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8" r:id="rId2"/>
    <p:sldId id="9086" r:id="rId3"/>
    <p:sldId id="9078" r:id="rId4"/>
    <p:sldId id="2321" r:id="rId5"/>
    <p:sldId id="2327" r:id="rId6"/>
    <p:sldId id="2141411746" r:id="rId7"/>
    <p:sldId id="9079" r:id="rId8"/>
    <p:sldId id="318" r:id="rId9"/>
    <p:sldId id="9107" r:id="rId10"/>
    <p:sldId id="2141411739" r:id="rId11"/>
    <p:sldId id="460" r:id="rId12"/>
    <p:sldId id="9094" r:id="rId13"/>
    <p:sldId id="9108" r:id="rId14"/>
    <p:sldId id="9095" r:id="rId15"/>
    <p:sldId id="2141411740" r:id="rId16"/>
    <p:sldId id="2141411742" r:id="rId17"/>
    <p:sldId id="2141411745" r:id="rId18"/>
    <p:sldId id="9106" r:id="rId19"/>
    <p:sldId id="9091" r:id="rId20"/>
    <p:sldId id="2141411748" r:id="rId21"/>
    <p:sldId id="262" r:id="rId22"/>
    <p:sldId id="263" r:id="rId23"/>
    <p:sldId id="264" r:id="rId24"/>
    <p:sldId id="265" r:id="rId25"/>
    <p:sldId id="280" r:id="rId26"/>
    <p:sldId id="266" r:id="rId27"/>
    <p:sldId id="269" r:id="rId28"/>
    <p:sldId id="9083" r:id="rId29"/>
    <p:sldId id="9082" r:id="rId30"/>
    <p:sldId id="9100" r:id="rId31"/>
    <p:sldId id="2340" r:id="rId32"/>
    <p:sldId id="9085" r:id="rId33"/>
    <p:sldId id="2323" r:id="rId34"/>
    <p:sldId id="2333" r:id="rId35"/>
    <p:sldId id="9087" r:id="rId36"/>
    <p:sldId id="9077" r:id="rId37"/>
    <p:sldId id="2332" r:id="rId38"/>
    <p:sldId id="284" r:id="rId39"/>
    <p:sldId id="9099" r:id="rId40"/>
    <p:sldId id="2329" r:id="rId41"/>
    <p:sldId id="2337" r:id="rId42"/>
    <p:sldId id="9084" r:id="rId43"/>
    <p:sldId id="90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7593A3-8362-1609-E0CB-0C1A2C6D3B21}" name="Barbara Cristina Noronha Farinelli" initials="BCNF" userId="S::bfarinelli@worldbank.org::52183143-f530-43c0-b528-6e7b2a50da0f" providerId="AD"/>
  <p188:author id="{BC73DEAC-26C0-A896-6324-A14C66251E9B}" name="Leah Arabella Germer" initials="LAG" userId="S::lgermer@worldbank.org::49d38899-9ad7-490d-9a00-c63236fcbb6c" providerId="AD"/>
  <p188:author id="{9C7323E0-C832-2E4A-B4AF-65180944FF28}" name="Diego Arias Carballo" initials="DAC" userId="S::darias@worldbank.org::5c59a1cb-de3f-4c1f-a904-591780b109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9D36"/>
    <a:srgbClr val="DA8200"/>
    <a:srgbClr val="FF9900"/>
    <a:srgbClr val="0B4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DD555-BF54-47BA-B7DC-45CD034CEAA2}" v="2" dt="2023-06-01T02:05:57.316"/>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87" autoAdjust="0"/>
  </p:normalViewPr>
  <p:slideViewPr>
    <p:cSldViewPr snapToGrid="0">
      <p:cViewPr varScale="1">
        <p:scale>
          <a:sx n="67" d="100"/>
          <a:sy n="67" d="100"/>
        </p:scale>
        <p:origin x="834"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worldbankgroup.sharepoint.com/teams/SCCAO-ParisAlignmentASA-WBGroup/Shared%20Documents/General/31.%20Implementation%20Plan/Board%20Engagements/Technical%20Briefing%20March/WBG%20climate%20finance%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03409763782986"/>
          <c:y val="0.11216915687464282"/>
          <c:w val="0.51963345007405992"/>
          <c:h val="0.71074248803481432"/>
        </c:manualLayout>
      </c:layout>
      <c:doughnutChart>
        <c:varyColors val="1"/>
        <c:ser>
          <c:idx val="0"/>
          <c:order val="0"/>
          <c:tx>
            <c:strRef>
              <c:f>Sheet1!$B$4</c:f>
              <c:strCache>
                <c:ptCount val="1"/>
                <c:pt idx="0">
                  <c:v>Own account</c:v>
                </c:pt>
              </c:strCache>
            </c:strRef>
          </c:tx>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MX"/>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Sheet1!$C$3:$J$3</c:f>
              <c:strCache>
                <c:ptCount val="8"/>
                <c:pt idx="0">
                  <c:v>AfDB</c:v>
                </c:pt>
                <c:pt idx="1">
                  <c:v>ADB</c:v>
                </c:pt>
                <c:pt idx="2">
                  <c:v>AIIB</c:v>
                </c:pt>
                <c:pt idx="3">
                  <c:v>EBRD</c:v>
                </c:pt>
                <c:pt idx="4">
                  <c:v>EIB</c:v>
                </c:pt>
                <c:pt idx="5">
                  <c:v>IDBG</c:v>
                </c:pt>
                <c:pt idx="6">
                  <c:v>IsDB</c:v>
                </c:pt>
                <c:pt idx="7">
                  <c:v>WBG</c:v>
                </c:pt>
              </c:strCache>
            </c:strRef>
          </c:cat>
          <c:val>
            <c:numRef>
              <c:f>Sheet1!$C$4:$J$4</c:f>
            </c:numRef>
          </c:val>
          <c:extLst>
            <c:ext xmlns:c16="http://schemas.microsoft.com/office/drawing/2014/chart" uri="{C3380CC4-5D6E-409C-BE32-E72D297353CC}">
              <c16:uniqueId val="{00000000-1E95-406A-93A3-3D4C1652F9B9}"/>
            </c:ext>
          </c:extLst>
        </c:ser>
        <c:ser>
          <c:idx val="1"/>
          <c:order val="1"/>
          <c:tx>
            <c:strRef>
              <c:f>Sheet1!$B$5</c:f>
              <c:strCache>
                <c:ptCount val="1"/>
                <c:pt idx="0">
                  <c:v>MDB-managed external resources</c:v>
                </c:pt>
              </c:strCache>
            </c:strRef>
          </c:tx>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MX"/>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Sheet1!$C$3:$J$3</c:f>
              <c:strCache>
                <c:ptCount val="8"/>
                <c:pt idx="0">
                  <c:v>AfDB</c:v>
                </c:pt>
                <c:pt idx="1">
                  <c:v>ADB</c:v>
                </c:pt>
                <c:pt idx="2">
                  <c:v>AIIB</c:v>
                </c:pt>
                <c:pt idx="3">
                  <c:v>EBRD</c:v>
                </c:pt>
                <c:pt idx="4">
                  <c:v>EIB</c:v>
                </c:pt>
                <c:pt idx="5">
                  <c:v>IDBG</c:v>
                </c:pt>
                <c:pt idx="6">
                  <c:v>IsDB</c:v>
                </c:pt>
                <c:pt idx="7">
                  <c:v>WBG</c:v>
                </c:pt>
              </c:strCache>
            </c:strRef>
          </c:cat>
          <c:val>
            <c:numRef>
              <c:f>Sheet1!$C$5:$J$5</c:f>
            </c:numRef>
          </c:val>
          <c:extLst>
            <c:ext xmlns:c16="http://schemas.microsoft.com/office/drawing/2014/chart" uri="{C3380CC4-5D6E-409C-BE32-E72D297353CC}">
              <c16:uniqueId val="{00000001-1E95-406A-93A3-3D4C1652F9B9}"/>
            </c:ext>
          </c:extLst>
        </c:ser>
        <c:ser>
          <c:idx val="2"/>
          <c:order val="2"/>
          <c:tx>
            <c:strRef>
              <c:f>Sheet1!$B$6</c:f>
              <c:strCache>
                <c:ptCount val="1"/>
                <c:pt idx="0">
                  <c:v>MDB Climate Finance to Low and Middle Income Countries, 2021</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3-1E95-406A-93A3-3D4C1652F9B9}"/>
              </c:ext>
            </c:extLst>
          </c:dPt>
          <c:dPt>
            <c:idx val="1"/>
            <c:bubble3D val="0"/>
            <c:spPr>
              <a:solidFill>
                <a:schemeClr val="accent6">
                  <a:lumMod val="75000"/>
                </a:schemeClr>
              </a:solidFill>
              <a:ln w="19050">
                <a:solidFill>
                  <a:schemeClr val="bg1"/>
                </a:solidFill>
              </a:ln>
              <a:effectLst/>
            </c:spPr>
            <c:extLst>
              <c:ext xmlns:c16="http://schemas.microsoft.com/office/drawing/2014/chart" uri="{C3380CC4-5D6E-409C-BE32-E72D297353CC}">
                <c16:uniqueId val="{00000005-1E95-406A-93A3-3D4C1652F9B9}"/>
              </c:ext>
            </c:extLst>
          </c:dPt>
          <c:dPt>
            <c:idx val="2"/>
            <c:bubble3D val="0"/>
            <c:spPr>
              <a:solidFill>
                <a:schemeClr val="bg2"/>
              </a:solidFill>
              <a:ln w="19050">
                <a:solidFill>
                  <a:schemeClr val="bg1"/>
                </a:solidFill>
              </a:ln>
              <a:effectLst/>
            </c:spPr>
            <c:extLst>
              <c:ext xmlns:c16="http://schemas.microsoft.com/office/drawing/2014/chart" uri="{C3380CC4-5D6E-409C-BE32-E72D297353CC}">
                <c16:uniqueId val="{00000007-1E95-406A-93A3-3D4C1652F9B9}"/>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9-1E95-406A-93A3-3D4C1652F9B9}"/>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B-1E95-406A-93A3-3D4C1652F9B9}"/>
              </c:ext>
            </c:extLst>
          </c:dPt>
          <c:dPt>
            <c:idx val="5"/>
            <c:bubble3D val="0"/>
            <c:spPr>
              <a:solidFill>
                <a:schemeClr val="accent6"/>
              </a:solidFill>
              <a:ln w="19050">
                <a:solidFill>
                  <a:schemeClr val="bg1"/>
                </a:solidFill>
              </a:ln>
              <a:effectLst/>
            </c:spPr>
            <c:extLst>
              <c:ext xmlns:c16="http://schemas.microsoft.com/office/drawing/2014/chart" uri="{C3380CC4-5D6E-409C-BE32-E72D297353CC}">
                <c16:uniqueId val="{0000000D-1E95-406A-93A3-3D4C1652F9B9}"/>
              </c:ext>
            </c:extLst>
          </c:dPt>
          <c:dPt>
            <c:idx val="6"/>
            <c:bubble3D val="0"/>
            <c:spPr>
              <a:solidFill>
                <a:schemeClr val="accent1">
                  <a:lumMod val="50000"/>
                </a:schemeClr>
              </a:solidFill>
              <a:ln w="19050">
                <a:solidFill>
                  <a:schemeClr val="bg1"/>
                </a:solidFill>
              </a:ln>
              <a:effectLst/>
            </c:spPr>
            <c:extLst>
              <c:ext xmlns:c16="http://schemas.microsoft.com/office/drawing/2014/chart" uri="{C3380CC4-5D6E-409C-BE32-E72D297353CC}">
                <c16:uniqueId val="{0000000F-1E95-406A-93A3-3D4C1652F9B9}"/>
              </c:ext>
            </c:extLst>
          </c:dPt>
          <c:dPt>
            <c:idx val="7"/>
            <c:bubble3D val="0"/>
            <c:spPr>
              <a:solidFill>
                <a:schemeClr val="accent2"/>
              </a:solidFill>
              <a:ln w="19050">
                <a:solidFill>
                  <a:schemeClr val="bg1"/>
                </a:solidFill>
              </a:ln>
              <a:effectLst/>
            </c:spPr>
            <c:extLst>
              <c:ext xmlns:c16="http://schemas.microsoft.com/office/drawing/2014/chart" uri="{C3380CC4-5D6E-409C-BE32-E72D297353CC}">
                <c16:uniqueId val="{00000011-1E95-406A-93A3-3D4C1652F9B9}"/>
              </c:ext>
            </c:extLst>
          </c:dPt>
          <c:dLbls>
            <c:dLbl>
              <c:idx val="0"/>
              <c:layout>
                <c:manualLayout>
                  <c:x val="5.9073074018096604E-2"/>
                  <c:y val="-9.52081910629310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E95-406A-93A3-3D4C1652F9B9}"/>
                </c:ext>
              </c:extLst>
            </c:dLbl>
            <c:dLbl>
              <c:idx val="1"/>
              <c:layout>
                <c:manualLayout>
                  <c:x val="7.5369094436881875E-2"/>
                  <c:y val="-7.4846297781341886E-2"/>
                </c:manualLayout>
              </c:layout>
              <c:showLegendKey val="0"/>
              <c:showVal val="0"/>
              <c:showCatName val="1"/>
              <c:showSerName val="0"/>
              <c:showPercent val="1"/>
              <c:showBubbleSize val="0"/>
              <c:extLst>
                <c:ext xmlns:c15="http://schemas.microsoft.com/office/drawing/2012/chart" uri="{CE6537A1-D6FC-4f65-9D91-7224C49458BB}">
                  <c15:layout>
                    <c:manualLayout>
                      <c:w val="0.1113730343526847"/>
                      <c:h val="0.13015508666152625"/>
                    </c:manualLayout>
                  </c15:layout>
                </c:ext>
                <c:ext xmlns:c16="http://schemas.microsoft.com/office/drawing/2014/chart" uri="{C3380CC4-5D6E-409C-BE32-E72D297353CC}">
                  <c16:uniqueId val="{00000005-1E95-406A-93A3-3D4C1652F9B9}"/>
                </c:ext>
              </c:extLst>
            </c:dLbl>
            <c:dLbl>
              <c:idx val="2"/>
              <c:layout>
                <c:manualLayout>
                  <c:x val="8.517472241862567E-2"/>
                  <c:y val="-5.175775774701475E-2"/>
                </c:manualLayout>
              </c:layout>
              <c:showLegendKey val="0"/>
              <c:showVal val="0"/>
              <c:showCatName val="1"/>
              <c:showSerName val="0"/>
              <c:showPercent val="1"/>
              <c:showBubbleSize val="0"/>
              <c:extLst>
                <c:ext xmlns:c15="http://schemas.microsoft.com/office/drawing/2012/chart" uri="{CE6537A1-D6FC-4f65-9D91-7224C49458BB}">
                  <c15:layout>
                    <c:manualLayout>
                      <c:w val="0.10769760809386122"/>
                      <c:h val="0.13015508666152625"/>
                    </c:manualLayout>
                  </c15:layout>
                </c:ext>
                <c:ext xmlns:c16="http://schemas.microsoft.com/office/drawing/2014/chart" uri="{C3380CC4-5D6E-409C-BE32-E72D297353CC}">
                  <c16:uniqueId val="{00000007-1E95-406A-93A3-3D4C1652F9B9}"/>
                </c:ext>
              </c:extLst>
            </c:dLbl>
            <c:dLbl>
              <c:idx val="3"/>
              <c:layout>
                <c:manualLayout>
                  <c:x val="9.8351283080256285E-2"/>
                  <c:y val="-2.438084297837837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E95-406A-93A3-3D4C1652F9B9}"/>
                </c:ext>
              </c:extLst>
            </c:dLbl>
            <c:dLbl>
              <c:idx val="4"/>
              <c:layout>
                <c:manualLayout>
                  <c:x val="0.10388713016975595"/>
                  <c:y val="1.0692360037830417E-2"/>
                </c:manualLayout>
              </c:layout>
              <c:showLegendKey val="0"/>
              <c:showVal val="0"/>
              <c:showCatName val="1"/>
              <c:showSerName val="0"/>
              <c:showPercent val="1"/>
              <c:showBubbleSize val="0"/>
              <c:extLst>
                <c:ext xmlns:c15="http://schemas.microsoft.com/office/drawing/2012/chart" uri="{CE6537A1-D6FC-4f65-9D91-7224C49458BB}">
                  <c15:layout>
                    <c:manualLayout>
                      <c:w val="0.11966892773949978"/>
                      <c:h val="0.13390348479024669"/>
                    </c:manualLayout>
                  </c15:layout>
                </c:ext>
                <c:ext xmlns:c16="http://schemas.microsoft.com/office/drawing/2014/chart" uri="{C3380CC4-5D6E-409C-BE32-E72D297353CC}">
                  <c16:uniqueId val="{0000000B-1E95-406A-93A3-3D4C1652F9B9}"/>
                </c:ext>
              </c:extLst>
            </c:dLbl>
            <c:dLbl>
              <c:idx val="5"/>
              <c:layout>
                <c:manualLayout>
                  <c:x val="9.1728978474752351E-2"/>
                  <c:y val="8.48039216593332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E95-406A-93A3-3D4C1652F9B9}"/>
                </c:ext>
              </c:extLst>
            </c:dLbl>
            <c:dLbl>
              <c:idx val="6"/>
              <c:layout>
                <c:manualLayout>
                  <c:x val="3.9781576842108417E-2"/>
                  <c:y val="9.922742494513218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E95-406A-93A3-3D4C1652F9B9}"/>
                </c:ext>
              </c:extLst>
            </c:dLbl>
            <c:dLbl>
              <c:idx val="7"/>
              <c:layout>
                <c:manualLayout>
                  <c:x val="-9.1665114855667154E-2"/>
                  <c:y val="3.47500668270514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E95-406A-93A3-3D4C1652F9B9}"/>
                </c:ext>
              </c:extLst>
            </c:dLbl>
            <c:spPr>
              <a:noFill/>
              <a:ln>
                <a:solidFill>
                  <a:prstClr val="black">
                    <a:lumMod val="25000"/>
                    <a:lumOff val="75000"/>
                  </a:prstClr>
                </a:solidFill>
              </a:ln>
              <a:effectLst/>
            </c:spPr>
            <c:txPr>
              <a:bodyPr rot="0" spcFirstLastPara="1" vertOverflow="clip" horzOverflow="clip" vert="horz" wrap="none" lIns="38100" tIns="19050" rIns="38100" bIns="19050" anchor="ctr" anchorCtr="1">
                <a:spAutoFit/>
              </a:bodyPr>
              <a:lstStyle/>
              <a:p>
                <a:pPr>
                  <a:defRPr sz="1400" b="1" i="0" u="none" strike="noStrike" kern="1200" baseline="0">
                    <a:solidFill>
                      <a:schemeClr val="bg1">
                        <a:lumMod val="95000"/>
                      </a:schemeClr>
                    </a:solidFill>
                    <a:latin typeface="+mn-lt"/>
                    <a:ea typeface="+mn-ea"/>
                    <a:cs typeface="+mn-cs"/>
                  </a:defRPr>
                </a:pPr>
                <a:endParaRPr lang="es-MX"/>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EllipseCallout">
                    <a:avLst/>
                  </a:prstGeom>
                  <a:noFill/>
                  <a:ln>
                    <a:noFill/>
                  </a:ln>
                </c15:spPr>
              </c:ext>
            </c:extLst>
          </c:dLbls>
          <c:cat>
            <c:strRef>
              <c:f>Sheet1!$C$3:$J$3</c:f>
              <c:strCache>
                <c:ptCount val="8"/>
                <c:pt idx="0">
                  <c:v>AfDB</c:v>
                </c:pt>
                <c:pt idx="1">
                  <c:v>ADB</c:v>
                </c:pt>
                <c:pt idx="2">
                  <c:v>AIIB</c:v>
                </c:pt>
                <c:pt idx="3">
                  <c:v>EBRD</c:v>
                </c:pt>
                <c:pt idx="4">
                  <c:v>EIB</c:v>
                </c:pt>
                <c:pt idx="5">
                  <c:v>IDBG</c:v>
                </c:pt>
                <c:pt idx="6">
                  <c:v>IsDB</c:v>
                </c:pt>
                <c:pt idx="7">
                  <c:v>WBG</c:v>
                </c:pt>
              </c:strCache>
            </c:strRef>
          </c:cat>
          <c:val>
            <c:numRef>
              <c:f>Sheet1!$C$6:$J$6</c:f>
              <c:numCache>
                <c:formatCode>#,##0</c:formatCode>
                <c:ptCount val="8"/>
                <c:pt idx="0">
                  <c:v>2429</c:v>
                </c:pt>
                <c:pt idx="1">
                  <c:v>4764</c:v>
                </c:pt>
                <c:pt idx="2">
                  <c:v>2746</c:v>
                </c:pt>
                <c:pt idx="3">
                  <c:v>4777</c:v>
                </c:pt>
                <c:pt idx="4">
                  <c:v>3371</c:v>
                </c:pt>
                <c:pt idx="5">
                  <c:v>4819</c:v>
                </c:pt>
                <c:pt idx="6" formatCode="General">
                  <c:v>684</c:v>
                </c:pt>
                <c:pt idx="7">
                  <c:v>27989</c:v>
                </c:pt>
              </c:numCache>
            </c:numRef>
          </c:val>
          <c:extLst>
            <c:ext xmlns:c16="http://schemas.microsoft.com/office/drawing/2014/chart" uri="{C3380CC4-5D6E-409C-BE32-E72D297353CC}">
              <c16:uniqueId val="{00000012-1E95-406A-93A3-3D4C1652F9B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Sheet1!$F$1:$F$2</c:f>
              <c:strCache>
                <c:ptCount val="2"/>
                <c:pt idx="1">
                  <c:v>WB</c:v>
                </c:pt>
              </c:strCache>
            </c:strRef>
          </c:tx>
          <c:spPr>
            <a:solidFill>
              <a:schemeClr val="accent1"/>
            </a:solidFill>
            <a:ln>
              <a:noFill/>
            </a:ln>
            <a:effectLst/>
          </c:spPr>
          <c:invertIfNegative val="0"/>
          <c:cat>
            <c:strRef>
              <c:f>Sheet1!$A$3:$A$9</c:f>
              <c:strCache>
                <c:ptCount val="7"/>
                <c:pt idx="0">
                  <c:v>FY16</c:v>
                </c:pt>
                <c:pt idx="1">
                  <c:v>FY17</c:v>
                </c:pt>
                <c:pt idx="2">
                  <c:v>FY18</c:v>
                </c:pt>
                <c:pt idx="3">
                  <c:v>FY19</c:v>
                </c:pt>
                <c:pt idx="4">
                  <c:v>FY20</c:v>
                </c:pt>
                <c:pt idx="5">
                  <c:v>FY21</c:v>
                </c:pt>
                <c:pt idx="6">
                  <c:v>FY22*</c:v>
                </c:pt>
              </c:strCache>
            </c:strRef>
          </c:cat>
          <c:val>
            <c:numRef>
              <c:f>Sheet1!$F$3:$F$9</c:f>
              <c:numCache>
                <c:formatCode>General</c:formatCode>
                <c:ptCount val="7"/>
                <c:pt idx="0">
                  <c:v>8.5500000000000007</c:v>
                </c:pt>
                <c:pt idx="1">
                  <c:v>9.2200000000000006</c:v>
                </c:pt>
                <c:pt idx="2">
                  <c:v>15.7</c:v>
                </c:pt>
                <c:pt idx="3">
                  <c:v>14.21</c:v>
                </c:pt>
                <c:pt idx="4">
                  <c:v>17.23</c:v>
                </c:pt>
                <c:pt idx="5">
                  <c:v>21.2</c:v>
                </c:pt>
                <c:pt idx="6">
                  <c:v>26.16</c:v>
                </c:pt>
              </c:numCache>
            </c:numRef>
          </c:val>
          <c:extLst>
            <c:ext xmlns:c16="http://schemas.microsoft.com/office/drawing/2014/chart" uri="{C3380CC4-5D6E-409C-BE32-E72D297353CC}">
              <c16:uniqueId val="{00000000-3E32-4B49-84C5-6060D6075CE7}"/>
            </c:ext>
          </c:extLst>
        </c:ser>
        <c:ser>
          <c:idx val="1"/>
          <c:order val="1"/>
          <c:tx>
            <c:strRef>
              <c:f>Sheet1!$G$1:$G$2</c:f>
              <c:strCache>
                <c:ptCount val="2"/>
                <c:pt idx="1">
                  <c:v>IFC</c:v>
                </c:pt>
              </c:strCache>
            </c:strRef>
          </c:tx>
          <c:spPr>
            <a:solidFill>
              <a:schemeClr val="accent2"/>
            </a:solidFill>
            <a:ln>
              <a:noFill/>
            </a:ln>
            <a:effectLst/>
          </c:spPr>
          <c:invertIfNegative val="0"/>
          <c:cat>
            <c:strRef>
              <c:f>Sheet1!$A$3:$A$9</c:f>
              <c:strCache>
                <c:ptCount val="7"/>
                <c:pt idx="0">
                  <c:v>FY16</c:v>
                </c:pt>
                <c:pt idx="1">
                  <c:v>FY17</c:v>
                </c:pt>
                <c:pt idx="2">
                  <c:v>FY18</c:v>
                </c:pt>
                <c:pt idx="3">
                  <c:v>FY19</c:v>
                </c:pt>
                <c:pt idx="4">
                  <c:v>FY20</c:v>
                </c:pt>
                <c:pt idx="5">
                  <c:v>FY21</c:v>
                </c:pt>
                <c:pt idx="6">
                  <c:v>FY22*</c:v>
                </c:pt>
              </c:strCache>
            </c:strRef>
          </c:cat>
          <c:val>
            <c:numRef>
              <c:f>Sheet1!$G$3:$G$9</c:f>
              <c:numCache>
                <c:formatCode>General</c:formatCode>
                <c:ptCount val="7"/>
                <c:pt idx="0">
                  <c:v>1.986</c:v>
                </c:pt>
                <c:pt idx="1">
                  <c:v>2.996</c:v>
                </c:pt>
                <c:pt idx="2">
                  <c:v>3.91</c:v>
                </c:pt>
                <c:pt idx="3">
                  <c:v>2.6030000000000002</c:v>
                </c:pt>
                <c:pt idx="4">
                  <c:v>3.327</c:v>
                </c:pt>
                <c:pt idx="5">
                  <c:v>4.0209999999999999</c:v>
                </c:pt>
                <c:pt idx="6">
                  <c:v>4.4009999999999998</c:v>
                </c:pt>
              </c:numCache>
            </c:numRef>
          </c:val>
          <c:extLst>
            <c:ext xmlns:c16="http://schemas.microsoft.com/office/drawing/2014/chart" uri="{C3380CC4-5D6E-409C-BE32-E72D297353CC}">
              <c16:uniqueId val="{00000001-3E32-4B49-84C5-6060D6075CE7}"/>
            </c:ext>
          </c:extLst>
        </c:ser>
        <c:ser>
          <c:idx val="2"/>
          <c:order val="2"/>
          <c:tx>
            <c:strRef>
              <c:f>Sheet1!$H$1:$H$2</c:f>
              <c:strCache>
                <c:ptCount val="2"/>
                <c:pt idx="1">
                  <c:v>MIGA</c:v>
                </c:pt>
              </c:strCache>
            </c:strRef>
          </c:tx>
          <c:spPr>
            <a:solidFill>
              <a:schemeClr val="accent3"/>
            </a:solidFill>
            <a:ln>
              <a:noFill/>
            </a:ln>
            <a:effectLst/>
          </c:spPr>
          <c:invertIfNegative val="0"/>
          <c:cat>
            <c:strRef>
              <c:f>Sheet1!$A$3:$A$9</c:f>
              <c:strCache>
                <c:ptCount val="7"/>
                <c:pt idx="0">
                  <c:v>FY16</c:v>
                </c:pt>
                <c:pt idx="1">
                  <c:v>FY17</c:v>
                </c:pt>
                <c:pt idx="2">
                  <c:v>FY18</c:v>
                </c:pt>
                <c:pt idx="3">
                  <c:v>FY19</c:v>
                </c:pt>
                <c:pt idx="4">
                  <c:v>FY20</c:v>
                </c:pt>
                <c:pt idx="5">
                  <c:v>FY21</c:v>
                </c:pt>
                <c:pt idx="6">
                  <c:v>FY22*</c:v>
                </c:pt>
              </c:strCache>
            </c:strRef>
          </c:cat>
          <c:val>
            <c:numRef>
              <c:f>Sheet1!$H$3:$H$9</c:f>
              <c:numCache>
                <c:formatCode>General</c:formatCode>
                <c:ptCount val="7"/>
                <c:pt idx="0">
                  <c:v>0.31459999999999999</c:v>
                </c:pt>
                <c:pt idx="1">
                  <c:v>0.63849999999999996</c:v>
                </c:pt>
                <c:pt idx="2">
                  <c:v>0.91749999999999998</c:v>
                </c:pt>
                <c:pt idx="3">
                  <c:v>1.01667</c:v>
                </c:pt>
                <c:pt idx="4">
                  <c:v>0.82299999999999995</c:v>
                </c:pt>
                <c:pt idx="5">
                  <c:v>1.3479000000000001</c:v>
                </c:pt>
                <c:pt idx="6">
                  <c:v>1.1412500000000001</c:v>
                </c:pt>
              </c:numCache>
            </c:numRef>
          </c:val>
          <c:extLst>
            <c:ext xmlns:c16="http://schemas.microsoft.com/office/drawing/2014/chart" uri="{C3380CC4-5D6E-409C-BE32-E72D297353CC}">
              <c16:uniqueId val="{00000002-3E32-4B49-84C5-6060D6075CE7}"/>
            </c:ext>
          </c:extLst>
        </c:ser>
        <c:dLbls>
          <c:showLegendKey val="0"/>
          <c:showVal val="0"/>
          <c:showCatName val="0"/>
          <c:showSerName val="0"/>
          <c:showPercent val="0"/>
          <c:showBubbleSize val="0"/>
        </c:dLbls>
        <c:gapWidth val="150"/>
        <c:overlap val="100"/>
        <c:axId val="1629716831"/>
        <c:axId val="1629711839"/>
      </c:barChart>
      <c:lineChart>
        <c:grouping val="stacked"/>
        <c:varyColors val="0"/>
        <c:ser>
          <c:idx val="3"/>
          <c:order val="3"/>
          <c:tx>
            <c:strRef>
              <c:f>Sheet1!$M$1:$M$2</c:f>
              <c:strCache>
                <c:ptCount val="2"/>
                <c:pt idx="1">
                  <c:v>WBG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2.7238681845118282E-2"/>
                  <c:y val="-4.3528064146620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32-4B49-84C5-6060D6075CE7}"/>
                </c:ext>
              </c:extLst>
            </c:dLbl>
            <c:dLbl>
              <c:idx val="1"/>
              <c:layout>
                <c:manualLayout>
                  <c:x val="-3.4048352306397849E-2"/>
                  <c:y val="-4.8109965635738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32-4B49-84C5-6060D6075CE7}"/>
                </c:ext>
              </c:extLst>
            </c:dLbl>
            <c:dLbl>
              <c:idx val="2"/>
              <c:layout>
                <c:manualLayout>
                  <c:x val="-2.7238681845118779E-3"/>
                  <c:y val="-2.5200458190148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32-4B49-84C5-6060D6075CE7}"/>
                </c:ext>
              </c:extLst>
            </c:dLbl>
            <c:dLbl>
              <c:idx val="3"/>
              <c:layout>
                <c:manualLayout>
                  <c:x val="-5.4477363690236561E-3"/>
                  <c:y val="-3.20733104238258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32-4B49-84C5-6060D6075CE7}"/>
                </c:ext>
              </c:extLst>
            </c:dLbl>
            <c:dLbl>
              <c:idx val="4"/>
              <c:layout>
                <c:manualLayout>
                  <c:x val="-2.3152879568350538E-2"/>
                  <c:y val="-4.3528064146620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32-4B49-84C5-6060D6075CE7}"/>
                </c:ext>
              </c:extLst>
            </c:dLbl>
            <c:dLbl>
              <c:idx val="5"/>
              <c:layout>
                <c:manualLayout>
                  <c:x val="-2.1790945476094625E-2"/>
                  <c:y val="-4.3528064146620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E32-4B49-84C5-6060D6075CE7}"/>
                </c:ext>
              </c:extLst>
            </c:dLbl>
            <c:dLbl>
              <c:idx val="6"/>
              <c:layout>
                <c:manualLayout>
                  <c:x val="-2.3152879568350538E-2"/>
                  <c:y val="-3.6655211912943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32-4B49-84C5-6060D6075CE7}"/>
                </c:ext>
              </c:extLst>
            </c:dLbl>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Sheet1!$A$3:$A$9</c:f>
              <c:strCache>
                <c:ptCount val="7"/>
                <c:pt idx="0">
                  <c:v>FY16</c:v>
                </c:pt>
                <c:pt idx="1">
                  <c:v>FY17</c:v>
                </c:pt>
                <c:pt idx="2">
                  <c:v>FY18</c:v>
                </c:pt>
                <c:pt idx="3">
                  <c:v>FY19</c:v>
                </c:pt>
                <c:pt idx="4">
                  <c:v>FY20</c:v>
                </c:pt>
                <c:pt idx="5">
                  <c:v>FY21</c:v>
                </c:pt>
                <c:pt idx="6">
                  <c:v>FY22*</c:v>
                </c:pt>
              </c:strCache>
            </c:strRef>
          </c:cat>
          <c:val>
            <c:numRef>
              <c:f>Sheet1!$M$3:$M$9</c:f>
              <c:numCache>
                <c:formatCode>0%</c:formatCode>
                <c:ptCount val="7"/>
                <c:pt idx="0">
                  <c:v>0.17589492345365865</c:v>
                </c:pt>
                <c:pt idx="1">
                  <c:v>0.21878551507615937</c:v>
                </c:pt>
                <c:pt idx="2">
                  <c:v>0.32133764686676336</c:v>
                </c:pt>
                <c:pt idx="3">
                  <c:v>0.2991806948453356</c:v>
                </c:pt>
                <c:pt idx="4">
                  <c:v>0.29110039338700811</c:v>
                </c:pt>
                <c:pt idx="5">
                  <c:v>0.31536176513163294</c:v>
                </c:pt>
                <c:pt idx="6">
                  <c:v>0.35940455344189159</c:v>
                </c:pt>
              </c:numCache>
            </c:numRef>
          </c:val>
          <c:smooth val="0"/>
          <c:extLst>
            <c:ext xmlns:c16="http://schemas.microsoft.com/office/drawing/2014/chart" uri="{C3380CC4-5D6E-409C-BE32-E72D297353CC}">
              <c16:uniqueId val="{0000000A-3E32-4B49-84C5-6060D6075CE7}"/>
            </c:ext>
          </c:extLst>
        </c:ser>
        <c:dLbls>
          <c:showLegendKey val="0"/>
          <c:showVal val="0"/>
          <c:showCatName val="0"/>
          <c:showSerName val="0"/>
          <c:showPercent val="0"/>
          <c:showBubbleSize val="0"/>
        </c:dLbls>
        <c:marker val="1"/>
        <c:smooth val="0"/>
        <c:axId val="1197105343"/>
        <c:axId val="1197111583"/>
        <c:extLst>
          <c:ext xmlns:c15="http://schemas.microsoft.com/office/drawing/2012/chart" uri="{02D57815-91ED-43cb-92C2-25804820EDAC}">
            <c15:filteredLineSeries>
              <c15:ser>
                <c:idx val="4"/>
                <c:order val="4"/>
                <c:tx>
                  <c:strRef>
                    <c:extLst>
                      <c:ext uri="{02D57815-91ED-43cb-92C2-25804820EDAC}">
                        <c15:formulaRef>
                          <c15:sqref>Sheet1!$E$2:$E$9</c15:sqref>
                        </c15:formulaRef>
                      </c:ext>
                    </c:extLst>
                    <c:strCache>
                      <c:ptCount val="8"/>
                      <c:pt idx="0">
                        <c:v>WBG</c:v>
                      </c:pt>
                      <c:pt idx="1">
                        <c:v>61.68796567</c:v>
                      </c:pt>
                      <c:pt idx="2">
                        <c:v>58.75388961</c:v>
                      </c:pt>
                      <c:pt idx="3">
                        <c:v>63.88140388</c:v>
                      </c:pt>
                      <c:pt idx="4">
                        <c:v>59.59498827</c:v>
                      </c:pt>
                      <c:pt idx="5">
                        <c:v>73.4454521</c:v>
                      </c:pt>
                      <c:pt idx="6">
                        <c:v>84.24895767</c:v>
                      </c:pt>
                      <c:pt idx="7">
                        <c:v>88.2077027</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Lit>
                    <c:formatCode>General</c:formatCode>
                    <c:ptCount val="1"/>
                    <c:pt idx="0">
                      <c:v>1</c:v>
                    </c:pt>
                  </c:numLit>
                </c:val>
                <c:smooth val="0"/>
                <c:extLst>
                  <c:ext xmlns:c16="http://schemas.microsoft.com/office/drawing/2014/chart" uri="{C3380CC4-5D6E-409C-BE32-E72D297353CC}">
                    <c16:uniqueId val="{0000000B-3E32-4B49-84C5-6060D6075CE7}"/>
                  </c:ext>
                </c:extLst>
              </c15:ser>
            </c15:filteredLineSeries>
          </c:ext>
        </c:extLst>
      </c:lineChart>
      <c:catAx>
        <c:axId val="16297168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95000"/>
                  </a:schemeClr>
                </a:solidFill>
                <a:latin typeface="+mn-lt"/>
                <a:ea typeface="+mn-ea"/>
                <a:cs typeface="+mn-cs"/>
              </a:defRPr>
            </a:pPr>
            <a:endParaRPr lang="es-MX"/>
          </a:p>
        </c:txPr>
        <c:crossAx val="1629711839"/>
        <c:crossesAt val="0"/>
        <c:auto val="1"/>
        <c:lblAlgn val="ctr"/>
        <c:lblOffset val="100"/>
        <c:noMultiLvlLbl val="0"/>
      </c:catAx>
      <c:valAx>
        <c:axId val="1629711839"/>
        <c:scaling>
          <c:orientation val="minMax"/>
          <c:max val="5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95000"/>
                  </a:schemeClr>
                </a:solidFill>
                <a:latin typeface="+mn-lt"/>
                <a:ea typeface="+mn-ea"/>
                <a:cs typeface="+mn-cs"/>
              </a:defRPr>
            </a:pPr>
            <a:endParaRPr lang="es-MX"/>
          </a:p>
        </c:txPr>
        <c:crossAx val="1629716831"/>
        <c:crosses val="autoZero"/>
        <c:crossBetween val="between"/>
      </c:valAx>
      <c:valAx>
        <c:axId val="1197111583"/>
        <c:scaling>
          <c:orientation val="minMax"/>
          <c:max val="0.5"/>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95000"/>
                  </a:schemeClr>
                </a:solidFill>
                <a:latin typeface="+mn-lt"/>
                <a:ea typeface="+mn-ea"/>
                <a:cs typeface="+mn-cs"/>
              </a:defRPr>
            </a:pPr>
            <a:endParaRPr lang="es-MX"/>
          </a:p>
        </c:txPr>
        <c:crossAx val="1197105343"/>
        <c:crosses val="max"/>
        <c:crossBetween val="between"/>
      </c:valAx>
      <c:catAx>
        <c:axId val="1197105343"/>
        <c:scaling>
          <c:orientation val="minMax"/>
        </c:scaling>
        <c:delete val="1"/>
        <c:axPos val="t"/>
        <c:numFmt formatCode="General" sourceLinked="1"/>
        <c:majorTickMark val="out"/>
        <c:minorTickMark val="none"/>
        <c:tickLblPos val="nextTo"/>
        <c:crossAx val="1197111583"/>
        <c:crosses val="max"/>
        <c:auto val="1"/>
        <c:lblAlgn val="ctr"/>
        <c:lblOffset val="100"/>
        <c:noMultiLvlLbl val="0"/>
      </c:catAx>
      <c:spPr>
        <a:noFill/>
        <a:ln>
          <a:noFill/>
        </a:ln>
        <a:effectLst/>
      </c:spPr>
    </c:plotArea>
    <c:legend>
      <c:legendPos val="b"/>
      <c:layout>
        <c:manualLayout>
          <c:xMode val="edge"/>
          <c:yMode val="edge"/>
          <c:x val="0.16096020335766487"/>
          <c:y val="0.87104855966291661"/>
          <c:w val="0.67807941917708048"/>
          <c:h val="0.128951440337083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9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sz="1400">
          <a:solidFill>
            <a:schemeClr val="bg1">
              <a:lumMod val="95000"/>
            </a:schemeClr>
          </a:solidFill>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en-US" sz="2800">
                <a:latin typeface="Calibri Light" panose="020F0302020204030204" pitchFamily="34" charset="0"/>
                <a:cs typeface="Calibri Light" panose="020F0302020204030204" pitchFamily="34" charset="0"/>
              </a:rPr>
              <a:t>TSE/HA</a:t>
            </a:r>
          </a:p>
          <a:p>
            <a:pPr>
              <a:defRPr sz="2800">
                <a:latin typeface="Calibri Light" panose="020F0302020204030204" pitchFamily="34" charset="0"/>
                <a:cs typeface="Calibri Light" panose="020F0302020204030204" pitchFamily="34" charset="0"/>
              </a:defRPr>
            </a:pPr>
            <a:r>
              <a:rPr lang="en-US" sz="2800">
                <a:latin typeface="Calibri Light" panose="020F0302020204030204" pitchFamily="34" charset="0"/>
                <a:cs typeface="Calibri Light" panose="020F0302020204030204" pitchFamily="34" charset="0"/>
              </a:rPr>
              <a:t>(US$/Ha)</a:t>
            </a:r>
          </a:p>
        </c:rich>
      </c:tx>
      <c:layout>
        <c:manualLayout>
          <c:xMode val="edge"/>
          <c:yMode val="edge"/>
          <c:x val="0.51956132511438546"/>
          <c:y val="0.3951255807141064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s-MX"/>
        </a:p>
      </c:txPr>
    </c:title>
    <c:autoTitleDeleted val="0"/>
    <c:plotArea>
      <c:layout>
        <c:manualLayout>
          <c:layoutTarget val="inner"/>
          <c:xMode val="edge"/>
          <c:yMode val="edge"/>
          <c:x val="4.7081594283838457E-3"/>
          <c:y val="8.9591822062190643E-2"/>
          <c:w val="0.99529184057161613"/>
          <c:h val="0.90407044293211358"/>
        </c:manualLayout>
      </c:layout>
      <c:barChart>
        <c:barDir val="bar"/>
        <c:grouping val="clustered"/>
        <c:varyColors val="0"/>
        <c:ser>
          <c:idx val="0"/>
          <c:order val="0"/>
          <c:tx>
            <c:strRef>
              <c:f>'TSE x HA'!$B$2</c:f>
              <c:strCache>
                <c:ptCount val="1"/>
                <c:pt idx="0">
                  <c:v>TSE (incluye BR)</c:v>
                </c:pt>
              </c:strCache>
            </c:strRef>
          </c:tx>
          <c:spPr>
            <a:solidFill>
              <a:schemeClr val="accent1"/>
            </a:solidFill>
            <a:ln>
              <a:noFill/>
            </a:ln>
            <a:effectLst/>
          </c:spPr>
          <c:invertIfNegative val="0"/>
          <c:cat>
            <c:strRef>
              <c:f>'TSE x HA'!$A$3:$A$29</c:f>
              <c:strCache>
                <c:ptCount val="26"/>
                <c:pt idx="0">
                  <c:v>T&amp;T</c:v>
                </c:pt>
                <c:pt idx="1">
                  <c:v>Bahamas</c:v>
                </c:pt>
                <c:pt idx="2">
                  <c:v>Jamaica</c:v>
                </c:pt>
                <c:pt idx="3">
                  <c:v>DR</c:v>
                </c:pt>
                <c:pt idx="4">
                  <c:v>Colombia</c:v>
                </c:pt>
                <c:pt idx="5">
                  <c:v>Costa Rica</c:v>
                </c:pt>
                <c:pt idx="6">
                  <c:v>El Salvador</c:v>
                </c:pt>
                <c:pt idx="7">
                  <c:v>Suriname</c:v>
                </c:pt>
                <c:pt idx="8">
                  <c:v>USA</c:v>
                </c:pt>
                <c:pt idx="9">
                  <c:v>LA Average</c:v>
                </c:pt>
                <c:pt idx="10">
                  <c:v>Chile</c:v>
                </c:pt>
                <c:pt idx="11">
                  <c:v>Panama</c:v>
                </c:pt>
                <c:pt idx="12">
                  <c:v>Brasil</c:v>
                </c:pt>
                <c:pt idx="13">
                  <c:v>Belize</c:v>
                </c:pt>
                <c:pt idx="14">
                  <c:v>Mexico</c:v>
                </c:pt>
                <c:pt idx="15">
                  <c:v>Honduras</c:v>
                </c:pt>
                <c:pt idx="16">
                  <c:v>Haiti</c:v>
                </c:pt>
                <c:pt idx="17">
                  <c:v>Ecuador</c:v>
                </c:pt>
                <c:pt idx="18">
                  <c:v>Peru</c:v>
                </c:pt>
                <c:pt idx="19">
                  <c:v>Guyana</c:v>
                </c:pt>
                <c:pt idx="20">
                  <c:v>Uruguay</c:v>
                </c:pt>
                <c:pt idx="21">
                  <c:v>Guatemala</c:v>
                </c:pt>
                <c:pt idx="22">
                  <c:v>Nicaragua</c:v>
                </c:pt>
                <c:pt idx="23">
                  <c:v>Paraguay</c:v>
                </c:pt>
                <c:pt idx="24">
                  <c:v>Bolivia</c:v>
                </c:pt>
                <c:pt idx="25">
                  <c:v>Argentina</c:v>
                </c:pt>
              </c:strCache>
            </c:strRef>
          </c:cat>
          <c:val>
            <c:numRef>
              <c:f>'TSE x HA'!$B$3:$B$29</c:f>
            </c:numRef>
          </c:val>
          <c:extLst>
            <c:ext xmlns:c16="http://schemas.microsoft.com/office/drawing/2014/chart" uri="{C3380CC4-5D6E-409C-BE32-E72D297353CC}">
              <c16:uniqueId val="{00000000-9B54-4802-93D0-1C3589D57EE1}"/>
            </c:ext>
          </c:extLst>
        </c:ser>
        <c:ser>
          <c:idx val="1"/>
          <c:order val="1"/>
          <c:tx>
            <c:strRef>
              <c:f>'TSE x HA'!$C$2</c:f>
              <c:strCache>
                <c:ptCount val="1"/>
                <c:pt idx="0">
                  <c:v>SUP SEMBRADA (HAS)</c:v>
                </c:pt>
              </c:strCache>
            </c:strRef>
          </c:tx>
          <c:spPr>
            <a:solidFill>
              <a:schemeClr val="accent2"/>
            </a:solidFill>
            <a:ln>
              <a:noFill/>
            </a:ln>
            <a:effectLst/>
          </c:spPr>
          <c:invertIfNegative val="0"/>
          <c:cat>
            <c:strRef>
              <c:f>'TSE x HA'!$A$3:$A$29</c:f>
              <c:strCache>
                <c:ptCount val="26"/>
                <c:pt idx="0">
                  <c:v>T&amp;T</c:v>
                </c:pt>
                <c:pt idx="1">
                  <c:v>Bahamas</c:v>
                </c:pt>
                <c:pt idx="2">
                  <c:v>Jamaica</c:v>
                </c:pt>
                <c:pt idx="3">
                  <c:v>DR</c:v>
                </c:pt>
                <c:pt idx="4">
                  <c:v>Colombia</c:v>
                </c:pt>
                <c:pt idx="5">
                  <c:v>Costa Rica</c:v>
                </c:pt>
                <c:pt idx="6">
                  <c:v>El Salvador</c:v>
                </c:pt>
                <c:pt idx="7">
                  <c:v>Suriname</c:v>
                </c:pt>
                <c:pt idx="8">
                  <c:v>USA</c:v>
                </c:pt>
                <c:pt idx="9">
                  <c:v>LA Average</c:v>
                </c:pt>
                <c:pt idx="10">
                  <c:v>Chile</c:v>
                </c:pt>
                <c:pt idx="11">
                  <c:v>Panama</c:v>
                </c:pt>
                <c:pt idx="12">
                  <c:v>Brasil</c:v>
                </c:pt>
                <c:pt idx="13">
                  <c:v>Belize</c:v>
                </c:pt>
                <c:pt idx="14">
                  <c:v>Mexico</c:v>
                </c:pt>
                <c:pt idx="15">
                  <c:v>Honduras</c:v>
                </c:pt>
                <c:pt idx="16">
                  <c:v>Haiti</c:v>
                </c:pt>
                <c:pt idx="17">
                  <c:v>Ecuador</c:v>
                </c:pt>
                <c:pt idx="18">
                  <c:v>Peru</c:v>
                </c:pt>
                <c:pt idx="19">
                  <c:v>Guyana</c:v>
                </c:pt>
                <c:pt idx="20">
                  <c:v>Uruguay</c:v>
                </c:pt>
                <c:pt idx="21">
                  <c:v>Guatemala</c:v>
                </c:pt>
                <c:pt idx="22">
                  <c:v>Nicaragua</c:v>
                </c:pt>
                <c:pt idx="23">
                  <c:v>Paraguay</c:v>
                </c:pt>
                <c:pt idx="24">
                  <c:v>Bolivia</c:v>
                </c:pt>
                <c:pt idx="25">
                  <c:v>Argentina</c:v>
                </c:pt>
              </c:strCache>
            </c:strRef>
          </c:cat>
          <c:val>
            <c:numRef>
              <c:f>'TSE x HA'!$C$3:$C$29</c:f>
            </c:numRef>
          </c:val>
          <c:extLst>
            <c:ext xmlns:c16="http://schemas.microsoft.com/office/drawing/2014/chart" uri="{C3380CC4-5D6E-409C-BE32-E72D297353CC}">
              <c16:uniqueId val="{00000001-9B54-4802-93D0-1C3589D57EE1}"/>
            </c:ext>
          </c:extLst>
        </c:ser>
        <c:ser>
          <c:idx val="2"/>
          <c:order val="2"/>
          <c:tx>
            <c:strRef>
              <c:f>'TSE x HA'!$D$2</c:f>
              <c:strCache>
                <c:ptCount val="1"/>
                <c:pt idx="0">
                  <c:v>TSE/HA</c:v>
                </c:pt>
              </c:strCache>
            </c:strRef>
          </c:tx>
          <c:spPr>
            <a:solidFill>
              <a:srgbClr val="5B9BD5">
                <a:lumMod val="50000"/>
              </a:srgbClr>
            </a:solidFill>
            <a:ln>
              <a:noFill/>
            </a:ln>
            <a:effectLst/>
          </c:spPr>
          <c:invertIfNegative val="0"/>
          <c:dPt>
            <c:idx val="8"/>
            <c:invertIfNegative val="0"/>
            <c:bubble3D val="0"/>
            <c:spPr>
              <a:solidFill>
                <a:srgbClr val="70AD47"/>
              </a:solidFill>
              <a:ln>
                <a:noFill/>
              </a:ln>
              <a:effectLst/>
            </c:spPr>
            <c:extLst>
              <c:ext xmlns:c16="http://schemas.microsoft.com/office/drawing/2014/chart" uri="{C3380CC4-5D6E-409C-BE32-E72D297353CC}">
                <c16:uniqueId val="{00000003-9B54-4802-93D0-1C3589D57EE1}"/>
              </c:ext>
            </c:extLst>
          </c:dPt>
          <c:dPt>
            <c:idx val="9"/>
            <c:invertIfNegative val="0"/>
            <c:bubble3D val="0"/>
            <c:spPr>
              <a:solidFill>
                <a:srgbClr val="C00000"/>
              </a:solidFill>
              <a:ln>
                <a:noFill/>
              </a:ln>
              <a:effectLst/>
            </c:spPr>
            <c:extLst>
              <c:ext xmlns:c16="http://schemas.microsoft.com/office/drawing/2014/chart" uri="{C3380CC4-5D6E-409C-BE32-E72D297353CC}">
                <c16:uniqueId val="{00000005-9B54-4802-93D0-1C3589D57EE1}"/>
              </c:ext>
            </c:extLst>
          </c:dPt>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'TSE x HA'!$A$3:$A$29</c:f>
              <c:strCache>
                <c:ptCount val="26"/>
                <c:pt idx="0">
                  <c:v>T&amp;T</c:v>
                </c:pt>
                <c:pt idx="1">
                  <c:v>Bahamas</c:v>
                </c:pt>
                <c:pt idx="2">
                  <c:v>Jamaica</c:v>
                </c:pt>
                <c:pt idx="3">
                  <c:v>DR</c:v>
                </c:pt>
                <c:pt idx="4">
                  <c:v>Colombia</c:v>
                </c:pt>
                <c:pt idx="5">
                  <c:v>Costa Rica</c:v>
                </c:pt>
                <c:pt idx="6">
                  <c:v>El Salvador</c:v>
                </c:pt>
                <c:pt idx="7">
                  <c:v>Suriname</c:v>
                </c:pt>
                <c:pt idx="8">
                  <c:v>USA</c:v>
                </c:pt>
                <c:pt idx="9">
                  <c:v>LA Average</c:v>
                </c:pt>
                <c:pt idx="10">
                  <c:v>Chile</c:v>
                </c:pt>
                <c:pt idx="11">
                  <c:v>Panama</c:v>
                </c:pt>
                <c:pt idx="12">
                  <c:v>Brasil</c:v>
                </c:pt>
                <c:pt idx="13">
                  <c:v>Belize</c:v>
                </c:pt>
                <c:pt idx="14">
                  <c:v>Mexico</c:v>
                </c:pt>
                <c:pt idx="15">
                  <c:v>Honduras</c:v>
                </c:pt>
                <c:pt idx="16">
                  <c:v>Haiti</c:v>
                </c:pt>
                <c:pt idx="17">
                  <c:v>Ecuador</c:v>
                </c:pt>
                <c:pt idx="18">
                  <c:v>Peru</c:v>
                </c:pt>
                <c:pt idx="19">
                  <c:v>Guyana</c:v>
                </c:pt>
                <c:pt idx="20">
                  <c:v>Uruguay</c:v>
                </c:pt>
                <c:pt idx="21">
                  <c:v>Guatemala</c:v>
                </c:pt>
                <c:pt idx="22">
                  <c:v>Nicaragua</c:v>
                </c:pt>
                <c:pt idx="23">
                  <c:v>Paraguay</c:v>
                </c:pt>
                <c:pt idx="24">
                  <c:v>Bolivia</c:v>
                </c:pt>
                <c:pt idx="25">
                  <c:v>Argentina</c:v>
                </c:pt>
              </c:strCache>
            </c:strRef>
          </c:cat>
          <c:val>
            <c:numRef>
              <c:f>'TSE x HA'!$D$3:$D$29</c:f>
              <c:numCache>
                <c:formatCode>_(* #,##0.00_);_(* \(#,##0.00\);_(* "-"??_);_(@_)</c:formatCode>
                <c:ptCount val="26"/>
                <c:pt idx="0">
                  <c:v>2007.1439497446809</c:v>
                </c:pt>
                <c:pt idx="1">
                  <c:v>1889.4367065081965</c:v>
                </c:pt>
                <c:pt idx="2">
                  <c:v>1603.514645544554</c:v>
                </c:pt>
                <c:pt idx="3">
                  <c:v>933.02882174684748</c:v>
                </c:pt>
                <c:pt idx="4">
                  <c:v>932.65517852717562</c:v>
                </c:pt>
                <c:pt idx="5">
                  <c:v>795.45863132043314</c:v>
                </c:pt>
                <c:pt idx="6">
                  <c:v>666.5612521744647</c:v>
                </c:pt>
                <c:pt idx="7">
                  <c:v>594.83866206834523</c:v>
                </c:pt>
                <c:pt idx="8">
                  <c:v>568.65743565397338</c:v>
                </c:pt>
                <c:pt idx="9">
                  <c:v>538.26234390061438</c:v>
                </c:pt>
                <c:pt idx="10">
                  <c:v>445.83612678484303</c:v>
                </c:pt>
                <c:pt idx="11">
                  <c:v>422.71467394084755</c:v>
                </c:pt>
                <c:pt idx="12">
                  <c:v>412.34426249912866</c:v>
                </c:pt>
                <c:pt idx="13">
                  <c:v>361.96814146453085</c:v>
                </c:pt>
                <c:pt idx="14">
                  <c:v>310.12489544355765</c:v>
                </c:pt>
                <c:pt idx="15">
                  <c:v>285.24442079693495</c:v>
                </c:pt>
                <c:pt idx="16">
                  <c:v>268.38363565306003</c:v>
                </c:pt>
                <c:pt idx="17">
                  <c:v>231.95378118520904</c:v>
                </c:pt>
                <c:pt idx="18">
                  <c:v>231.23301098481039</c:v>
                </c:pt>
                <c:pt idx="19">
                  <c:v>220.88789861853832</c:v>
                </c:pt>
                <c:pt idx="20">
                  <c:v>186.39252344146428</c:v>
                </c:pt>
                <c:pt idx="21">
                  <c:v>175.14454063335583</c:v>
                </c:pt>
                <c:pt idx="22">
                  <c:v>153.02633686968278</c:v>
                </c:pt>
                <c:pt idx="23">
                  <c:v>56.024132077880026</c:v>
                </c:pt>
                <c:pt idx="24">
                  <c:v>31.156076976694454</c:v>
                </c:pt>
                <c:pt idx="25">
                  <c:v>-327.17114314384969</c:v>
                </c:pt>
              </c:numCache>
            </c:numRef>
          </c:val>
          <c:extLst>
            <c:ext xmlns:c16="http://schemas.microsoft.com/office/drawing/2014/chart" uri="{C3380CC4-5D6E-409C-BE32-E72D297353CC}">
              <c16:uniqueId val="{00000006-9B54-4802-93D0-1C3589D57EE1}"/>
            </c:ext>
          </c:extLst>
        </c:ser>
        <c:dLbls>
          <c:showLegendKey val="0"/>
          <c:showVal val="0"/>
          <c:showCatName val="0"/>
          <c:showSerName val="0"/>
          <c:showPercent val="0"/>
          <c:showBubbleSize val="0"/>
        </c:dLbls>
        <c:gapWidth val="182"/>
        <c:axId val="1476783807"/>
        <c:axId val="1476790879"/>
      </c:barChart>
      <c:catAx>
        <c:axId val="14767838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MX"/>
          </a:p>
        </c:txPr>
        <c:crossAx val="1476790879"/>
        <c:crosses val="autoZero"/>
        <c:auto val="1"/>
        <c:lblAlgn val="ctr"/>
        <c:lblOffset val="100"/>
        <c:noMultiLvlLbl val="0"/>
      </c:catAx>
      <c:valAx>
        <c:axId val="1476790879"/>
        <c:scaling>
          <c:orientation val="minMax"/>
        </c:scaling>
        <c:delete val="1"/>
        <c:axPos val="b"/>
        <c:numFmt formatCode="_(* #,##0.00_);_(* \(#,##0.00\);_(* &quot;-&quot;??_);_(@_)" sourceLinked="1"/>
        <c:majorTickMark val="none"/>
        <c:minorTickMark val="none"/>
        <c:tickLblPos val="nextTo"/>
        <c:crossAx val="1476783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B52AFC-12EA-4A44-8620-66DF7F992CAD}"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6ACF0747-6D45-4014-A83E-42202B518903}">
      <dgm:prSet phldrT="[Text]" custT="1"/>
      <dgm:spPr/>
      <dgm:t>
        <a:bodyPr/>
        <a:lstStyle/>
        <a:p>
          <a:r>
            <a:rPr lang="en-US" sz="2400" noProof="0" dirty="0"/>
            <a:t>Information on available solutions. </a:t>
          </a:r>
        </a:p>
      </dgm:t>
    </dgm:pt>
    <dgm:pt modelId="{3190CEB8-A327-4CFE-9006-2CF39712F6C1}" type="parTrans" cxnId="{FF63FFAB-5E6C-4D19-9F99-A08F3A4EAA4B}">
      <dgm:prSet/>
      <dgm:spPr/>
      <dgm:t>
        <a:bodyPr/>
        <a:lstStyle/>
        <a:p>
          <a:endParaRPr lang="en-US" sz="1800"/>
        </a:p>
      </dgm:t>
    </dgm:pt>
    <dgm:pt modelId="{EE9E42D9-2F7F-46ED-B106-606CE46C0876}" type="sibTrans" cxnId="{FF63FFAB-5E6C-4D19-9F99-A08F3A4EAA4B}">
      <dgm:prSet/>
      <dgm:spPr/>
      <dgm:t>
        <a:bodyPr/>
        <a:lstStyle/>
        <a:p>
          <a:endParaRPr lang="en-US" sz="1800"/>
        </a:p>
      </dgm:t>
    </dgm:pt>
    <dgm:pt modelId="{5FB321E0-D29B-4F93-B6DD-0E92428C4DCB}">
      <dgm:prSet phldrT="[Text]" custT="1"/>
      <dgm:spPr/>
      <dgm:t>
        <a:bodyPr/>
        <a:lstStyle/>
        <a:p>
          <a:r>
            <a:rPr lang="en-US" sz="2400" dirty="0"/>
            <a:t>Markets</a:t>
          </a:r>
        </a:p>
      </dgm:t>
    </dgm:pt>
    <dgm:pt modelId="{3A8B42F0-5714-41BA-9468-E9DF45F62AC7}" type="parTrans" cxnId="{D06DE5A8-949E-4597-9EBD-825E8FB302DC}">
      <dgm:prSet/>
      <dgm:spPr/>
      <dgm:t>
        <a:bodyPr/>
        <a:lstStyle/>
        <a:p>
          <a:endParaRPr lang="en-US" sz="1800"/>
        </a:p>
      </dgm:t>
    </dgm:pt>
    <dgm:pt modelId="{ACD4AD44-77C5-4E98-B0B8-905DB1356768}" type="sibTrans" cxnId="{D06DE5A8-949E-4597-9EBD-825E8FB302DC}">
      <dgm:prSet/>
      <dgm:spPr/>
      <dgm:t>
        <a:bodyPr/>
        <a:lstStyle/>
        <a:p>
          <a:endParaRPr lang="en-US" sz="1800"/>
        </a:p>
      </dgm:t>
    </dgm:pt>
    <dgm:pt modelId="{0C3DB214-F348-4A80-89EF-A122B4B67C25}">
      <dgm:prSet custT="1"/>
      <dgm:spPr/>
      <dgm:t>
        <a:bodyPr/>
        <a:lstStyle/>
        <a:p>
          <a:r>
            <a:rPr lang="en-US" sz="2400" dirty="0"/>
            <a:t>Technical</a:t>
          </a:r>
        </a:p>
      </dgm:t>
    </dgm:pt>
    <dgm:pt modelId="{AE86E0A5-AF40-4ACB-9494-A60E80B0E1B4}" type="parTrans" cxnId="{2FE5620F-70C0-4729-9E0C-F1D0C5EE46E9}">
      <dgm:prSet/>
      <dgm:spPr/>
      <dgm:t>
        <a:bodyPr/>
        <a:lstStyle/>
        <a:p>
          <a:endParaRPr lang="en-US" sz="1800"/>
        </a:p>
      </dgm:t>
    </dgm:pt>
    <dgm:pt modelId="{A4E5B95A-8CD0-414D-A49C-DAE4D79413F3}" type="sibTrans" cxnId="{2FE5620F-70C0-4729-9E0C-F1D0C5EE46E9}">
      <dgm:prSet/>
      <dgm:spPr/>
      <dgm:t>
        <a:bodyPr/>
        <a:lstStyle/>
        <a:p>
          <a:endParaRPr lang="en-US" sz="1800"/>
        </a:p>
      </dgm:t>
    </dgm:pt>
    <dgm:pt modelId="{F2113F9C-90CE-4DED-A636-5921853425A3}">
      <dgm:prSet custT="1"/>
      <dgm:spPr/>
      <dgm:t>
        <a:bodyPr/>
        <a:lstStyle/>
        <a:p>
          <a:r>
            <a:rPr lang="en-US" sz="2400" noProof="0" dirty="0"/>
            <a:t>High costs of MRV and studies.</a:t>
          </a:r>
        </a:p>
      </dgm:t>
    </dgm:pt>
    <dgm:pt modelId="{B40A0A99-C5F1-456A-A35C-E0D4EF265315}" type="parTrans" cxnId="{51C02B5F-7D9C-45C2-9D28-206506572057}">
      <dgm:prSet/>
      <dgm:spPr/>
      <dgm:t>
        <a:bodyPr/>
        <a:lstStyle/>
        <a:p>
          <a:endParaRPr lang="en-US" sz="1800"/>
        </a:p>
      </dgm:t>
    </dgm:pt>
    <dgm:pt modelId="{ADE19761-85F8-4271-B795-6907AD610ABB}" type="sibTrans" cxnId="{51C02B5F-7D9C-45C2-9D28-206506572057}">
      <dgm:prSet/>
      <dgm:spPr/>
      <dgm:t>
        <a:bodyPr/>
        <a:lstStyle/>
        <a:p>
          <a:endParaRPr lang="en-US" sz="1800"/>
        </a:p>
      </dgm:t>
    </dgm:pt>
    <dgm:pt modelId="{C246C4E6-95E7-4C02-AEF6-FECC8CB98A41}">
      <dgm:prSet custT="1"/>
      <dgm:spPr/>
      <dgm:t>
        <a:bodyPr/>
        <a:lstStyle/>
        <a:p>
          <a:r>
            <a:rPr lang="en-US" sz="2400" dirty="0"/>
            <a:t>Institutions</a:t>
          </a:r>
        </a:p>
      </dgm:t>
    </dgm:pt>
    <dgm:pt modelId="{0317AFBF-2F43-424D-9113-26F69DE07E9C}" type="parTrans" cxnId="{618E2FA0-F734-4DAD-AE8E-BB981A652813}">
      <dgm:prSet/>
      <dgm:spPr/>
      <dgm:t>
        <a:bodyPr/>
        <a:lstStyle/>
        <a:p>
          <a:endParaRPr lang="en-US" sz="1800"/>
        </a:p>
      </dgm:t>
    </dgm:pt>
    <dgm:pt modelId="{F7E35120-AB15-4E98-A457-C6D84004755B}" type="sibTrans" cxnId="{618E2FA0-F734-4DAD-AE8E-BB981A652813}">
      <dgm:prSet/>
      <dgm:spPr/>
      <dgm:t>
        <a:bodyPr/>
        <a:lstStyle/>
        <a:p>
          <a:endParaRPr lang="en-US" sz="1800"/>
        </a:p>
      </dgm:t>
    </dgm:pt>
    <dgm:pt modelId="{9ED4944E-0FE3-4A7C-B861-8F0B25B2BA5C}">
      <dgm:prSet custT="1"/>
      <dgm:spPr/>
      <dgm:t>
        <a:bodyPr/>
        <a:lstStyle/>
        <a:p>
          <a:r>
            <a:rPr lang="en-US" sz="2400" noProof="0" dirty="0"/>
            <a:t>Limited guarantees and insurance for credit deals.</a:t>
          </a:r>
        </a:p>
      </dgm:t>
    </dgm:pt>
    <dgm:pt modelId="{F1B76A92-0DB3-499B-BA42-633110F5F08B}" type="parTrans" cxnId="{11CB06A6-8963-43F0-B6BA-A6DEB16F0B5B}">
      <dgm:prSet/>
      <dgm:spPr/>
      <dgm:t>
        <a:bodyPr/>
        <a:lstStyle/>
        <a:p>
          <a:endParaRPr lang="en-US" sz="1800"/>
        </a:p>
      </dgm:t>
    </dgm:pt>
    <dgm:pt modelId="{F1A5C25A-FEAE-44F4-8648-C94B14ACABCA}" type="sibTrans" cxnId="{11CB06A6-8963-43F0-B6BA-A6DEB16F0B5B}">
      <dgm:prSet/>
      <dgm:spPr/>
      <dgm:t>
        <a:bodyPr/>
        <a:lstStyle/>
        <a:p>
          <a:endParaRPr lang="en-US" sz="1800"/>
        </a:p>
      </dgm:t>
    </dgm:pt>
    <dgm:pt modelId="{2900439A-4E90-4E98-AC5D-494BDEDFF1F2}">
      <dgm:prSet custT="1"/>
      <dgm:spPr/>
      <dgm:t>
        <a:bodyPr/>
        <a:lstStyle/>
        <a:p>
          <a:r>
            <a:rPr lang="en-US" sz="2400" noProof="0" dirty="0"/>
            <a:t>High transaction costs (small scale farmers and small scale of deals)</a:t>
          </a:r>
        </a:p>
      </dgm:t>
    </dgm:pt>
    <dgm:pt modelId="{20174BA5-EB80-4C1E-937A-7786E7DC60EE}" type="parTrans" cxnId="{3B3B57E1-BAB6-47C1-B6C4-6BAD20B1B418}">
      <dgm:prSet/>
      <dgm:spPr/>
      <dgm:t>
        <a:bodyPr/>
        <a:lstStyle/>
        <a:p>
          <a:endParaRPr lang="en-US" sz="1800"/>
        </a:p>
      </dgm:t>
    </dgm:pt>
    <dgm:pt modelId="{40C817FE-30C2-42F3-8EFC-EB2B06DAAFC1}" type="sibTrans" cxnId="{3B3B57E1-BAB6-47C1-B6C4-6BAD20B1B418}">
      <dgm:prSet/>
      <dgm:spPr/>
      <dgm:t>
        <a:bodyPr/>
        <a:lstStyle/>
        <a:p>
          <a:endParaRPr lang="en-US" sz="1800"/>
        </a:p>
      </dgm:t>
    </dgm:pt>
    <dgm:pt modelId="{BB89B9B4-A3E0-44FF-A7C9-CA9FEBD8B2C9}">
      <dgm:prSet custT="1"/>
      <dgm:spPr/>
      <dgm:t>
        <a:bodyPr/>
        <a:lstStyle/>
        <a:p>
          <a:r>
            <a:rPr lang="en-US" sz="2400" noProof="0" dirty="0"/>
            <a:t>Difficulties in property rights (land titles) for collateral.</a:t>
          </a:r>
        </a:p>
      </dgm:t>
    </dgm:pt>
    <dgm:pt modelId="{0C88901D-1413-4B90-AE0D-F1026066E680}" type="parTrans" cxnId="{FE816D3D-4E8B-4A5B-AA0A-8AD2649B045B}">
      <dgm:prSet/>
      <dgm:spPr/>
      <dgm:t>
        <a:bodyPr/>
        <a:lstStyle/>
        <a:p>
          <a:endParaRPr lang="en-US" sz="1800"/>
        </a:p>
      </dgm:t>
    </dgm:pt>
    <dgm:pt modelId="{188BE7D6-99F1-40CB-BF53-4468C0A181B0}" type="sibTrans" cxnId="{FE816D3D-4E8B-4A5B-AA0A-8AD2649B045B}">
      <dgm:prSet/>
      <dgm:spPr/>
      <dgm:t>
        <a:bodyPr/>
        <a:lstStyle/>
        <a:p>
          <a:endParaRPr lang="en-US" sz="1800"/>
        </a:p>
      </dgm:t>
    </dgm:pt>
    <dgm:pt modelId="{05AEB13C-4020-4A89-8691-985C668B712F}">
      <dgm:prSet custT="1"/>
      <dgm:spPr/>
      <dgm:t>
        <a:bodyPr/>
        <a:lstStyle/>
        <a:p>
          <a:endParaRPr lang="en-US" sz="2400" dirty="0"/>
        </a:p>
      </dgm:t>
    </dgm:pt>
    <dgm:pt modelId="{A205C182-A184-407A-98FD-D9494BEDBA07}" type="parTrans" cxnId="{8A716E3B-6379-447A-B8C6-DFD353220141}">
      <dgm:prSet/>
      <dgm:spPr/>
      <dgm:t>
        <a:bodyPr/>
        <a:lstStyle/>
        <a:p>
          <a:endParaRPr lang="en-US" sz="1800"/>
        </a:p>
      </dgm:t>
    </dgm:pt>
    <dgm:pt modelId="{7BB44920-1CA2-491A-9AA5-A943B71EAB3E}" type="sibTrans" cxnId="{8A716E3B-6379-447A-B8C6-DFD353220141}">
      <dgm:prSet/>
      <dgm:spPr/>
      <dgm:t>
        <a:bodyPr/>
        <a:lstStyle/>
        <a:p>
          <a:endParaRPr lang="en-US" sz="1800"/>
        </a:p>
      </dgm:t>
    </dgm:pt>
    <dgm:pt modelId="{5BF8CA9D-F241-4C6A-8B58-08D3FB314BC3}">
      <dgm:prSet phldrT="[Text]" custT="1"/>
      <dgm:spPr/>
      <dgm:t>
        <a:bodyPr/>
        <a:lstStyle/>
        <a:p>
          <a:endParaRPr lang="en-US" sz="2400" noProof="0" dirty="0"/>
        </a:p>
      </dgm:t>
    </dgm:pt>
    <dgm:pt modelId="{64C3B30B-CA00-45F5-A553-D92B609A2D56}" type="parTrans" cxnId="{29B6056F-3D19-4683-8D11-01157A9D5FFE}">
      <dgm:prSet/>
      <dgm:spPr/>
      <dgm:t>
        <a:bodyPr/>
        <a:lstStyle/>
        <a:p>
          <a:endParaRPr lang="en-US" sz="2400"/>
        </a:p>
      </dgm:t>
    </dgm:pt>
    <dgm:pt modelId="{53F7A5C5-18E7-4006-805B-917D88210AF1}" type="sibTrans" cxnId="{29B6056F-3D19-4683-8D11-01157A9D5FFE}">
      <dgm:prSet/>
      <dgm:spPr/>
      <dgm:t>
        <a:bodyPr/>
        <a:lstStyle/>
        <a:p>
          <a:endParaRPr lang="en-US" sz="2400"/>
        </a:p>
      </dgm:t>
    </dgm:pt>
    <dgm:pt modelId="{7F9DCFC2-0261-45CF-8B44-DF42938F9A9D}">
      <dgm:prSet custT="1"/>
      <dgm:spPr/>
      <dgm:t>
        <a:bodyPr/>
        <a:lstStyle/>
        <a:p>
          <a:endParaRPr lang="en-US" sz="2400" noProof="0" dirty="0"/>
        </a:p>
      </dgm:t>
    </dgm:pt>
    <dgm:pt modelId="{9EFC9C64-663D-4BD6-B6C0-8903304772A7}" type="parTrans" cxnId="{6CB79669-0713-42A7-B779-E3E934D9ABC2}">
      <dgm:prSet/>
      <dgm:spPr/>
      <dgm:t>
        <a:bodyPr/>
        <a:lstStyle/>
        <a:p>
          <a:endParaRPr lang="en-US" sz="2400"/>
        </a:p>
      </dgm:t>
    </dgm:pt>
    <dgm:pt modelId="{95859470-F0F2-4316-A5A5-5A1E359DE25F}" type="sibTrans" cxnId="{6CB79669-0713-42A7-B779-E3E934D9ABC2}">
      <dgm:prSet/>
      <dgm:spPr/>
      <dgm:t>
        <a:bodyPr/>
        <a:lstStyle/>
        <a:p>
          <a:endParaRPr lang="en-US" sz="2400"/>
        </a:p>
      </dgm:t>
    </dgm:pt>
    <dgm:pt modelId="{677592D8-68D0-419B-A89A-8C090731CF9F}">
      <dgm:prSet custT="1"/>
      <dgm:spPr/>
      <dgm:t>
        <a:bodyPr/>
        <a:lstStyle/>
        <a:p>
          <a:r>
            <a:rPr lang="en-US" sz="2400" noProof="0" dirty="0"/>
            <a:t>Insufficient market information (on clients and agroclimatic data).</a:t>
          </a:r>
        </a:p>
      </dgm:t>
    </dgm:pt>
    <dgm:pt modelId="{8FA86591-931E-43C3-A937-054195CDC46F}" type="parTrans" cxnId="{17D8603D-AF4C-457E-B4FC-E3CCE53A45DA}">
      <dgm:prSet/>
      <dgm:spPr/>
      <dgm:t>
        <a:bodyPr/>
        <a:lstStyle/>
        <a:p>
          <a:endParaRPr lang="en-US" sz="2400"/>
        </a:p>
      </dgm:t>
    </dgm:pt>
    <dgm:pt modelId="{60B1A17A-AE29-4551-989B-E1C75395EE18}" type="sibTrans" cxnId="{17D8603D-AF4C-457E-B4FC-E3CCE53A45DA}">
      <dgm:prSet/>
      <dgm:spPr/>
      <dgm:t>
        <a:bodyPr/>
        <a:lstStyle/>
        <a:p>
          <a:endParaRPr lang="en-US" sz="2400"/>
        </a:p>
      </dgm:t>
    </dgm:pt>
    <dgm:pt modelId="{652747CE-7375-4C6A-8511-6312B08CB38B}">
      <dgm:prSet custT="1"/>
      <dgm:spPr/>
      <dgm:t>
        <a:bodyPr/>
        <a:lstStyle/>
        <a:p>
          <a:endParaRPr lang="en-US" sz="2400" noProof="0" dirty="0"/>
        </a:p>
      </dgm:t>
    </dgm:pt>
    <dgm:pt modelId="{4A1020CA-2797-412E-A2EB-1D358A31C34D}" type="parTrans" cxnId="{4179568B-90DB-4A30-AFF3-A21796C02E98}">
      <dgm:prSet/>
      <dgm:spPr/>
      <dgm:t>
        <a:bodyPr/>
        <a:lstStyle/>
        <a:p>
          <a:endParaRPr lang="en-US" sz="2400"/>
        </a:p>
      </dgm:t>
    </dgm:pt>
    <dgm:pt modelId="{2AF473B6-B588-4F28-9237-51386315830F}" type="sibTrans" cxnId="{4179568B-90DB-4A30-AFF3-A21796C02E98}">
      <dgm:prSet/>
      <dgm:spPr/>
      <dgm:t>
        <a:bodyPr/>
        <a:lstStyle/>
        <a:p>
          <a:endParaRPr lang="en-US" sz="2400"/>
        </a:p>
      </dgm:t>
    </dgm:pt>
    <dgm:pt modelId="{CDC35860-BEA8-4A2C-A609-C7D5A058DDFB}" type="pres">
      <dgm:prSet presAssocID="{22B52AFC-12EA-4A44-8620-66DF7F992CAD}" presName="Name0" presStyleCnt="0">
        <dgm:presLayoutVars>
          <dgm:dir/>
          <dgm:animLvl val="lvl"/>
          <dgm:resizeHandles val="exact"/>
        </dgm:presLayoutVars>
      </dgm:prSet>
      <dgm:spPr/>
    </dgm:pt>
    <dgm:pt modelId="{713837B5-E7AE-4108-9EA1-65A378B35C2A}" type="pres">
      <dgm:prSet presAssocID="{0C3DB214-F348-4A80-89EF-A122B4B67C25}" presName="composite" presStyleCnt="0"/>
      <dgm:spPr/>
    </dgm:pt>
    <dgm:pt modelId="{57070F60-FD8D-4518-B294-23A3B0C9B22A}" type="pres">
      <dgm:prSet presAssocID="{0C3DB214-F348-4A80-89EF-A122B4B67C25}" presName="parTx" presStyleLbl="alignNode1" presStyleIdx="0" presStyleCnt="3">
        <dgm:presLayoutVars>
          <dgm:chMax val="0"/>
          <dgm:chPref val="0"/>
          <dgm:bulletEnabled val="1"/>
        </dgm:presLayoutVars>
      </dgm:prSet>
      <dgm:spPr/>
    </dgm:pt>
    <dgm:pt modelId="{EFED3751-85AD-4EC7-8EAC-B9C887AD3F78}" type="pres">
      <dgm:prSet presAssocID="{0C3DB214-F348-4A80-89EF-A122B4B67C25}" presName="desTx" presStyleLbl="alignAccFollowNode1" presStyleIdx="0" presStyleCnt="3">
        <dgm:presLayoutVars>
          <dgm:bulletEnabled val="1"/>
        </dgm:presLayoutVars>
      </dgm:prSet>
      <dgm:spPr/>
    </dgm:pt>
    <dgm:pt modelId="{DA0CD341-3F9F-4FAC-9785-6849D8F10599}" type="pres">
      <dgm:prSet presAssocID="{A4E5B95A-8CD0-414D-A49C-DAE4D79413F3}" presName="space" presStyleCnt="0"/>
      <dgm:spPr/>
    </dgm:pt>
    <dgm:pt modelId="{F08C9021-1F85-44B8-A751-0E8CA512F3AE}" type="pres">
      <dgm:prSet presAssocID="{5FB321E0-D29B-4F93-B6DD-0E92428C4DCB}" presName="composite" presStyleCnt="0"/>
      <dgm:spPr/>
    </dgm:pt>
    <dgm:pt modelId="{F11896F9-50E5-422D-973E-5008600D198B}" type="pres">
      <dgm:prSet presAssocID="{5FB321E0-D29B-4F93-B6DD-0E92428C4DCB}" presName="parTx" presStyleLbl="alignNode1" presStyleIdx="1" presStyleCnt="3">
        <dgm:presLayoutVars>
          <dgm:chMax val="0"/>
          <dgm:chPref val="0"/>
          <dgm:bulletEnabled val="1"/>
        </dgm:presLayoutVars>
      </dgm:prSet>
      <dgm:spPr/>
    </dgm:pt>
    <dgm:pt modelId="{F7097853-0F8E-45A2-8F8C-A1EE7591C339}" type="pres">
      <dgm:prSet presAssocID="{5FB321E0-D29B-4F93-B6DD-0E92428C4DCB}" presName="desTx" presStyleLbl="alignAccFollowNode1" presStyleIdx="1" presStyleCnt="3">
        <dgm:presLayoutVars>
          <dgm:bulletEnabled val="1"/>
        </dgm:presLayoutVars>
      </dgm:prSet>
      <dgm:spPr/>
    </dgm:pt>
    <dgm:pt modelId="{EA7FEBB3-F713-4CBD-A594-28ABDA294D33}" type="pres">
      <dgm:prSet presAssocID="{ACD4AD44-77C5-4E98-B0B8-905DB1356768}" presName="space" presStyleCnt="0"/>
      <dgm:spPr/>
    </dgm:pt>
    <dgm:pt modelId="{48E24A7F-7BF1-455B-9470-CA00CE0E8DF4}" type="pres">
      <dgm:prSet presAssocID="{C246C4E6-95E7-4C02-AEF6-FECC8CB98A41}" presName="composite" presStyleCnt="0"/>
      <dgm:spPr/>
    </dgm:pt>
    <dgm:pt modelId="{5F733515-F9CF-40F8-8B90-FF2F44D21AD0}" type="pres">
      <dgm:prSet presAssocID="{C246C4E6-95E7-4C02-AEF6-FECC8CB98A41}" presName="parTx" presStyleLbl="alignNode1" presStyleIdx="2" presStyleCnt="3">
        <dgm:presLayoutVars>
          <dgm:chMax val="0"/>
          <dgm:chPref val="0"/>
          <dgm:bulletEnabled val="1"/>
        </dgm:presLayoutVars>
      </dgm:prSet>
      <dgm:spPr/>
    </dgm:pt>
    <dgm:pt modelId="{1A258167-9A51-46BE-8425-1A9F57F4E2AA}" type="pres">
      <dgm:prSet presAssocID="{C246C4E6-95E7-4C02-AEF6-FECC8CB98A41}" presName="desTx" presStyleLbl="alignAccFollowNode1" presStyleIdx="2" presStyleCnt="3">
        <dgm:presLayoutVars>
          <dgm:bulletEnabled val="1"/>
        </dgm:presLayoutVars>
      </dgm:prSet>
      <dgm:spPr/>
    </dgm:pt>
  </dgm:ptLst>
  <dgm:cxnLst>
    <dgm:cxn modelId="{820C7400-1A2A-4770-9386-E1124008C9C8}" type="presOf" srcId="{652747CE-7375-4C6A-8511-6312B08CB38B}" destId="{1A258167-9A51-46BE-8425-1A9F57F4E2AA}" srcOrd="0" destOrd="1" presId="urn:microsoft.com/office/officeart/2005/8/layout/hList1"/>
    <dgm:cxn modelId="{2FE5620F-70C0-4729-9E0C-F1D0C5EE46E9}" srcId="{22B52AFC-12EA-4A44-8620-66DF7F992CAD}" destId="{0C3DB214-F348-4A80-89EF-A122B4B67C25}" srcOrd="0" destOrd="0" parTransId="{AE86E0A5-AF40-4ACB-9494-A60E80B0E1B4}" sibTransId="{A4E5B95A-8CD0-414D-A49C-DAE4D79413F3}"/>
    <dgm:cxn modelId="{4C594639-D27F-4FF8-BF7C-97EEE9389465}" type="presOf" srcId="{7F9DCFC2-0261-45CF-8B44-DF42938F9A9D}" destId="{F7097853-0F8E-45A2-8F8C-A1EE7591C339}" srcOrd="0" destOrd="1" presId="urn:microsoft.com/office/officeart/2005/8/layout/hList1"/>
    <dgm:cxn modelId="{8A716E3B-6379-447A-B8C6-DFD353220141}" srcId="{C246C4E6-95E7-4C02-AEF6-FECC8CB98A41}" destId="{05AEB13C-4020-4A89-8691-985C668B712F}" srcOrd="3" destOrd="0" parTransId="{A205C182-A184-407A-98FD-D9494BEDBA07}" sibTransId="{7BB44920-1CA2-491A-9AA5-A943B71EAB3E}"/>
    <dgm:cxn modelId="{17D8603D-AF4C-457E-B4FC-E3CCE53A45DA}" srcId="{C246C4E6-95E7-4C02-AEF6-FECC8CB98A41}" destId="{677592D8-68D0-419B-A89A-8C090731CF9F}" srcOrd="2" destOrd="0" parTransId="{8FA86591-931E-43C3-A937-054195CDC46F}" sibTransId="{60B1A17A-AE29-4551-989B-E1C75395EE18}"/>
    <dgm:cxn modelId="{FE816D3D-4E8B-4A5B-AA0A-8AD2649B045B}" srcId="{C246C4E6-95E7-4C02-AEF6-FECC8CB98A41}" destId="{BB89B9B4-A3E0-44FF-A7C9-CA9FEBD8B2C9}" srcOrd="0" destOrd="0" parTransId="{0C88901D-1413-4B90-AE0D-F1026066E680}" sibTransId="{188BE7D6-99F1-40CB-BF53-4468C0A181B0}"/>
    <dgm:cxn modelId="{51C02B5F-7D9C-45C2-9D28-206506572057}" srcId="{0C3DB214-F348-4A80-89EF-A122B4B67C25}" destId="{F2113F9C-90CE-4DED-A636-5921853425A3}" srcOrd="2" destOrd="0" parTransId="{B40A0A99-C5F1-456A-A35C-E0D4EF265315}" sibTransId="{ADE19761-85F8-4271-B795-6907AD610ABB}"/>
    <dgm:cxn modelId="{5CFA1944-817E-4B07-B58F-53F082A618F2}" type="presOf" srcId="{05AEB13C-4020-4A89-8691-985C668B712F}" destId="{1A258167-9A51-46BE-8425-1A9F57F4E2AA}" srcOrd="0" destOrd="3" presId="urn:microsoft.com/office/officeart/2005/8/layout/hList1"/>
    <dgm:cxn modelId="{F4CCAC45-D7D9-490B-B6A6-7C6C2581D2A9}" type="presOf" srcId="{5FB321E0-D29B-4F93-B6DD-0E92428C4DCB}" destId="{F11896F9-50E5-422D-973E-5008600D198B}" srcOrd="0" destOrd="0" presId="urn:microsoft.com/office/officeart/2005/8/layout/hList1"/>
    <dgm:cxn modelId="{6CB79669-0713-42A7-B779-E3E934D9ABC2}" srcId="{5FB321E0-D29B-4F93-B6DD-0E92428C4DCB}" destId="{7F9DCFC2-0261-45CF-8B44-DF42938F9A9D}" srcOrd="1" destOrd="0" parTransId="{9EFC9C64-663D-4BD6-B6C0-8903304772A7}" sibTransId="{95859470-F0F2-4316-A5A5-5A1E359DE25F}"/>
    <dgm:cxn modelId="{1FCE556A-B6FF-48A2-B3AD-F4AFCBF2E787}" type="presOf" srcId="{6ACF0747-6D45-4014-A83E-42202B518903}" destId="{EFED3751-85AD-4EC7-8EAC-B9C887AD3F78}" srcOrd="0" destOrd="0" presId="urn:microsoft.com/office/officeart/2005/8/layout/hList1"/>
    <dgm:cxn modelId="{29B6056F-3D19-4683-8D11-01157A9D5FFE}" srcId="{0C3DB214-F348-4A80-89EF-A122B4B67C25}" destId="{5BF8CA9D-F241-4C6A-8B58-08D3FB314BC3}" srcOrd="1" destOrd="0" parTransId="{64C3B30B-CA00-45F5-A553-D92B609A2D56}" sibTransId="{53F7A5C5-18E7-4006-805B-917D88210AF1}"/>
    <dgm:cxn modelId="{00F51171-FADE-4E54-BE63-3EE2300ADAC5}" type="presOf" srcId="{5BF8CA9D-F241-4C6A-8B58-08D3FB314BC3}" destId="{EFED3751-85AD-4EC7-8EAC-B9C887AD3F78}" srcOrd="0" destOrd="1" presId="urn:microsoft.com/office/officeart/2005/8/layout/hList1"/>
    <dgm:cxn modelId="{E2227D53-FA4B-4F92-B51A-309DA1B29EC4}" type="presOf" srcId="{22B52AFC-12EA-4A44-8620-66DF7F992CAD}" destId="{CDC35860-BEA8-4A2C-A609-C7D5A058DDFB}" srcOrd="0" destOrd="0" presId="urn:microsoft.com/office/officeart/2005/8/layout/hList1"/>
    <dgm:cxn modelId="{4179568B-90DB-4A30-AFF3-A21796C02E98}" srcId="{C246C4E6-95E7-4C02-AEF6-FECC8CB98A41}" destId="{652747CE-7375-4C6A-8511-6312B08CB38B}" srcOrd="1" destOrd="0" parTransId="{4A1020CA-2797-412E-A2EB-1D358A31C34D}" sibTransId="{2AF473B6-B588-4F28-9237-51386315830F}"/>
    <dgm:cxn modelId="{CC71B88F-7D89-45EE-AB19-0DDF9A32BA9F}" type="presOf" srcId="{9ED4944E-0FE3-4A7C-B861-8F0B25B2BA5C}" destId="{F7097853-0F8E-45A2-8F8C-A1EE7591C339}" srcOrd="0" destOrd="0" presId="urn:microsoft.com/office/officeart/2005/8/layout/hList1"/>
    <dgm:cxn modelId="{618E2FA0-F734-4DAD-AE8E-BB981A652813}" srcId="{22B52AFC-12EA-4A44-8620-66DF7F992CAD}" destId="{C246C4E6-95E7-4C02-AEF6-FECC8CB98A41}" srcOrd="2" destOrd="0" parTransId="{0317AFBF-2F43-424D-9113-26F69DE07E9C}" sibTransId="{F7E35120-AB15-4E98-A457-C6D84004755B}"/>
    <dgm:cxn modelId="{EEA127A4-D26A-4E55-9826-886367A32161}" type="presOf" srcId="{C246C4E6-95E7-4C02-AEF6-FECC8CB98A41}" destId="{5F733515-F9CF-40F8-8B90-FF2F44D21AD0}" srcOrd="0" destOrd="0" presId="urn:microsoft.com/office/officeart/2005/8/layout/hList1"/>
    <dgm:cxn modelId="{11CB06A6-8963-43F0-B6BA-A6DEB16F0B5B}" srcId="{5FB321E0-D29B-4F93-B6DD-0E92428C4DCB}" destId="{9ED4944E-0FE3-4A7C-B861-8F0B25B2BA5C}" srcOrd="0" destOrd="0" parTransId="{F1B76A92-0DB3-499B-BA42-633110F5F08B}" sibTransId="{F1A5C25A-FEAE-44F4-8648-C94B14ACABCA}"/>
    <dgm:cxn modelId="{D06DE5A8-949E-4597-9EBD-825E8FB302DC}" srcId="{22B52AFC-12EA-4A44-8620-66DF7F992CAD}" destId="{5FB321E0-D29B-4F93-B6DD-0E92428C4DCB}" srcOrd="1" destOrd="0" parTransId="{3A8B42F0-5714-41BA-9468-E9DF45F62AC7}" sibTransId="{ACD4AD44-77C5-4E98-B0B8-905DB1356768}"/>
    <dgm:cxn modelId="{FF63FFAB-5E6C-4D19-9F99-A08F3A4EAA4B}" srcId="{0C3DB214-F348-4A80-89EF-A122B4B67C25}" destId="{6ACF0747-6D45-4014-A83E-42202B518903}" srcOrd="0" destOrd="0" parTransId="{3190CEB8-A327-4CFE-9006-2CF39712F6C1}" sibTransId="{EE9E42D9-2F7F-46ED-B106-606CE46C0876}"/>
    <dgm:cxn modelId="{19C9DDC0-B540-4121-A5EC-515CB56F436E}" type="presOf" srcId="{F2113F9C-90CE-4DED-A636-5921853425A3}" destId="{EFED3751-85AD-4EC7-8EAC-B9C887AD3F78}" srcOrd="0" destOrd="2" presId="urn:microsoft.com/office/officeart/2005/8/layout/hList1"/>
    <dgm:cxn modelId="{E79B0CD9-4B21-4A7F-B54E-11ECE32085FC}" type="presOf" srcId="{BB89B9B4-A3E0-44FF-A7C9-CA9FEBD8B2C9}" destId="{1A258167-9A51-46BE-8425-1A9F57F4E2AA}" srcOrd="0" destOrd="0" presId="urn:microsoft.com/office/officeart/2005/8/layout/hList1"/>
    <dgm:cxn modelId="{43FF6CDC-18AC-4732-A7A7-D29B41E807B7}" type="presOf" srcId="{2900439A-4E90-4E98-AC5D-494BDEDFF1F2}" destId="{F7097853-0F8E-45A2-8F8C-A1EE7591C339}" srcOrd="0" destOrd="2" presId="urn:microsoft.com/office/officeart/2005/8/layout/hList1"/>
    <dgm:cxn modelId="{3B3B57E1-BAB6-47C1-B6C4-6BAD20B1B418}" srcId="{5FB321E0-D29B-4F93-B6DD-0E92428C4DCB}" destId="{2900439A-4E90-4E98-AC5D-494BDEDFF1F2}" srcOrd="2" destOrd="0" parTransId="{20174BA5-EB80-4C1E-937A-7786E7DC60EE}" sibTransId="{40C817FE-30C2-42F3-8EFC-EB2B06DAAFC1}"/>
    <dgm:cxn modelId="{155750E3-5DD3-404C-B8D1-63A24CC0D751}" type="presOf" srcId="{677592D8-68D0-419B-A89A-8C090731CF9F}" destId="{1A258167-9A51-46BE-8425-1A9F57F4E2AA}" srcOrd="0" destOrd="2" presId="urn:microsoft.com/office/officeart/2005/8/layout/hList1"/>
    <dgm:cxn modelId="{02175EE7-9A6C-4D5B-A4F8-0885E89C9BA4}" type="presOf" srcId="{0C3DB214-F348-4A80-89EF-A122B4B67C25}" destId="{57070F60-FD8D-4518-B294-23A3B0C9B22A}" srcOrd="0" destOrd="0" presId="urn:microsoft.com/office/officeart/2005/8/layout/hList1"/>
    <dgm:cxn modelId="{AABBB713-93B1-40C5-980E-8775E0839035}" type="presParOf" srcId="{CDC35860-BEA8-4A2C-A609-C7D5A058DDFB}" destId="{713837B5-E7AE-4108-9EA1-65A378B35C2A}" srcOrd="0" destOrd="0" presId="urn:microsoft.com/office/officeart/2005/8/layout/hList1"/>
    <dgm:cxn modelId="{FB211AC8-220D-44BC-8F8B-3733E373CC7A}" type="presParOf" srcId="{713837B5-E7AE-4108-9EA1-65A378B35C2A}" destId="{57070F60-FD8D-4518-B294-23A3B0C9B22A}" srcOrd="0" destOrd="0" presId="urn:microsoft.com/office/officeart/2005/8/layout/hList1"/>
    <dgm:cxn modelId="{18B8A7DF-7FF9-4D0B-A891-B3FCA82652AA}" type="presParOf" srcId="{713837B5-E7AE-4108-9EA1-65A378B35C2A}" destId="{EFED3751-85AD-4EC7-8EAC-B9C887AD3F78}" srcOrd="1" destOrd="0" presId="urn:microsoft.com/office/officeart/2005/8/layout/hList1"/>
    <dgm:cxn modelId="{971ADFE0-5E31-4A75-8951-50376708BE37}" type="presParOf" srcId="{CDC35860-BEA8-4A2C-A609-C7D5A058DDFB}" destId="{DA0CD341-3F9F-4FAC-9785-6849D8F10599}" srcOrd="1" destOrd="0" presId="urn:microsoft.com/office/officeart/2005/8/layout/hList1"/>
    <dgm:cxn modelId="{2716BF29-F34E-4E5C-BCBA-032CB3799FC8}" type="presParOf" srcId="{CDC35860-BEA8-4A2C-A609-C7D5A058DDFB}" destId="{F08C9021-1F85-44B8-A751-0E8CA512F3AE}" srcOrd="2" destOrd="0" presId="urn:microsoft.com/office/officeart/2005/8/layout/hList1"/>
    <dgm:cxn modelId="{13E80D87-51D1-4A28-AC2C-0B5398A75CB6}" type="presParOf" srcId="{F08C9021-1F85-44B8-A751-0E8CA512F3AE}" destId="{F11896F9-50E5-422D-973E-5008600D198B}" srcOrd="0" destOrd="0" presId="urn:microsoft.com/office/officeart/2005/8/layout/hList1"/>
    <dgm:cxn modelId="{7C936E54-A63F-4263-805B-E8ACD2D43086}" type="presParOf" srcId="{F08C9021-1F85-44B8-A751-0E8CA512F3AE}" destId="{F7097853-0F8E-45A2-8F8C-A1EE7591C339}" srcOrd="1" destOrd="0" presId="urn:microsoft.com/office/officeart/2005/8/layout/hList1"/>
    <dgm:cxn modelId="{04395727-1151-4ADF-B9CB-9D0B241CEADC}" type="presParOf" srcId="{CDC35860-BEA8-4A2C-A609-C7D5A058DDFB}" destId="{EA7FEBB3-F713-4CBD-A594-28ABDA294D33}" srcOrd="3" destOrd="0" presId="urn:microsoft.com/office/officeart/2005/8/layout/hList1"/>
    <dgm:cxn modelId="{A56211C6-4E81-47A4-BBFE-E112CEC8D3A7}" type="presParOf" srcId="{CDC35860-BEA8-4A2C-A609-C7D5A058DDFB}" destId="{48E24A7F-7BF1-455B-9470-CA00CE0E8DF4}" srcOrd="4" destOrd="0" presId="urn:microsoft.com/office/officeart/2005/8/layout/hList1"/>
    <dgm:cxn modelId="{A19BC89E-EDAF-4B17-B9CF-ABD2C349F053}" type="presParOf" srcId="{48E24A7F-7BF1-455B-9470-CA00CE0E8DF4}" destId="{5F733515-F9CF-40F8-8B90-FF2F44D21AD0}" srcOrd="0" destOrd="0" presId="urn:microsoft.com/office/officeart/2005/8/layout/hList1"/>
    <dgm:cxn modelId="{D639B33C-779B-489D-9758-436A689D2E17}" type="presParOf" srcId="{48E24A7F-7BF1-455B-9470-CA00CE0E8DF4}" destId="{1A258167-9A51-46BE-8425-1A9F57F4E2A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70F60-FD8D-4518-B294-23A3B0C9B22A}">
      <dsp:nvSpPr>
        <dsp:cNvPr id="0" name=""/>
        <dsp:cNvSpPr/>
      </dsp:nvSpPr>
      <dsp:spPr>
        <a:xfrm>
          <a:off x="3449" y="202498"/>
          <a:ext cx="3363522" cy="134540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Technical</a:t>
          </a:r>
        </a:p>
      </dsp:txBody>
      <dsp:txXfrm>
        <a:off x="3449" y="202498"/>
        <a:ext cx="3363522" cy="1345408"/>
      </dsp:txXfrm>
    </dsp:sp>
    <dsp:sp modelId="{EFED3751-85AD-4EC7-8EAC-B9C887AD3F78}">
      <dsp:nvSpPr>
        <dsp:cNvPr id="0" name=""/>
        <dsp:cNvSpPr/>
      </dsp:nvSpPr>
      <dsp:spPr>
        <a:xfrm>
          <a:off x="3449" y="1547907"/>
          <a:ext cx="3363522" cy="35127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noProof="0" dirty="0"/>
            <a:t>Information on available solutions. </a:t>
          </a:r>
        </a:p>
        <a:p>
          <a:pPr marL="228600" lvl="1" indent="-228600" algn="l" defTabSz="1066800">
            <a:lnSpc>
              <a:spcPct val="90000"/>
            </a:lnSpc>
            <a:spcBef>
              <a:spcPct val="0"/>
            </a:spcBef>
            <a:spcAft>
              <a:spcPct val="15000"/>
            </a:spcAft>
            <a:buChar char="•"/>
          </a:pPr>
          <a:endParaRPr lang="en-US" sz="2400" kern="1200" noProof="0" dirty="0"/>
        </a:p>
        <a:p>
          <a:pPr marL="228600" lvl="1" indent="-228600" algn="l" defTabSz="1066800">
            <a:lnSpc>
              <a:spcPct val="90000"/>
            </a:lnSpc>
            <a:spcBef>
              <a:spcPct val="0"/>
            </a:spcBef>
            <a:spcAft>
              <a:spcPct val="15000"/>
            </a:spcAft>
            <a:buChar char="•"/>
          </a:pPr>
          <a:r>
            <a:rPr lang="en-US" sz="2400" kern="1200" noProof="0" dirty="0"/>
            <a:t>High costs of MRV and studies.</a:t>
          </a:r>
        </a:p>
      </dsp:txBody>
      <dsp:txXfrm>
        <a:off x="3449" y="1547907"/>
        <a:ext cx="3363522" cy="3512742"/>
      </dsp:txXfrm>
    </dsp:sp>
    <dsp:sp modelId="{F11896F9-50E5-422D-973E-5008600D198B}">
      <dsp:nvSpPr>
        <dsp:cNvPr id="0" name=""/>
        <dsp:cNvSpPr/>
      </dsp:nvSpPr>
      <dsp:spPr>
        <a:xfrm>
          <a:off x="3837864" y="202498"/>
          <a:ext cx="3363522" cy="1345408"/>
        </a:xfrm>
        <a:prstGeom prst="rect">
          <a:avLst/>
        </a:prstGeom>
        <a:solidFill>
          <a:schemeClr val="accent3">
            <a:hueOff val="149147"/>
            <a:satOff val="21728"/>
            <a:lumOff val="5392"/>
            <a:alphaOff val="0"/>
          </a:schemeClr>
        </a:solidFill>
        <a:ln w="12700" cap="flat" cmpd="sng" algn="ctr">
          <a:solidFill>
            <a:schemeClr val="accent3">
              <a:hueOff val="149147"/>
              <a:satOff val="21728"/>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Markets</a:t>
          </a:r>
        </a:p>
      </dsp:txBody>
      <dsp:txXfrm>
        <a:off x="3837864" y="202498"/>
        <a:ext cx="3363522" cy="1345408"/>
      </dsp:txXfrm>
    </dsp:sp>
    <dsp:sp modelId="{F7097853-0F8E-45A2-8F8C-A1EE7591C339}">
      <dsp:nvSpPr>
        <dsp:cNvPr id="0" name=""/>
        <dsp:cNvSpPr/>
      </dsp:nvSpPr>
      <dsp:spPr>
        <a:xfrm>
          <a:off x="3837864" y="1547907"/>
          <a:ext cx="3363522" cy="3512742"/>
        </a:xfrm>
        <a:prstGeom prst="rect">
          <a:avLst/>
        </a:prstGeom>
        <a:solidFill>
          <a:schemeClr val="accent3">
            <a:tint val="40000"/>
            <a:alpha val="90000"/>
            <a:hueOff val="-42162"/>
            <a:satOff val="20105"/>
            <a:lumOff val="2121"/>
            <a:alphaOff val="0"/>
          </a:schemeClr>
        </a:solidFill>
        <a:ln w="12700" cap="flat" cmpd="sng" algn="ctr">
          <a:solidFill>
            <a:schemeClr val="accent3">
              <a:tint val="40000"/>
              <a:alpha val="90000"/>
              <a:hueOff val="-42162"/>
              <a:satOff val="20105"/>
              <a:lumOff val="2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noProof="0" dirty="0"/>
            <a:t>Limited guarantees and insurance for credit deals.</a:t>
          </a:r>
        </a:p>
        <a:p>
          <a:pPr marL="228600" lvl="1" indent="-228600" algn="l" defTabSz="1066800">
            <a:lnSpc>
              <a:spcPct val="90000"/>
            </a:lnSpc>
            <a:spcBef>
              <a:spcPct val="0"/>
            </a:spcBef>
            <a:spcAft>
              <a:spcPct val="15000"/>
            </a:spcAft>
            <a:buChar char="•"/>
          </a:pPr>
          <a:endParaRPr lang="en-US" sz="2400" kern="1200" noProof="0" dirty="0"/>
        </a:p>
        <a:p>
          <a:pPr marL="228600" lvl="1" indent="-228600" algn="l" defTabSz="1066800">
            <a:lnSpc>
              <a:spcPct val="90000"/>
            </a:lnSpc>
            <a:spcBef>
              <a:spcPct val="0"/>
            </a:spcBef>
            <a:spcAft>
              <a:spcPct val="15000"/>
            </a:spcAft>
            <a:buChar char="•"/>
          </a:pPr>
          <a:r>
            <a:rPr lang="en-US" sz="2400" kern="1200" noProof="0" dirty="0"/>
            <a:t>High transaction costs (small scale farmers and small scale of deals)</a:t>
          </a:r>
        </a:p>
      </dsp:txBody>
      <dsp:txXfrm>
        <a:off x="3837864" y="1547907"/>
        <a:ext cx="3363522" cy="3512742"/>
      </dsp:txXfrm>
    </dsp:sp>
    <dsp:sp modelId="{5F733515-F9CF-40F8-8B90-FF2F44D21AD0}">
      <dsp:nvSpPr>
        <dsp:cNvPr id="0" name=""/>
        <dsp:cNvSpPr/>
      </dsp:nvSpPr>
      <dsp:spPr>
        <a:xfrm>
          <a:off x="7672280" y="202498"/>
          <a:ext cx="3363522" cy="1345408"/>
        </a:xfrm>
        <a:prstGeom prst="rect">
          <a:avLst/>
        </a:prstGeom>
        <a:solidFill>
          <a:schemeClr val="accent3">
            <a:hueOff val="298293"/>
            <a:satOff val="43455"/>
            <a:lumOff val="10784"/>
            <a:alphaOff val="0"/>
          </a:schemeClr>
        </a:solidFill>
        <a:ln w="12700" cap="flat" cmpd="sng" algn="ctr">
          <a:solidFill>
            <a:schemeClr val="accent3">
              <a:hueOff val="298293"/>
              <a:satOff val="43455"/>
              <a:lumOff val="10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Institutions</a:t>
          </a:r>
        </a:p>
      </dsp:txBody>
      <dsp:txXfrm>
        <a:off x="7672280" y="202498"/>
        <a:ext cx="3363522" cy="1345408"/>
      </dsp:txXfrm>
    </dsp:sp>
    <dsp:sp modelId="{1A258167-9A51-46BE-8425-1A9F57F4E2AA}">
      <dsp:nvSpPr>
        <dsp:cNvPr id="0" name=""/>
        <dsp:cNvSpPr/>
      </dsp:nvSpPr>
      <dsp:spPr>
        <a:xfrm>
          <a:off x="7672280" y="1547907"/>
          <a:ext cx="3363522" cy="3512742"/>
        </a:xfrm>
        <a:prstGeom prst="rect">
          <a:avLst/>
        </a:prstGeom>
        <a:solidFill>
          <a:schemeClr val="accent3">
            <a:tint val="40000"/>
            <a:alpha val="90000"/>
            <a:hueOff val="-84324"/>
            <a:satOff val="40210"/>
            <a:lumOff val="4242"/>
            <a:alphaOff val="0"/>
          </a:schemeClr>
        </a:solidFill>
        <a:ln w="12700" cap="flat" cmpd="sng" algn="ctr">
          <a:solidFill>
            <a:schemeClr val="accent3">
              <a:tint val="40000"/>
              <a:alpha val="90000"/>
              <a:hueOff val="-84324"/>
              <a:satOff val="40210"/>
              <a:lumOff val="42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noProof="0" dirty="0"/>
            <a:t>Difficulties in property rights (land titles) for collateral.</a:t>
          </a:r>
        </a:p>
        <a:p>
          <a:pPr marL="228600" lvl="1" indent="-228600" algn="l" defTabSz="1066800">
            <a:lnSpc>
              <a:spcPct val="90000"/>
            </a:lnSpc>
            <a:spcBef>
              <a:spcPct val="0"/>
            </a:spcBef>
            <a:spcAft>
              <a:spcPct val="15000"/>
            </a:spcAft>
            <a:buChar char="•"/>
          </a:pPr>
          <a:endParaRPr lang="en-US" sz="2400" kern="1200" noProof="0" dirty="0"/>
        </a:p>
        <a:p>
          <a:pPr marL="228600" lvl="1" indent="-228600" algn="l" defTabSz="1066800">
            <a:lnSpc>
              <a:spcPct val="90000"/>
            </a:lnSpc>
            <a:spcBef>
              <a:spcPct val="0"/>
            </a:spcBef>
            <a:spcAft>
              <a:spcPct val="15000"/>
            </a:spcAft>
            <a:buChar char="•"/>
          </a:pPr>
          <a:r>
            <a:rPr lang="en-US" sz="2400" kern="1200" noProof="0" dirty="0"/>
            <a:t>Insufficient market information (on clients and agroclimatic data).</a:t>
          </a:r>
        </a:p>
        <a:p>
          <a:pPr marL="228600" lvl="1" indent="-228600" algn="l" defTabSz="1066800">
            <a:lnSpc>
              <a:spcPct val="90000"/>
            </a:lnSpc>
            <a:spcBef>
              <a:spcPct val="0"/>
            </a:spcBef>
            <a:spcAft>
              <a:spcPct val="15000"/>
            </a:spcAft>
            <a:buChar char="•"/>
          </a:pPr>
          <a:endParaRPr lang="en-US" sz="2400" kern="1200" dirty="0"/>
        </a:p>
      </dsp:txBody>
      <dsp:txXfrm>
        <a:off x="7672280" y="1547907"/>
        <a:ext cx="3363522" cy="351274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0.43921</cdr:x>
      <cdr:y>0.38236</cdr:y>
    </cdr:from>
    <cdr:to>
      <cdr:x>0.58784</cdr:x>
      <cdr:y>0.58963</cdr:y>
    </cdr:to>
    <cdr:sp macro="" textlink="">
      <cdr:nvSpPr>
        <cdr:cNvPr id="2" name="Rectangle: Rounded Corners 1">
          <a:extLst xmlns:a="http://schemas.openxmlformats.org/drawingml/2006/main">
            <a:ext uri="{FF2B5EF4-FFF2-40B4-BE49-F238E27FC236}">
              <a16:creationId xmlns:a16="http://schemas.microsoft.com/office/drawing/2014/main" id="{AFD81BC5-85A1-40BB-A59F-972C9E1F0266}"/>
            </a:ext>
          </a:extLst>
        </cdr:cNvPr>
        <cdr:cNvSpPr/>
      </cdr:nvSpPr>
      <cdr:spPr>
        <a:xfrm xmlns:a="http://schemas.openxmlformats.org/drawingml/2006/main">
          <a:off x="3515858" y="2146890"/>
          <a:ext cx="1189784" cy="1163792"/>
        </a:xfrm>
        <a:prstGeom xmlns:a="http://schemas.openxmlformats.org/drawingml/2006/main" prst="roundRect">
          <a:avLst/>
        </a:prstGeom>
        <a:solidFill xmlns:a="http://schemas.openxmlformats.org/drawingml/2006/main">
          <a:schemeClr val="tx2"/>
        </a:solidFill>
        <a:ln xmlns:a="http://schemas.openxmlformats.org/drawingml/2006/main">
          <a:solidFill>
            <a:schemeClr val="bg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sz="1400" b="1" dirty="0">
              <a:solidFill>
                <a:schemeClr val="bg2"/>
              </a:solidFill>
            </a:rPr>
            <a:t>TOTAL </a:t>
          </a:r>
        </a:p>
        <a:p xmlns:a="http://schemas.openxmlformats.org/drawingml/2006/main">
          <a:pPr algn="ctr"/>
          <a:r>
            <a:rPr lang="en-US" sz="1400" b="1" dirty="0">
              <a:solidFill>
                <a:schemeClr val="bg2"/>
              </a:solidFill>
            </a:rPr>
            <a:t>$50.67bn</a:t>
          </a:r>
        </a:p>
      </cdr:txBody>
    </cdr:sp>
  </cdr:relSizeAnchor>
  <cdr:relSizeAnchor xmlns:cdr="http://schemas.openxmlformats.org/drawingml/2006/chartDrawing">
    <cdr:from>
      <cdr:x>0.52077</cdr:x>
      <cdr:y>0.53353</cdr:y>
    </cdr:from>
    <cdr:to>
      <cdr:x>0.64235</cdr:x>
      <cdr:y>0.69982</cdr:y>
    </cdr:to>
    <cdr:sp macro="" textlink="">
      <cdr:nvSpPr>
        <cdr:cNvPr id="3" name="TextBox 2">
          <a:extLst xmlns:a="http://schemas.openxmlformats.org/drawingml/2006/main">
            <a:ext uri="{FF2B5EF4-FFF2-40B4-BE49-F238E27FC236}">
              <a16:creationId xmlns:a16="http://schemas.microsoft.com/office/drawing/2014/main" id="{2F61B394-14CC-4697-A745-6779EFC4BB01}"/>
            </a:ext>
          </a:extLst>
        </cdr:cNvPr>
        <cdr:cNvSpPr txBox="1"/>
      </cdr:nvSpPr>
      <cdr:spPr>
        <a:xfrm xmlns:a="http://schemas.openxmlformats.org/drawingml/2006/main">
          <a:off x="3916680" y="29337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5/31/2023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‹Nº›</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5/31/2023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‹Nº›</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uk/government/publications/green-finance-strateg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number has gone up.</a:t>
            </a:r>
          </a:p>
          <a:p>
            <a:endParaRPr lang="en-US" dirty="0"/>
          </a:p>
          <a:p>
            <a:r>
              <a:rPr lang="en-US" dirty="0"/>
              <a:t>The WBG’s climate finance has tripled in the last 6 years from about $10 billion per annum to about $30 billion per annum.</a:t>
            </a:r>
          </a:p>
        </p:txBody>
      </p:sp>
      <p:sp>
        <p:nvSpPr>
          <p:cNvPr id="4" name="Slide Number Placeholder 3"/>
          <p:cNvSpPr>
            <a:spLocks noGrp="1"/>
          </p:cNvSpPr>
          <p:nvPr>
            <p:ph type="sldNum" sz="quarter" idx="5"/>
          </p:nvPr>
        </p:nvSpPr>
        <p:spPr/>
        <p:txBody>
          <a:bodyPr/>
          <a:lstStyle/>
          <a:p>
            <a:fld id="{C27A2B03-CD71-417B-A233-AF807D95BE05}" type="slidenum">
              <a:rPr lang="en-US" smtClean="0"/>
              <a:t>17</a:t>
            </a:fld>
            <a:endParaRPr lang="en-US"/>
          </a:p>
        </p:txBody>
      </p:sp>
    </p:spTree>
    <p:extLst>
      <p:ext uri="{BB962C8B-B14F-4D97-AF65-F5344CB8AC3E}">
        <p14:creationId xmlns:p14="http://schemas.microsoft.com/office/powerpoint/2010/main" val="12044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a:t>
            </a: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16179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conversation on climate finance is taking place at a critical time – and is all around us. You only need to open the newspaper to see that the climate finance agenda is entering a new phase.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is increasing momentum and awareness, and more and more partnerships being established between governments, investors, international organizations, philanthropies, and think tanks.</a:t>
            </a:r>
          </a:p>
          <a:p>
            <a:endParaRPr lang="en-US" sz="1200" b="0" i="0" kern="1200" dirty="0">
              <a:solidFill>
                <a:schemeClr val="tx1"/>
              </a:solidFill>
              <a:effectLst/>
              <a:latin typeface="+mn-lt"/>
              <a:ea typeface="+mn-ea"/>
              <a:cs typeface="+mn-cs"/>
            </a:endParaRPr>
          </a:p>
          <a:p>
            <a:pPr marL="171450" indent="-171450">
              <a:buFontTx/>
              <a:buChar char="-"/>
            </a:pPr>
            <a:r>
              <a:rPr lang="en-US" sz="1200" b="0" i="0" dirty="0">
                <a:solidFill>
                  <a:schemeClr val="tx1"/>
                </a:solidFill>
                <a:effectLst/>
                <a:latin typeface="+mn-lt"/>
              </a:rPr>
              <a:t>COP27 closed last year with a breakthrough agreement to provide “loss and damage” funding for vulnerable countries hit hard by climate disasters.</a:t>
            </a:r>
          </a:p>
          <a:p>
            <a:pPr marL="171450" indent="-171450">
              <a:buFontTx/>
              <a:buChar char="-"/>
            </a:pPr>
            <a:r>
              <a:rPr lang="en-US" sz="1200" b="0" i="0" dirty="0">
                <a:solidFill>
                  <a:schemeClr val="tx1"/>
                </a:solidFill>
                <a:effectLst/>
                <a:latin typeface="+mn-lt"/>
              </a:rPr>
              <a:t>President Lula in Brazil campaigned on promises to help the world fight climate change by protecting the Amazon rainforest, and immediately reinstated the Amazon Fund, a $1 billion fund to protect of the world’s largest rainforest, after a three-year period of inactivity.  </a:t>
            </a:r>
            <a:endParaRPr lang="en-US" sz="1200" b="0" i="0" kern="1200" dirty="0">
              <a:solidFill>
                <a:schemeClr val="tx1"/>
              </a:solidFill>
              <a:effectLst/>
              <a:latin typeface="+mn-lt"/>
              <a:ea typeface="+mn-ea"/>
              <a:cs typeface="+mn-cs"/>
            </a:endParaRPr>
          </a:p>
          <a:p>
            <a:pPr marL="171450" indent="-171450">
              <a:buFontTx/>
              <a:buChar char="-"/>
            </a:pPr>
            <a:r>
              <a:rPr lang="en-US" sz="1200" b="0" i="0" dirty="0">
                <a:solidFill>
                  <a:schemeClr val="tx1"/>
                </a:solidFill>
                <a:effectLst/>
                <a:latin typeface="+mn-lt"/>
              </a:rPr>
              <a:t>At end of March, the UK government released its update to the </a:t>
            </a:r>
            <a:r>
              <a:rPr lang="en-US"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Green Finance Strategy</a:t>
            </a:r>
            <a:r>
              <a:rPr lang="en-US" sz="1200" b="0" i="0" dirty="0">
                <a:solidFill>
                  <a:schemeClr val="tx1"/>
                </a:solidFill>
                <a:effectLst/>
                <a:latin typeface="+mn-lt"/>
              </a:rPr>
              <a:t> to accelerate investments in nature. The strategy sets out how the government will encourage green finance for nature-based solutions such as forest and peatland restoration and to support farmers to access new private sector revenue streams whilst protecting the natural environment. </a:t>
            </a:r>
            <a:endParaRPr lang="en-US" sz="1200" b="0" dirty="0">
              <a:solidFill>
                <a:schemeClr val="tx1"/>
              </a:solidFill>
              <a:latin typeface="+mn-lt"/>
            </a:endParaRPr>
          </a:p>
        </p:txBody>
      </p:sp>
      <p:sp>
        <p:nvSpPr>
          <p:cNvPr id="4" name="Slide Number Placeholder 3"/>
          <p:cNvSpPr>
            <a:spLocks noGrp="1"/>
          </p:cNvSpPr>
          <p:nvPr>
            <p:ph type="sldNum" sz="quarter" idx="5"/>
          </p:nvPr>
        </p:nvSpPr>
        <p:spPr/>
        <p:txBody>
          <a:bodyPr/>
          <a:lstStyle/>
          <a:p>
            <a:fld id="{C27A2B03-CD71-417B-A233-AF807D95BE05}" type="slidenum">
              <a:rPr lang="en-US" smtClean="0"/>
              <a:t>26</a:t>
            </a:fld>
            <a:endParaRPr lang="en-US"/>
          </a:p>
        </p:txBody>
      </p:sp>
    </p:spTree>
    <p:extLst>
      <p:ext uri="{BB962C8B-B14F-4D97-AF65-F5344CB8AC3E}">
        <p14:creationId xmlns:p14="http://schemas.microsoft.com/office/powerpoint/2010/main" val="349034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07391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3637728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[Message] </a:t>
            </a:r>
            <a:r>
              <a:rPr lang="es-ES"/>
              <a:t>En ALC, varias iniciativas están en marcha, pero aún no están a la escala para generar la reducción de emisiones de GEI requerida.</a:t>
            </a:r>
            <a:endParaRPr lang="en-US"/>
          </a:p>
          <a:p>
            <a:endParaRPr lang="es-ES"/>
          </a:p>
        </p:txBody>
      </p:sp>
      <p:sp>
        <p:nvSpPr>
          <p:cNvPr id="4" name="Slide Number Placeholder 3"/>
          <p:cNvSpPr>
            <a:spLocks noGrp="1"/>
          </p:cNvSpPr>
          <p:nvPr>
            <p:ph type="sldNum" sz="quarter" idx="5"/>
          </p:nvPr>
        </p:nvSpPr>
        <p:spPr/>
        <p:txBody>
          <a:bodyPr/>
          <a:lstStyle/>
          <a:p>
            <a:fld id="{C53CB20A-490E-4FE4-B537-92DC34383501}" type="slidenum">
              <a:rPr lang="en-US" smtClean="0"/>
              <a:t>30</a:t>
            </a:fld>
            <a:endParaRPr lang="en-US"/>
          </a:p>
        </p:txBody>
      </p:sp>
    </p:spTree>
    <p:extLst>
      <p:ext uri="{BB962C8B-B14F-4D97-AF65-F5344CB8AC3E}">
        <p14:creationId xmlns:p14="http://schemas.microsoft.com/office/powerpoint/2010/main" val="2857181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[message]</a:t>
            </a:r>
            <a:r>
              <a:rPr lang="es-ES"/>
              <a:t> El sector privado jugará un papel clave en la implementación y consolidación de un modelo de negocios socioambiental que favorezca la trazabilidad ambiental e incorpore los esfuerzos sostenibles que realizan los agricultores en sus sistemas de producción, como la aplicación de estándares que les permitan cumplir con las buenas prácticas y los protocolos de mercado.</a:t>
            </a:r>
            <a:r>
              <a:rPr lang="en-US"/>
              <a:t> </a:t>
            </a:r>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3001451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358685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[message] </a:t>
            </a:r>
            <a:r>
              <a:rPr lang="es-ES"/>
              <a:t>¿Cuáles son los puntos de entrada para ALC? (a) cerrar las brechas de rendimiento de manera sostenible, (b) reorientar los subsidios agrícolas, (c) centrarse en las reducciones de metano agrícola.</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3895243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(slide 7) investing in the livestock sector makes sense since: </a:t>
            </a:r>
          </a:p>
          <a:p>
            <a:pPr algn="just"/>
            <a:endParaRPr lang="en-US"/>
          </a:p>
          <a:p>
            <a:pPr algn="just"/>
            <a:r>
              <a:rPr lang="en-US"/>
              <a:t>Livestock emissions from manure and gastroenteric releases account for roughly 32% of human-caused methane emissions. Population growth, economic development and urban migration have stimulated unprecedented demand for animal protein and with the global population approaching 10 billion, this hunger is expected to increase by up to 70% by 2050. Moreover, As part of the carbon cycle, livestock are both a sink and a source of energy.</a:t>
            </a:r>
          </a:p>
          <a:p>
            <a:pPr algn="just"/>
            <a:r>
              <a:rPr lang="en-US"/>
              <a:t>Beef and cow milk are the two commodities with the highest total emissions, accounting for 3.0 and 1.6 </a:t>
            </a:r>
            <a:r>
              <a:rPr lang="en-US" err="1"/>
              <a:t>gigatonnes</a:t>
            </a:r>
            <a:r>
              <a:rPr lang="en-US"/>
              <a:t> CO2eq, respectively</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85605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 the priority pathways message (bring to the end and focus on methane)</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218234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Main messages: </a:t>
            </a:r>
          </a:p>
          <a:p>
            <a:pPr algn="just"/>
            <a:r>
              <a:rPr lang="en-US"/>
              <a:t>As part of the carbon cycle, livestock are both a sink and a source of energy.</a:t>
            </a:r>
          </a:p>
          <a:p>
            <a:pPr algn="just"/>
            <a:endParaRPr lang="en-US"/>
          </a:p>
          <a:p>
            <a:r>
              <a:rPr lang="en-US"/>
              <a:t>While fossil fuel energy is required to produce feed and is also needed for milking and processing animal products, animal manure can be recycled – into biogas, through anaerobic digestion for example – and can thus provide an alternative to fossil fuels or fuelwood in livestock operations both large and small.</a:t>
            </a:r>
          </a:p>
          <a:p>
            <a:endParaRPr lang="en-US"/>
          </a:p>
          <a:p>
            <a:r>
              <a:rPr lang="en-US"/>
              <a:t>Nearly 40 percent of total livestock emissions come from enteric fermentation but the greater part, almost 50 percent, is due to feed production, including: manure application and deposition (16 percent); eld work (13 percent); fertilizer application (8 percent); and land-use change for soybean, palm oil and pasture expansion (9 percent).</a:t>
            </a:r>
          </a:p>
        </p:txBody>
      </p:sp>
      <p:sp>
        <p:nvSpPr>
          <p:cNvPr id="4" name="Slide Number Placeholder 3"/>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1168390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From a technical perspective: what changes in practice do we want the investment to incentivize? </a:t>
            </a:r>
          </a:p>
          <a:p>
            <a:pPr marL="171450" marR="0" lvl="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Here we rely on a large inventory of validated, livestock sector mitigation technologies and practices.</a:t>
            </a:r>
          </a:p>
          <a:p>
            <a:pPr marL="171450" marR="0" lvl="0" indent="-171450">
              <a:lnSpc>
                <a:spcPct val="107000"/>
              </a:lnSpc>
              <a:spcBef>
                <a:spcPts val="0"/>
              </a:spcBef>
              <a:spcAft>
                <a:spcPts val="80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These range from (see x axis) newer practices in “discovery” to known, validated “best practices.”</a:t>
            </a:r>
          </a:p>
          <a:p>
            <a:pPr marL="171450" marR="0" lvl="0" indent="-171450">
              <a:lnSpc>
                <a:spcPct val="107000"/>
              </a:lnSpc>
              <a:spcBef>
                <a:spcPts val="0"/>
              </a:spcBef>
              <a:spcAft>
                <a:spcPts val="80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An FAO study from 2013 suggests there is a 30% mitigation potential associated with the bulk of producers (globally) adopting such “best practices” already existing within their production systems.</a:t>
            </a:r>
          </a:p>
          <a:p>
            <a:pPr marL="0" marR="0" lvl="0" indent="0">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57DA7DA-3AE2-4A43-88A4-44692C405BCE}" type="slidenum">
              <a:rPr lang="en-US" smtClean="0"/>
              <a:pPr>
                <a:defRPr/>
              </a:pPr>
              <a:t>36</a:t>
            </a:fld>
            <a:endParaRPr lang="en-US"/>
          </a:p>
        </p:txBody>
      </p:sp>
    </p:spTree>
    <p:extLst>
      <p:ext uri="{BB962C8B-B14F-4D97-AF65-F5344CB8AC3E}">
        <p14:creationId xmlns:p14="http://schemas.microsoft.com/office/powerpoint/2010/main" val="1303013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messages: This gives an idea of the mitigation potential of such best practices.</a:t>
            </a:r>
          </a:p>
          <a:p>
            <a:endParaRPr lang="en-US"/>
          </a:p>
          <a:p>
            <a:r>
              <a:rPr lang="en-US"/>
              <a:t>Efficiency is key to reducing emissions and building resilience.</a:t>
            </a:r>
          </a:p>
          <a:p>
            <a:endParaRPr lang="en-US"/>
          </a:p>
          <a:p>
            <a:r>
              <a:rPr lang="en-US"/>
              <a:t>Approaches that improve cattle productivity while also enhancing carbon sequestration can contribute to the multiple goals of improving ranchers’ livelihoods, mitigating climate </a:t>
            </a:r>
            <a:r>
              <a:rPr lang="en-US" err="1"/>
              <a:t>change,and</a:t>
            </a:r>
            <a:r>
              <a:rPr lang="en-US"/>
              <a:t> reducing pressure on forests. Modifying the behavior of livestock </a:t>
            </a:r>
            <a:r>
              <a:rPr lang="en-US" err="1"/>
              <a:t>producersis</a:t>
            </a:r>
            <a:r>
              <a:rPr lang="en-US"/>
              <a:t> critical for reaching these multiple goals.</a:t>
            </a:r>
          </a:p>
          <a:p>
            <a:endParaRPr lang="en-US"/>
          </a:p>
          <a:p>
            <a:r>
              <a:rPr lang="en-US"/>
              <a:t>A number of technical mitigation and adaptation options are available to improve natural resource-use </a:t>
            </a:r>
            <a:r>
              <a:rPr lang="en-US" err="1"/>
              <a:t>efciency</a:t>
            </a:r>
            <a:r>
              <a:rPr lang="en-US"/>
              <a:t>. However, measures that go beyond the farm gate are also required, including institutional changes, disaster risk management, and social safety nets.</a:t>
            </a:r>
          </a:p>
          <a:p>
            <a:endParaRPr lang="en-US"/>
          </a:p>
          <a:p>
            <a:r>
              <a:rPr lang="en-US"/>
              <a:t>64% of the C sequestration potential is found in Central and South America (42.7 </a:t>
            </a:r>
            <a:r>
              <a:rPr lang="en-US" err="1"/>
              <a:t>Tg</a:t>
            </a:r>
            <a:r>
              <a:rPr lang="en-US"/>
              <a:t> CO2), East and SE Asia (20 </a:t>
            </a:r>
            <a:r>
              <a:rPr lang="en-US" err="1"/>
              <a:t>Tg</a:t>
            </a:r>
            <a:r>
              <a:rPr lang="en-US"/>
              <a:t> CO2) and sub-Saharan Africa (33 </a:t>
            </a:r>
            <a:r>
              <a:rPr lang="en-US" err="1"/>
              <a:t>Tg</a:t>
            </a:r>
            <a:r>
              <a:rPr lang="en-US"/>
              <a:t> CO2). </a:t>
            </a:r>
          </a:p>
        </p:txBody>
      </p:sp>
      <p:sp>
        <p:nvSpPr>
          <p:cNvPr id="4" name="Slide Number Placeholder 3"/>
          <p:cNvSpPr>
            <a:spLocks noGrp="1"/>
          </p:cNvSpPr>
          <p:nvPr>
            <p:ph type="sldNum" sz="quarter" idx="5"/>
          </p:nvPr>
        </p:nvSpPr>
        <p:spPr/>
        <p:txBody>
          <a:bodyPr/>
          <a:lstStyle/>
          <a:p>
            <a:fld id="{77542409-6A04-4DC6-AC3A-D3758287A8F2}" type="slidenum">
              <a:rPr lang="en-US" smtClean="0"/>
              <a:t>37</a:t>
            </a:fld>
            <a:endParaRPr lang="en-US"/>
          </a:p>
        </p:txBody>
      </p:sp>
    </p:spTree>
    <p:extLst>
      <p:ext uri="{BB962C8B-B14F-4D97-AF65-F5344CB8AC3E}">
        <p14:creationId xmlns:p14="http://schemas.microsoft.com/office/powerpoint/2010/main" val="425611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[Message] </a:t>
            </a:r>
            <a:r>
              <a:rPr lang="es-ES"/>
              <a:t>En ALC hay espacio para reorientar las políticas agrícolas y los recursos financieros para aumentar el financiamiento y el apoyo climático mediante el cambio de algunos subsidios a la innovación y el financiamiento verde. Los gobiernos de ALC asignan montos significativos para el precio y el apoyo al productor.</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3528696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t>
            </a:r>
            <a:r>
              <a:rPr lang="es-ES" err="1"/>
              <a:t>message</a:t>
            </a:r>
            <a:r>
              <a:rPr lang="es-ES"/>
              <a:t>] Evidencias concretas de sinergias entre las intervenciones de mitigación y otros objetivos, ex: productividad, adaptación - Reducción de la intensidad de las emisiones a través del aumento de la eficiencia y la productividad</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40</a:t>
            </a:fld>
            <a:endParaRPr lang="en-US"/>
          </a:p>
        </p:txBody>
      </p:sp>
    </p:spTree>
    <p:extLst>
      <p:ext uri="{BB962C8B-B14F-4D97-AF65-F5344CB8AC3E}">
        <p14:creationId xmlns:p14="http://schemas.microsoft.com/office/powerpoint/2010/main" val="44888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t>
            </a:r>
            <a:r>
              <a:rPr lang="es-ES" err="1"/>
              <a:t>message</a:t>
            </a:r>
            <a:r>
              <a:rPr lang="es-ES"/>
              <a:t>] Evidencias concretas de sinergias entre las intervenciones de mitigación y otros objetivos, ex: productividad, adaptación - Reducción de la intensidad de las emisiones a través del aumento de la eficiencia y la productividad</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41</a:t>
            </a:fld>
            <a:endParaRPr lang="en-US"/>
          </a:p>
        </p:txBody>
      </p:sp>
    </p:spTree>
    <p:extLst>
      <p:ext uri="{BB962C8B-B14F-4D97-AF65-F5344CB8AC3E}">
        <p14:creationId xmlns:p14="http://schemas.microsoft.com/office/powerpoint/2010/main" val="3344368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[Message] </a:t>
            </a:r>
            <a:r>
              <a:rPr lang="es-ES"/>
              <a:t>En ALC, varias iniciativas están en marcha, pero aún no están a la escala para generar la reducción de emisiones de GEI requerida.</a:t>
            </a:r>
            <a:endParaRPr lang="en-US"/>
          </a:p>
          <a:p>
            <a:endParaRPr lang="es-ES"/>
          </a:p>
        </p:txBody>
      </p:sp>
      <p:sp>
        <p:nvSpPr>
          <p:cNvPr id="4" name="Slide Number Placeholder 3"/>
          <p:cNvSpPr>
            <a:spLocks noGrp="1"/>
          </p:cNvSpPr>
          <p:nvPr>
            <p:ph type="sldNum" sz="quarter" idx="5"/>
          </p:nvPr>
        </p:nvSpPr>
        <p:spPr/>
        <p:txBody>
          <a:bodyPr/>
          <a:lstStyle/>
          <a:p>
            <a:fld id="{C53CB20A-490E-4FE4-B537-92DC34383501}" type="slidenum">
              <a:rPr lang="en-US" smtClean="0"/>
              <a:t>42</a:t>
            </a:fld>
            <a:endParaRPr lang="en-US"/>
          </a:p>
        </p:txBody>
      </p:sp>
    </p:spTree>
    <p:extLst>
      <p:ext uri="{BB962C8B-B14F-4D97-AF65-F5344CB8AC3E}">
        <p14:creationId xmlns:p14="http://schemas.microsoft.com/office/powerpoint/2010/main" val="249482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Times New Roman" panose="02020603050405020304" pitchFamily="18" charset="0"/>
              </a:rPr>
              <a:t>From a financing perspective: what instruments can we use to incentivize practice change?</a:t>
            </a:r>
          </a:p>
          <a:p>
            <a:pPr marL="171450" marR="0" lvl="0" indent="-171450">
              <a:lnSpc>
                <a:spcPct val="107000"/>
              </a:lnSpc>
              <a:spcBef>
                <a:spcPts val="0"/>
              </a:spcBef>
              <a:spcAft>
                <a:spcPts val="0"/>
              </a:spcAft>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Times New Roman" panose="02020603050405020304" pitchFamily="18" charset="0"/>
              </a:rPr>
              <a:t>Innovations in low-emission livestock sector financing is growing.</a:t>
            </a:r>
          </a:p>
          <a:p>
            <a:pPr marL="171450" marR="0" lvl="0" indent="-171450">
              <a:lnSpc>
                <a:spcPct val="107000"/>
              </a:lnSpc>
              <a:spcBef>
                <a:spcPts val="0"/>
              </a:spcBef>
              <a:spcAft>
                <a:spcPts val="0"/>
              </a:spcAft>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Times New Roman" panose="02020603050405020304" pitchFamily="18" charset="0"/>
              </a:rPr>
              <a:t>Here I’m showing a report that came out last year that identifies 6 major “opportunities” for climate finance in the livestock sector.  </a:t>
            </a:r>
          </a:p>
          <a:p>
            <a:pPr marL="171450" marR="0" lvl="0" indent="-171450">
              <a:lnSpc>
                <a:spcPct val="107000"/>
              </a:lnSpc>
              <a:spcBef>
                <a:spcPts val="0"/>
              </a:spcBef>
              <a:spcAft>
                <a:spcPts val="0"/>
              </a:spcAft>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Times New Roman" panose="02020603050405020304" pitchFamily="18" charset="0"/>
              </a:rPr>
              <a:t>The first one for example “conditional credit lines”: this means a project develops a credit line targeted at producers that is conditional on adopting practices considered to be “low-emissions” or “climate-smart” in other ways: e.g. land management, manure management.</a:t>
            </a:r>
          </a:p>
          <a:p>
            <a:pPr marL="171450" marR="0" lvl="0" indent="-171450">
              <a:lnSpc>
                <a:spcPct val="107000"/>
              </a:lnSpc>
              <a:spcBef>
                <a:spcPts val="0"/>
              </a:spcBef>
              <a:spcAft>
                <a:spcPts val="800"/>
              </a:spcAft>
              <a:buFont typeface="Arial" panose="020B0604020202020204" pitchFamily="34" charset="0"/>
              <a:buChar char="•"/>
            </a:pPr>
            <a:r>
              <a:rPr lang="en-US" sz="1050" dirty="0">
                <a:effectLst/>
                <a:latin typeface="Calibri" panose="020F0502020204030204" pitchFamily="34" charset="0"/>
                <a:ea typeface="Calibri" panose="020F0502020204030204" pitchFamily="34" charset="0"/>
                <a:cs typeface="Times New Roman" panose="02020603050405020304" pitchFamily="18" charset="0"/>
              </a:rPr>
              <a:t>This types of work builds capacity on the part of the producer to adopt low-emissions practices, but also builds confidence and capacity on the part of the local financial sector to lend to producers under such conditions (which historically is considered risky).</a:t>
            </a:r>
          </a:p>
          <a:p>
            <a:pPr marL="171450" indent="-171450">
              <a:lnSpc>
                <a:spcPct val="100000"/>
              </a:lnSpc>
              <a:buFont typeface="Arial" panose="020B0604020202020204" pitchFamily="34" charset="0"/>
              <a:buChar char="•"/>
            </a:pPr>
            <a:endParaRPr lang="en-US" sz="1100" dirty="0">
              <a:latin typeface="+mn-lt"/>
            </a:endParaRPr>
          </a:p>
        </p:txBody>
      </p:sp>
      <p:sp>
        <p:nvSpPr>
          <p:cNvPr id="4" name="Slide Number Placeholder 3"/>
          <p:cNvSpPr>
            <a:spLocks noGrp="1"/>
          </p:cNvSpPr>
          <p:nvPr>
            <p:ph type="sldNum" sz="quarter" idx="5"/>
          </p:nvPr>
        </p:nvSpPr>
        <p:spPr/>
        <p:txBody>
          <a:bodyPr/>
          <a:lstStyle/>
          <a:p>
            <a:pPr>
              <a:defRPr/>
            </a:pPr>
            <a:fld id="{E57DA7DA-3AE2-4A43-88A4-44692C405BCE}" type="slidenum">
              <a:rPr lang="en-US" smtClean="0"/>
              <a:pPr>
                <a:defRPr/>
              </a:pPr>
              <a:t>43</a:t>
            </a:fld>
            <a:endParaRPr lang="en-US"/>
          </a:p>
        </p:txBody>
      </p:sp>
    </p:spTree>
    <p:extLst>
      <p:ext uri="{BB962C8B-B14F-4D97-AF65-F5344CB8AC3E}">
        <p14:creationId xmlns:p14="http://schemas.microsoft.com/office/powerpoint/2010/main" val="32831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a:t>
            </a:r>
            <a:r>
              <a:rPr lang="es-ES" dirty="0"/>
              <a:t>Las emisiones de GEI de ALC representan solo el 8,3% de las emisiones globales. Sin embargo, dentro de ALC, el sector agrícola, sin contabilizar LULUCF, representa el 23% de las emisiones de GEI de la región. El sector puede ser parte de la solución para reducir las emisiones, al tiempo que gana productividad y genera mayores ingresos.</a:t>
            </a:r>
          </a:p>
          <a:p>
            <a:endParaRPr lang="es-ES" dirty="0"/>
          </a:p>
          <a:p>
            <a:r>
              <a:rPr lang="es-ES" dirty="0"/>
              <a:t>Fuente: </a:t>
            </a:r>
            <a:r>
              <a:rPr lang="fr-FR" dirty="0"/>
              <a:t>CEPAL, 2019 https://www.cepal.org/sites/default/files/infographic/files/infographic_economics_of_climate_change.pdf </a:t>
            </a:r>
          </a:p>
          <a:p>
            <a:endParaRPr lang="es-ES" dirty="0"/>
          </a:p>
        </p:txBody>
      </p:sp>
      <p:sp>
        <p:nvSpPr>
          <p:cNvPr id="4" name="Slide Number Placeholder 3"/>
          <p:cNvSpPr>
            <a:spLocks noGrp="1"/>
          </p:cNvSpPr>
          <p:nvPr>
            <p:ph type="sldNum" sz="quarter" idx="5"/>
          </p:nvPr>
        </p:nvSpPr>
        <p:spPr/>
        <p:txBody>
          <a:bodyPr/>
          <a:lstStyle/>
          <a:p>
            <a:fld id="{C53CB20A-490E-4FE4-B537-92DC34383501}" type="slidenum">
              <a:rPr lang="en-US" smtClean="0"/>
              <a:t>4</a:t>
            </a:fld>
            <a:endParaRPr lang="en-US"/>
          </a:p>
        </p:txBody>
      </p:sp>
    </p:spTree>
    <p:extLst>
      <p:ext uri="{BB962C8B-B14F-4D97-AF65-F5344CB8AC3E}">
        <p14:creationId xmlns:p14="http://schemas.microsoft.com/office/powerpoint/2010/main" val="251559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[Message]: Nearly 40 percent of total livestock emissions come from enteric fermentation but the greater part, almost 50 percent, is due to feed production, including: manure application and deposition (16 percent); eld work (13 percent); fertilizer application (8 percent); and land-use change for soybean, palm oil and pasture expansion (9 percent).</a:t>
            </a: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69963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endParaRPr lang="en-US" sz="1100" dirty="0">
              <a:latin typeface="+mn-lt"/>
            </a:endParaRPr>
          </a:p>
        </p:txBody>
      </p:sp>
      <p:sp>
        <p:nvSpPr>
          <p:cNvPr id="4" name="Slide Number Placeholder 3"/>
          <p:cNvSpPr>
            <a:spLocks noGrp="1"/>
          </p:cNvSpPr>
          <p:nvPr>
            <p:ph type="sldNum" sz="quarter" idx="5"/>
          </p:nvPr>
        </p:nvSpPr>
        <p:spPr/>
        <p:txBody>
          <a:bodyPr/>
          <a:lstStyle/>
          <a:p>
            <a:pPr>
              <a:defRPr/>
            </a:pPr>
            <a:fld id="{E57DA7DA-3AE2-4A43-88A4-44692C405BCE}" type="slidenum">
              <a:rPr lang="en-US" smtClean="0"/>
              <a:pPr>
                <a:defRPr/>
              </a:pPr>
              <a:t>6</a:t>
            </a:fld>
            <a:endParaRPr lang="en-US"/>
          </a:p>
        </p:txBody>
      </p:sp>
    </p:spTree>
    <p:extLst>
      <p:ext uri="{BB962C8B-B14F-4D97-AF65-F5344CB8AC3E}">
        <p14:creationId xmlns:p14="http://schemas.microsoft.com/office/powerpoint/2010/main" val="77791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Climate Finance mean? </a:t>
            </a:r>
          </a:p>
          <a:p>
            <a:endParaRPr lang="en-US" dirty="0"/>
          </a:p>
          <a:p>
            <a:r>
              <a:rPr lang="en-US" dirty="0"/>
              <a:t>At a time when everyone is throwing the term around – climate finance, green finance – it’s worth stepping back to look at the full range of what we’re talking about.</a:t>
            </a:r>
          </a:p>
          <a:p>
            <a:r>
              <a:rPr lang="en-US" dirty="0"/>
              <a:t>Just as one example, this slide differentiates between: </a:t>
            </a:r>
          </a:p>
          <a:p>
            <a:endParaRPr lang="en-US" dirty="0"/>
          </a:p>
          <a:p>
            <a:r>
              <a:rPr lang="en-US" dirty="0"/>
              <a:t>INTERNATIONAL PUBLIC CLIMATE FINANCE</a:t>
            </a:r>
          </a:p>
          <a:p>
            <a:endParaRPr lang="en-US" dirty="0"/>
          </a:p>
          <a:p>
            <a:pPr marL="171450" indent="-171450">
              <a:buFontTx/>
              <a:buChar char="-"/>
            </a:pPr>
            <a:r>
              <a:rPr lang="en-US" dirty="0"/>
              <a:t>Dedicated Climate Finance (example: weather forecasting, climate resilient seeds or crops)</a:t>
            </a:r>
          </a:p>
          <a:p>
            <a:pPr marL="171450" indent="-171450">
              <a:buFontTx/>
              <a:buChar char="-"/>
            </a:pPr>
            <a:r>
              <a:rPr lang="en-US" dirty="0"/>
              <a:t>Development Finance, with Co-Benefits (Joint Methodology for Climate Finance)</a:t>
            </a:r>
          </a:p>
          <a:p>
            <a:endParaRPr lang="en-US" dirty="0"/>
          </a:p>
          <a:p>
            <a:r>
              <a:rPr lang="en-US" dirty="0"/>
              <a:t>OTHER CLIMATE FINANCE</a:t>
            </a:r>
          </a:p>
          <a:p>
            <a:endParaRPr lang="en-US" dirty="0"/>
          </a:p>
          <a:p>
            <a:pPr marL="171450" indent="-171450">
              <a:buFontTx/>
              <a:buChar char="-"/>
            </a:pPr>
            <a:r>
              <a:rPr lang="en-US" dirty="0"/>
              <a:t>Private Finance or investors in search of business models with revenue streams</a:t>
            </a:r>
          </a:p>
          <a:p>
            <a:pPr marL="171450" indent="-171450">
              <a:buFontTx/>
              <a:buChar char="-"/>
            </a:pPr>
            <a:r>
              <a:rPr lang="en-US" dirty="0"/>
              <a:t>Government budgets, the mainstay of climate action, can be bolstered by a carbon tax and good fiscal policies and rules</a:t>
            </a:r>
          </a:p>
          <a:p>
            <a:pPr marL="171450" indent="-171450">
              <a:buFontTx/>
              <a:buChar char="-"/>
            </a:pPr>
            <a:r>
              <a:rPr lang="en-US" dirty="0"/>
              <a:t>Carbon markets – the other form of carbon pricing – whereby revenue is generated from selling carbon credits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4849-3A7B-42C2-B904-47F997EF28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0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But this remains a drop in the bucket.</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This specific data is a few years old but take this as an illustrative example of the scale of our financial flows – </a:t>
            </a:r>
            <a:r>
              <a:rPr lang="en-US" sz="1200">
                <a:effectLst/>
                <a:latin typeface="+mn-lt"/>
                <a:ea typeface="Calibri" panose="020F0502020204030204" pitchFamily="34" charset="0"/>
              </a:rPr>
              <a:t>and where we need to go.</a:t>
            </a: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If developing countries need anywhere from 2.5 to 3 trillion annually to achieve their climate goals, look at where we are.</a:t>
            </a:r>
          </a:p>
          <a:p>
            <a:pPr marL="0" marR="0">
              <a:spcBef>
                <a:spcPts val="0"/>
              </a:spcBef>
              <a:spcAft>
                <a:spcPts val="0"/>
              </a:spcAft>
            </a:pPr>
            <a:endParaRPr lang="en-US" sz="1200" noProof="1">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latin typeface="+mn-lt"/>
              </a:rPr>
              <a:t>Current public + mobilized Climate Finance – the sum total of everything in the lefthand column  - meets &lt; 3% of investments needs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If we took </a:t>
            </a:r>
            <a:r>
              <a:rPr lang="en-US" sz="1200" u="sng" dirty="0">
                <a:effectLst/>
                <a:latin typeface="+mn-lt"/>
                <a:ea typeface="Calibri" panose="020F0502020204030204" pitchFamily="34" charset="0"/>
              </a:rPr>
              <a:t>all</a:t>
            </a:r>
            <a:r>
              <a:rPr lang="en-US" sz="1200" dirty="0">
                <a:effectLst/>
                <a:latin typeface="+mn-lt"/>
                <a:ea typeface="Calibri" panose="020F0502020204030204" pitchFamily="34" charset="0"/>
              </a:rPr>
              <a:t> MDB finance and made it 100% devoted to climate – which would never happen – you would need to multiply that number by 12 to get enough financing to meet the annual climate investment needs of developing countries.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457200" indent="-298450"/>
            <a:endParaRPr lang="en-US" dirty="0"/>
          </a:p>
        </p:txBody>
      </p:sp>
    </p:spTree>
    <p:extLst>
      <p:ext uri="{BB962C8B-B14F-4D97-AF65-F5344CB8AC3E}">
        <p14:creationId xmlns:p14="http://schemas.microsoft.com/office/powerpoint/2010/main" val="340904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major challenges in the world of climate finance, chief among them being that current climate finance levels are very, very low.</a:t>
            </a:r>
          </a:p>
          <a:p>
            <a:endParaRPr lang="en-US" sz="1200" b="0" i="0" kern="1200" dirty="0">
              <a:solidFill>
                <a:schemeClr val="tx1"/>
              </a:solidFill>
              <a:effectLst/>
              <a:latin typeface="+mn-lt"/>
              <a:ea typeface="+mn-ea"/>
              <a:cs typeface="+mn-cs"/>
            </a:endParaRPr>
          </a:p>
          <a:p>
            <a:pPr marL="0" marR="0">
              <a:spcBef>
                <a:spcPts val="0"/>
              </a:spcBef>
              <a:spcAft>
                <a:spcPts val="0"/>
              </a:spcAft>
            </a:pPr>
            <a:r>
              <a:rPr lang="en-US" sz="1200" b="0" dirty="0">
                <a:effectLst/>
                <a:latin typeface="+mn-lt"/>
                <a:ea typeface="Calibri" panose="020F0502020204030204" pitchFamily="34" charset="0"/>
              </a:rPr>
              <a:t>This data from CPI – the Climate Policy Institute – at the decadal scale shows where we are and where we need to go. </a:t>
            </a:r>
          </a:p>
          <a:p>
            <a:pPr marL="0" marR="0">
              <a:spcBef>
                <a:spcPts val="0"/>
              </a:spcBef>
              <a:spcAft>
                <a:spcPts val="0"/>
              </a:spcAft>
            </a:pPr>
            <a:endParaRPr lang="en-US" sz="1200" b="0" dirty="0">
              <a:effectLst/>
              <a:latin typeface="+mn-lt"/>
              <a:ea typeface="Calibri" panose="020F0502020204030204" pitchFamily="34" charset="0"/>
            </a:endParaRPr>
          </a:p>
          <a:p>
            <a:pPr marL="0" marR="0">
              <a:spcBef>
                <a:spcPts val="0"/>
              </a:spcBef>
              <a:spcAft>
                <a:spcPts val="0"/>
              </a:spcAft>
            </a:pPr>
            <a:r>
              <a:rPr lang="en-US" sz="1200" b="0" dirty="0">
                <a:effectLst/>
                <a:latin typeface="+mn-lt"/>
                <a:ea typeface="Calibri" panose="020F0502020204030204" pitchFamily="34" charset="0"/>
              </a:rPr>
              <a:t>Globally, the world needs about $6 trillion annually in global climate finance. A great deal of that will have to be private.</a:t>
            </a:r>
          </a:p>
          <a:p>
            <a:pPr marL="0" marR="0">
              <a:spcBef>
                <a:spcPts val="0"/>
              </a:spcBef>
              <a:spcAft>
                <a:spcPts val="0"/>
              </a:spcAft>
            </a:pPr>
            <a:endParaRPr lang="en-US" sz="1200" b="0" dirty="0">
              <a:effectLst/>
              <a:latin typeface="+mn-lt"/>
              <a:ea typeface="Calibri" panose="020F0502020204030204" pitchFamily="34" charset="0"/>
            </a:endParaRPr>
          </a:p>
          <a:p>
            <a:pPr marL="0" marR="0">
              <a:spcBef>
                <a:spcPts val="0"/>
              </a:spcBef>
              <a:spcAft>
                <a:spcPts val="0"/>
              </a:spcAft>
            </a:pPr>
            <a:r>
              <a:rPr lang="en-US" sz="1200" b="0" dirty="0">
                <a:effectLst/>
                <a:latin typeface="+mn-lt"/>
                <a:ea typeface="Calibri" panose="020F0502020204030204" pitchFamily="34" charset="0"/>
              </a:rPr>
              <a:t>For developing countries alone, estimates of climate investment needs vary, but the Bank has traditionally estimated between $2.5 to 3 trillion annually – or just under HALF of the total.</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course, where we are now is much lower, about 500-700 billion per annum globally in the last few years – of which only a small fraction is going to development countries.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7A2B03-CD71-417B-A233-AF807D95BE05}" type="slidenum">
              <a:rPr lang="en-US" smtClean="0"/>
              <a:t>11</a:t>
            </a:fld>
            <a:endParaRPr lang="en-US"/>
          </a:p>
        </p:txBody>
      </p:sp>
    </p:spTree>
    <p:extLst>
      <p:ext uri="{BB962C8B-B14F-4D97-AF65-F5344CB8AC3E}">
        <p14:creationId xmlns:p14="http://schemas.microsoft.com/office/powerpoint/2010/main" val="401705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show a sense of scale.</a:t>
            </a:r>
          </a:p>
          <a:p>
            <a:endParaRPr lang="en-US" dirty="0"/>
          </a:p>
          <a:p>
            <a:r>
              <a:rPr lang="en-US" dirty="0"/>
              <a:t>Among MDBs, the WBG is by far the leading provider, globally, of climate finance to developing countries.</a:t>
            </a:r>
          </a:p>
          <a:p>
            <a:endParaRPr lang="en-US" dirty="0"/>
          </a:p>
          <a:p>
            <a:r>
              <a:rPr lang="en-US" dirty="0"/>
              <a:t>In 2021, the WBG provided over HALF of the total of $50 billion.</a:t>
            </a:r>
          </a:p>
        </p:txBody>
      </p:sp>
      <p:sp>
        <p:nvSpPr>
          <p:cNvPr id="4" name="Slide Number Placeholder 3"/>
          <p:cNvSpPr>
            <a:spLocks noGrp="1"/>
          </p:cNvSpPr>
          <p:nvPr>
            <p:ph type="sldNum" sz="quarter" idx="5"/>
          </p:nvPr>
        </p:nvSpPr>
        <p:spPr/>
        <p:txBody>
          <a:bodyPr/>
          <a:lstStyle/>
          <a:p>
            <a:fld id="{C27A2B03-CD71-417B-A233-AF807D95BE05}" type="slidenum">
              <a:rPr lang="en-US" smtClean="0"/>
              <a:t>16</a:t>
            </a:fld>
            <a:endParaRPr lang="en-US"/>
          </a:p>
        </p:txBody>
      </p:sp>
    </p:spTree>
    <p:extLst>
      <p:ext uri="{BB962C8B-B14F-4D97-AF65-F5344CB8AC3E}">
        <p14:creationId xmlns:p14="http://schemas.microsoft.com/office/powerpoint/2010/main" val="2178232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‹Nº›</a:t>
            </a:fld>
            <a:endParaRPr/>
          </a:p>
        </p:txBody>
      </p:sp>
      <p:sp>
        <p:nvSpPr>
          <p:cNvPr id="4" name="Date Placeholder 3"/>
          <p:cNvSpPr>
            <a:spLocks noGrp="1"/>
          </p:cNvSpPr>
          <p:nvPr>
            <p:ph type="dt" sz="half" idx="10"/>
          </p:nvPr>
        </p:nvSpPr>
        <p:spPr/>
        <p:txBody>
          <a:bodyPr/>
          <a:lstStyle/>
          <a:p>
            <a:fld id="{C9B55A74-0919-413E-865C-E0E8D1722ED7}" type="datetime1">
              <a:rPr lang="en-US" smtClean="0"/>
              <a:pPr/>
              <a:t>5/31/2023</a:t>
            </a:fld>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‹Nº›</a:t>
            </a:fld>
            <a:endParaRPr/>
          </a:p>
        </p:txBody>
      </p:sp>
      <p:sp>
        <p:nvSpPr>
          <p:cNvPr id="4" name="Date Placeholder 3"/>
          <p:cNvSpPr>
            <a:spLocks noGrp="1"/>
          </p:cNvSpPr>
          <p:nvPr>
            <p:ph type="dt" sz="half" idx="10"/>
          </p:nvPr>
        </p:nvSpPr>
        <p:spPr/>
        <p:txBody>
          <a:bodyPr/>
          <a:lstStyle/>
          <a:p>
            <a:fld id="{25BFE46A-5893-4F80-829A-F37AF8AAC03B}" type="datetime1">
              <a:rPr lang="en-US" smtClean="0"/>
              <a:pPr/>
              <a:t>5/31/2023</a:t>
            </a:fld>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942916E1-7B91-8C46-A9E5-A4CDE4EF7970}"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E36296-264B-9340-8B41-4D81496F811D}" type="slidenum">
              <a:rPr lang="en-US" smtClean="0"/>
              <a:t>‹Nº›</a:t>
            </a:fld>
            <a:endParaRPr lang="en-US"/>
          </a:p>
        </p:txBody>
      </p:sp>
    </p:spTree>
    <p:extLst>
      <p:ext uri="{BB962C8B-B14F-4D97-AF65-F5344CB8AC3E}">
        <p14:creationId xmlns:p14="http://schemas.microsoft.com/office/powerpoint/2010/main" val="2344689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3462867" y="76200"/>
            <a:ext cx="5080000" cy="482600"/>
          </a:xfrm>
          <a:prstGeom prst="rect">
            <a:avLst/>
          </a:prstGeom>
        </p:spPr>
        <p:txBody>
          <a:bodyPr/>
          <a:lstStyle>
            <a:lvl1pPr algn="ctr">
              <a:defRPr sz="2400"/>
            </a:lvl1pPr>
          </a:lstStyle>
          <a:p>
            <a:r>
              <a:t>Title Text</a:t>
            </a:r>
          </a:p>
        </p:txBody>
      </p:sp>
      <p:sp>
        <p:nvSpPr>
          <p:cNvPr id="229" name="Slide Number"/>
          <p:cNvSpPr txBox="1">
            <a:spLocks noGrp="1"/>
          </p:cNvSpPr>
          <p:nvPr>
            <p:ph type="sldNum" sz="quarter" idx="2"/>
          </p:nvPr>
        </p:nvSpPr>
        <p:spPr>
          <a:xfrm>
            <a:off x="626880" y="6391402"/>
            <a:ext cx="171419" cy="169335"/>
          </a:xfrm>
          <a:prstGeom prst="rect">
            <a:avLst/>
          </a:prstGeom>
        </p:spPr>
        <p:txBody>
          <a:bodyPr lIns="0" tIns="0" rIns="0" bIns="0" anchor="ctr"/>
          <a:lstStyle>
            <a:lvl1pPr algn="ctr" defTabSz="914377">
              <a:lnSpc>
                <a:spcPct val="90000"/>
              </a:lnSpc>
              <a:defRPr sz="1200" b="1">
                <a:solidFill>
                  <a:srgbClr val="FFFFFF"/>
                </a:solidFill>
              </a:defRPr>
            </a:lvl1pPr>
          </a:lstStyle>
          <a:p>
            <a:fld id="{86CB4B4D-7CA3-9044-876B-883B54F8677D}" type="slidenum">
              <a:t>‹Nº›</a:t>
            </a:fld>
            <a:endParaRPr/>
          </a:p>
        </p:txBody>
      </p:sp>
    </p:spTree>
    <p:extLst>
      <p:ext uri="{BB962C8B-B14F-4D97-AF65-F5344CB8AC3E}">
        <p14:creationId xmlns:p14="http://schemas.microsoft.com/office/powerpoint/2010/main" val="40731803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‹Nº›</a:t>
            </a:fld>
            <a:endParaRPr/>
          </a:p>
        </p:txBody>
      </p:sp>
      <p:sp>
        <p:nvSpPr>
          <p:cNvPr id="4" name="Date Placeholder 3"/>
          <p:cNvSpPr>
            <a:spLocks noGrp="1"/>
          </p:cNvSpPr>
          <p:nvPr>
            <p:ph type="dt" sz="half" idx="10"/>
          </p:nvPr>
        </p:nvSpPr>
        <p:spPr/>
        <p:txBody>
          <a:bodyPr/>
          <a:lstStyle/>
          <a:p>
            <a:fld id="{6DD1B487-36FD-4CED-B07A-1A81FC6540B1}" type="datetime1">
              <a:rPr lang="en-US" smtClean="0"/>
              <a:pPr/>
              <a:t>5/31/2023</a:t>
            </a:fld>
            <a:endParaRPr lang="en-US"/>
          </a:p>
        </p:txBody>
      </p:sp>
      <p:sp>
        <p:nvSpPr>
          <p:cNvPr id="8" name="Content Placeholder 7">
            <a:extLst>
              <a:ext uri="{FF2B5EF4-FFF2-40B4-BE49-F238E27FC236}">
                <a16:creationId xmlns:a16="http://schemas.microsoft.com/office/drawing/2014/main" id="{A99FABD0-4894-786B-588A-0D5402EAE68D}"/>
              </a:ext>
            </a:extLst>
          </p:cNvPr>
          <p:cNvSpPr>
            <a:spLocks noGrp="1"/>
          </p:cNvSpPr>
          <p:nvPr>
            <p:ph sz="quarter" idx="13"/>
          </p:nvPr>
        </p:nvSpPr>
        <p:spPr>
          <a:xfrm>
            <a:off x="3382963" y="68580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‹Nº›</a:t>
            </a:fld>
            <a:endParaRPr/>
          </a:p>
        </p:txBody>
      </p:sp>
      <p:sp>
        <p:nvSpPr>
          <p:cNvPr id="5" name="Date Placeholder 4"/>
          <p:cNvSpPr>
            <a:spLocks noGrp="1"/>
          </p:cNvSpPr>
          <p:nvPr>
            <p:ph type="dt" sz="half" idx="10"/>
          </p:nvPr>
        </p:nvSpPr>
        <p:spPr/>
        <p:txBody>
          <a:bodyPr/>
          <a:lstStyle/>
          <a:p>
            <a:fld id="{93A66BA0-BF77-43AC-894A-20AD8220B887}" type="datetime1">
              <a:rPr lang="en-US" smtClean="0"/>
              <a:pPr/>
              <a:t>5/31/2023</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‹Nº›</a:t>
            </a:fld>
            <a:endParaRPr/>
          </a:p>
        </p:txBody>
      </p:sp>
      <p:sp>
        <p:nvSpPr>
          <p:cNvPr id="7" name="Date Placeholder 6"/>
          <p:cNvSpPr>
            <a:spLocks noGrp="1"/>
          </p:cNvSpPr>
          <p:nvPr>
            <p:ph type="dt" sz="half" idx="10"/>
          </p:nvPr>
        </p:nvSpPr>
        <p:spPr/>
        <p:txBody>
          <a:bodyPr/>
          <a:lstStyle/>
          <a:p>
            <a:fld id="{94C81B4D-F060-418E-A958-B2BDC1A258F8}" type="datetime1">
              <a:rPr lang="en-US" smtClean="0"/>
              <a:pPr/>
              <a:t>5/31/2023</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‹Nº›</a:t>
            </a:fld>
            <a:endParaRPr/>
          </a:p>
        </p:txBody>
      </p:sp>
      <p:sp>
        <p:nvSpPr>
          <p:cNvPr id="3" name="Date Placeholder 2"/>
          <p:cNvSpPr>
            <a:spLocks noGrp="1"/>
          </p:cNvSpPr>
          <p:nvPr>
            <p:ph type="dt" sz="half" idx="10"/>
          </p:nvPr>
        </p:nvSpPr>
        <p:spPr/>
        <p:txBody>
          <a:bodyPr/>
          <a:lstStyle/>
          <a:p>
            <a:fld id="{9386AC23-C97B-41FB-9B89-C7FE0FB631CA}" type="datetime1">
              <a:rPr lang="en-US" smtClean="0"/>
              <a:pPr/>
              <a:t>5/31/2023</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‹Nº›</a:t>
            </a:fld>
            <a:endParaRPr/>
          </a:p>
        </p:txBody>
      </p:sp>
      <p:sp>
        <p:nvSpPr>
          <p:cNvPr id="2" name="Date Placeholder 1"/>
          <p:cNvSpPr>
            <a:spLocks noGrp="1"/>
          </p:cNvSpPr>
          <p:nvPr>
            <p:ph type="dt" sz="half" idx="10"/>
          </p:nvPr>
        </p:nvSpPr>
        <p:spPr/>
        <p:txBody>
          <a:bodyPr/>
          <a:lstStyle/>
          <a:p>
            <a:fld id="{C81B9673-AC7F-4F1F-84E4-F0E5EAAE106D}" type="datetime1">
              <a:rPr lang="en-US" smtClean="0"/>
              <a:pPr/>
              <a:t>5/31/2023</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‹Nº›</a:t>
            </a:fld>
            <a:endParaRPr/>
          </a:p>
        </p:txBody>
      </p:sp>
      <p:sp>
        <p:nvSpPr>
          <p:cNvPr id="5" name="Date Placeholder 4"/>
          <p:cNvSpPr>
            <a:spLocks noGrp="1"/>
          </p:cNvSpPr>
          <p:nvPr>
            <p:ph type="dt" sz="half" idx="10"/>
          </p:nvPr>
        </p:nvSpPr>
        <p:spPr/>
        <p:txBody>
          <a:bodyPr/>
          <a:lstStyle/>
          <a:p>
            <a:fld id="{BA2A3310-D664-4933-9402-AB5DB0887727}" type="datetime1">
              <a:rPr lang="en-US" smtClean="0"/>
              <a:pPr/>
              <a:t>5/31/2023</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‹Nº›</a:t>
            </a:fld>
            <a:endParaRPr/>
          </a:p>
        </p:txBody>
      </p:sp>
      <p:sp>
        <p:nvSpPr>
          <p:cNvPr id="5" name="Date Placeholder 4"/>
          <p:cNvSpPr>
            <a:spLocks noGrp="1"/>
          </p:cNvSpPr>
          <p:nvPr>
            <p:ph type="dt" sz="half" idx="10"/>
          </p:nvPr>
        </p:nvSpPr>
        <p:spPr/>
        <p:txBody>
          <a:bodyPr/>
          <a:lstStyle/>
          <a:p>
            <a:fld id="{E1447A63-5E3D-469C-A0D1-119323F4F95E}" type="datetime1">
              <a:rPr lang="en-US" smtClean="0"/>
              <a:pPr/>
              <a:t>5/31/2023</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‹Nº›</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5/31/2023</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2440222"/>
            <a:ext cx="4846320" cy="2387600"/>
          </a:xfrm>
        </p:spPr>
        <p:txBody>
          <a:bodyPr>
            <a:noAutofit/>
          </a:bodyPr>
          <a:lstStyle/>
          <a:p>
            <a:r>
              <a:rPr lang="en-US" sz="3200" dirty="0"/>
              <a:t>Risk Financing Mechanisms for Climate Change Mitigation in the Agriculture Sector</a:t>
            </a:r>
            <a:br>
              <a:rPr lang="en-US" sz="3200" dirty="0"/>
            </a:br>
            <a:br>
              <a:rPr lang="en-US" sz="3200" dirty="0"/>
            </a:br>
            <a:r>
              <a:rPr lang="en-US" sz="2000" dirty="0"/>
              <a:t>ALASA</a:t>
            </a:r>
            <a:br>
              <a:rPr lang="en-US" sz="2000" dirty="0"/>
            </a:br>
            <a:r>
              <a:rPr lang="en-US" sz="2000" dirty="0"/>
              <a:t>June 1, 2023</a:t>
            </a:r>
            <a:endParaRPr lang="en-US" sz="3200" dirty="0"/>
          </a:p>
        </p:txBody>
      </p:sp>
      <p:sp>
        <p:nvSpPr>
          <p:cNvPr id="3" name="Subtitle 2"/>
          <p:cNvSpPr>
            <a:spLocks noGrp="1"/>
          </p:cNvSpPr>
          <p:nvPr>
            <p:ph type="subTitle" idx="1"/>
          </p:nvPr>
        </p:nvSpPr>
        <p:spPr>
          <a:xfrm>
            <a:off x="1751777" y="5070584"/>
            <a:ext cx="4344223" cy="800750"/>
          </a:xfrm>
        </p:spPr>
        <p:txBody>
          <a:bodyPr>
            <a:normAutofit/>
          </a:bodyPr>
          <a:lstStyle/>
          <a:p>
            <a:r>
              <a:rPr lang="en-US" sz="1600" dirty="0"/>
              <a:t>Diego Arias </a:t>
            </a:r>
          </a:p>
          <a:p>
            <a:r>
              <a:rPr lang="en-US" sz="1600" dirty="0"/>
              <a:t>Manager, Agriculture &amp; Food</a:t>
            </a:r>
          </a:p>
          <a:p>
            <a:r>
              <a:rPr lang="en-US" sz="1600" dirty="0"/>
              <a:t>Latin America and Caribbean Region</a:t>
            </a:r>
          </a:p>
        </p:txBody>
      </p:sp>
      <p:pic>
        <p:nvPicPr>
          <p:cNvPr id="5" name="Picture 4" descr="Text&#10;&#10;Description automatically generated">
            <a:extLst>
              <a:ext uri="{FF2B5EF4-FFF2-40B4-BE49-F238E27FC236}">
                <a16:creationId xmlns:a16="http://schemas.microsoft.com/office/drawing/2014/main" id="{2E7B57D1-3A36-13CC-A32A-61877A6A9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8702" y="6107801"/>
            <a:ext cx="3016002" cy="601981"/>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2EAFA2E-3572-44F6-8639-AD7D492ED87A}"/>
              </a:ext>
            </a:extLst>
          </p:cNvPr>
          <p:cNvPicPr>
            <a:picLocks noChangeAspect="1"/>
          </p:cNvPicPr>
          <p:nvPr/>
        </p:nvPicPr>
        <p:blipFill>
          <a:blip r:embed="rId3"/>
          <a:stretch>
            <a:fillRect/>
          </a:stretch>
        </p:blipFill>
        <p:spPr>
          <a:xfrm>
            <a:off x="838065" y="1055154"/>
            <a:ext cx="10782918" cy="4157623"/>
          </a:xfrm>
          <a:prstGeom prst="rect">
            <a:avLst/>
          </a:prstGeom>
        </p:spPr>
      </p:pic>
      <p:sp>
        <p:nvSpPr>
          <p:cNvPr id="2" name="Title 1">
            <a:extLst>
              <a:ext uri="{FF2B5EF4-FFF2-40B4-BE49-F238E27FC236}">
                <a16:creationId xmlns:a16="http://schemas.microsoft.com/office/drawing/2014/main" id="{364BA7A8-F874-75FE-E9B8-702EEE1FBF54}"/>
              </a:ext>
            </a:extLst>
          </p:cNvPr>
          <p:cNvSpPr>
            <a:spLocks noGrp="1"/>
          </p:cNvSpPr>
          <p:nvPr>
            <p:ph type="title"/>
          </p:nvPr>
        </p:nvSpPr>
        <p:spPr>
          <a:xfrm>
            <a:off x="690880" y="205538"/>
            <a:ext cx="10515600" cy="748058"/>
          </a:xfrm>
        </p:spPr>
        <p:txBody>
          <a:bodyPr>
            <a:noAutofit/>
          </a:bodyPr>
          <a:lstStyle/>
          <a:p>
            <a:pPr algn="l"/>
            <a:r>
              <a:rPr lang="en-US" sz="3600" dirty="0">
                <a:latin typeface="Abadi" panose="020B0604020104020204" pitchFamily="34" charset="0"/>
              </a:rPr>
              <a:t>International public climate finance is limited</a:t>
            </a:r>
          </a:p>
        </p:txBody>
      </p:sp>
      <p:grpSp>
        <p:nvGrpSpPr>
          <p:cNvPr id="7" name="Group 6">
            <a:extLst>
              <a:ext uri="{FF2B5EF4-FFF2-40B4-BE49-F238E27FC236}">
                <a16:creationId xmlns:a16="http://schemas.microsoft.com/office/drawing/2014/main" id="{6F5FFAC9-BEDC-6F58-D2D3-3847EA38188E}"/>
              </a:ext>
            </a:extLst>
          </p:cNvPr>
          <p:cNvGrpSpPr/>
          <p:nvPr/>
        </p:nvGrpSpPr>
        <p:grpSpPr>
          <a:xfrm>
            <a:off x="988017" y="5482924"/>
            <a:ext cx="319922" cy="319922"/>
            <a:chOff x="614600" y="4070585"/>
            <a:chExt cx="638698" cy="638698"/>
          </a:xfrm>
        </p:grpSpPr>
        <p:sp>
          <p:nvSpPr>
            <p:cNvPr id="4" name="Oval 3">
              <a:extLst>
                <a:ext uri="{FF2B5EF4-FFF2-40B4-BE49-F238E27FC236}">
                  <a16:creationId xmlns:a16="http://schemas.microsoft.com/office/drawing/2014/main" id="{ECCD855C-D6EB-2A5A-2E47-59E48E045C52}"/>
                </a:ext>
              </a:extLst>
            </p:cNvPr>
            <p:cNvSpPr/>
            <p:nvPr/>
          </p:nvSpPr>
          <p:spPr>
            <a:xfrm>
              <a:off x="614600" y="4070585"/>
              <a:ext cx="638698" cy="638698"/>
            </a:xfrm>
            <a:prstGeom prst="ellipse">
              <a:avLst/>
            </a:prstGeom>
            <a:solidFill>
              <a:schemeClr val="accent4"/>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Warning">
              <a:extLst>
                <a:ext uri="{FF2B5EF4-FFF2-40B4-BE49-F238E27FC236}">
                  <a16:creationId xmlns:a16="http://schemas.microsoft.com/office/drawing/2014/main" id="{0F151104-FC9F-FF58-1B81-318FA727279C}"/>
                </a:ext>
              </a:extLst>
            </p:cNvPr>
            <p:cNvSpPr/>
            <p:nvPr/>
          </p:nvSpPr>
          <p:spPr>
            <a:xfrm>
              <a:off x="705098" y="4127209"/>
              <a:ext cx="457701" cy="434912"/>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8" name="TextBox 7">
            <a:extLst>
              <a:ext uri="{FF2B5EF4-FFF2-40B4-BE49-F238E27FC236}">
                <a16:creationId xmlns:a16="http://schemas.microsoft.com/office/drawing/2014/main" id="{BC0A6708-464B-44A1-A3FA-66A4AF658B39}"/>
              </a:ext>
            </a:extLst>
          </p:cNvPr>
          <p:cNvSpPr txBox="1"/>
          <p:nvPr/>
        </p:nvSpPr>
        <p:spPr>
          <a:xfrm>
            <a:off x="1307939" y="5341181"/>
            <a:ext cx="10590835" cy="1295868"/>
          </a:xfrm>
          <a:prstGeom prst="rect">
            <a:avLst/>
          </a:prstGeom>
          <a:noFill/>
        </p:spPr>
        <p:txBody>
          <a:bodyPr wrap="square" rtlCol="0">
            <a:spAutoFit/>
          </a:bodyPr>
          <a:lstStyle/>
          <a:p>
            <a:pPr>
              <a:lnSpc>
                <a:spcPct val="150000"/>
              </a:lnSpc>
            </a:pPr>
            <a:r>
              <a:rPr lang="es-MX" dirty="0"/>
              <a:t>Current </a:t>
            </a:r>
            <a:r>
              <a:rPr lang="es-MX" dirty="0" err="1"/>
              <a:t>public</a:t>
            </a:r>
            <a:r>
              <a:rPr lang="es-MX" dirty="0"/>
              <a:t> + </a:t>
            </a:r>
            <a:r>
              <a:rPr lang="es-MX" dirty="0" err="1"/>
              <a:t>mobilized</a:t>
            </a:r>
            <a:r>
              <a:rPr lang="es-MX" dirty="0"/>
              <a:t> Climate </a:t>
            </a:r>
            <a:r>
              <a:rPr lang="es-MX" dirty="0" err="1"/>
              <a:t>Finance</a:t>
            </a:r>
            <a:r>
              <a:rPr lang="es-MX" dirty="0"/>
              <a:t> </a:t>
            </a:r>
            <a:r>
              <a:rPr lang="es-MX" dirty="0" err="1"/>
              <a:t>levels</a:t>
            </a:r>
            <a:r>
              <a:rPr lang="es-MX" dirty="0"/>
              <a:t> </a:t>
            </a:r>
            <a:r>
              <a:rPr lang="es-MX" dirty="0" err="1"/>
              <a:t>meet</a:t>
            </a:r>
            <a:r>
              <a:rPr lang="es-MX" dirty="0"/>
              <a:t> </a:t>
            </a:r>
            <a:r>
              <a:rPr lang="en-US" dirty="0"/>
              <a:t>&lt; 3% of investments needs</a:t>
            </a:r>
          </a:p>
          <a:p>
            <a:pPr>
              <a:lnSpc>
                <a:spcPct val="150000"/>
              </a:lnSpc>
            </a:pPr>
            <a:r>
              <a:rPr lang="en-US" dirty="0"/>
              <a:t>If all MDB operations were 100% climate finance, would still only meet less than 8% of needs</a:t>
            </a:r>
          </a:p>
          <a:p>
            <a:pPr>
              <a:lnSpc>
                <a:spcPct val="150000"/>
              </a:lnSpc>
            </a:pPr>
            <a:r>
              <a:rPr lang="en-US" dirty="0"/>
              <a:t>All MDB operations would need to be multiplied by nearly 12 to reach level of finance needed</a:t>
            </a:r>
          </a:p>
        </p:txBody>
      </p:sp>
      <p:grpSp>
        <p:nvGrpSpPr>
          <p:cNvPr id="9" name="Group 8">
            <a:extLst>
              <a:ext uri="{FF2B5EF4-FFF2-40B4-BE49-F238E27FC236}">
                <a16:creationId xmlns:a16="http://schemas.microsoft.com/office/drawing/2014/main" id="{91CFC599-B8A3-6B92-C2E9-AF7606C877DC}"/>
              </a:ext>
            </a:extLst>
          </p:cNvPr>
          <p:cNvGrpSpPr/>
          <p:nvPr/>
        </p:nvGrpSpPr>
        <p:grpSpPr>
          <a:xfrm>
            <a:off x="988017" y="5857537"/>
            <a:ext cx="319922" cy="319922"/>
            <a:chOff x="614600" y="4070585"/>
            <a:chExt cx="638698" cy="638698"/>
          </a:xfrm>
        </p:grpSpPr>
        <p:sp>
          <p:nvSpPr>
            <p:cNvPr id="10" name="Oval 9">
              <a:extLst>
                <a:ext uri="{FF2B5EF4-FFF2-40B4-BE49-F238E27FC236}">
                  <a16:creationId xmlns:a16="http://schemas.microsoft.com/office/drawing/2014/main" id="{B3AE5A37-1FC4-F107-A636-7C97A0A1340C}"/>
                </a:ext>
              </a:extLst>
            </p:cNvPr>
            <p:cNvSpPr/>
            <p:nvPr/>
          </p:nvSpPr>
          <p:spPr>
            <a:xfrm>
              <a:off x="614600" y="4070585"/>
              <a:ext cx="638698" cy="638698"/>
            </a:xfrm>
            <a:prstGeom prst="ellipse">
              <a:avLst/>
            </a:prstGeom>
            <a:solidFill>
              <a:schemeClr val="accent4"/>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Warning">
              <a:extLst>
                <a:ext uri="{FF2B5EF4-FFF2-40B4-BE49-F238E27FC236}">
                  <a16:creationId xmlns:a16="http://schemas.microsoft.com/office/drawing/2014/main" id="{67C5CB55-A085-9D97-CA51-710221DF80A3}"/>
                </a:ext>
              </a:extLst>
            </p:cNvPr>
            <p:cNvSpPr/>
            <p:nvPr/>
          </p:nvSpPr>
          <p:spPr>
            <a:xfrm>
              <a:off x="705098" y="4127209"/>
              <a:ext cx="457701" cy="434912"/>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12" name="Group 11">
            <a:extLst>
              <a:ext uri="{FF2B5EF4-FFF2-40B4-BE49-F238E27FC236}">
                <a16:creationId xmlns:a16="http://schemas.microsoft.com/office/drawing/2014/main" id="{377C562E-E335-6564-FB2E-F965316B8695}"/>
              </a:ext>
            </a:extLst>
          </p:cNvPr>
          <p:cNvGrpSpPr/>
          <p:nvPr/>
        </p:nvGrpSpPr>
        <p:grpSpPr>
          <a:xfrm>
            <a:off x="988017" y="6232150"/>
            <a:ext cx="319922" cy="319922"/>
            <a:chOff x="614600" y="4070585"/>
            <a:chExt cx="638698" cy="638698"/>
          </a:xfrm>
        </p:grpSpPr>
        <p:sp>
          <p:nvSpPr>
            <p:cNvPr id="13" name="Oval 12">
              <a:extLst>
                <a:ext uri="{FF2B5EF4-FFF2-40B4-BE49-F238E27FC236}">
                  <a16:creationId xmlns:a16="http://schemas.microsoft.com/office/drawing/2014/main" id="{28DFD380-227C-2094-F8F3-4B8110A6F400}"/>
                </a:ext>
              </a:extLst>
            </p:cNvPr>
            <p:cNvSpPr/>
            <p:nvPr/>
          </p:nvSpPr>
          <p:spPr>
            <a:xfrm>
              <a:off x="614600" y="4070585"/>
              <a:ext cx="638698" cy="638698"/>
            </a:xfrm>
            <a:prstGeom prst="ellipse">
              <a:avLst/>
            </a:prstGeom>
            <a:solidFill>
              <a:schemeClr val="accent4"/>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Warning">
              <a:extLst>
                <a:ext uri="{FF2B5EF4-FFF2-40B4-BE49-F238E27FC236}">
                  <a16:creationId xmlns:a16="http://schemas.microsoft.com/office/drawing/2014/main" id="{30DCF8DE-44C5-034B-C4E0-BA0DAF446BED}"/>
                </a:ext>
              </a:extLst>
            </p:cNvPr>
            <p:cNvSpPr/>
            <p:nvPr/>
          </p:nvSpPr>
          <p:spPr>
            <a:xfrm>
              <a:off x="705098" y="4127209"/>
              <a:ext cx="457701" cy="434912"/>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Tree>
    <p:extLst>
      <p:ext uri="{BB962C8B-B14F-4D97-AF65-F5344CB8AC3E}">
        <p14:creationId xmlns:p14="http://schemas.microsoft.com/office/powerpoint/2010/main" val="38516237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9B8E067E-8957-4CBB-A9C4-AE0300FBFD85}"/>
              </a:ext>
            </a:extLst>
          </p:cNvPr>
          <p:cNvPicPr>
            <a:picLocks noChangeAspect="1"/>
          </p:cNvPicPr>
          <p:nvPr/>
        </p:nvPicPr>
        <p:blipFill>
          <a:blip r:embed="rId3"/>
          <a:stretch>
            <a:fillRect/>
          </a:stretch>
        </p:blipFill>
        <p:spPr>
          <a:xfrm>
            <a:off x="762495" y="1180105"/>
            <a:ext cx="10628348" cy="5437041"/>
          </a:xfrm>
          <a:prstGeom prst="rect">
            <a:avLst/>
          </a:prstGeom>
        </p:spPr>
      </p:pic>
      <p:sp>
        <p:nvSpPr>
          <p:cNvPr id="2" name="Title 1">
            <a:extLst>
              <a:ext uri="{FF2B5EF4-FFF2-40B4-BE49-F238E27FC236}">
                <a16:creationId xmlns:a16="http://schemas.microsoft.com/office/drawing/2014/main" id="{33CF4B5F-B090-6733-92DE-D34BB1732C32}"/>
              </a:ext>
            </a:extLst>
          </p:cNvPr>
          <p:cNvSpPr>
            <a:spLocks noGrp="1"/>
          </p:cNvSpPr>
          <p:nvPr>
            <p:ph type="title"/>
          </p:nvPr>
        </p:nvSpPr>
        <p:spPr>
          <a:xfrm>
            <a:off x="762495" y="-331470"/>
            <a:ext cx="10515600" cy="1325563"/>
          </a:xfrm>
        </p:spPr>
        <p:txBody>
          <a:bodyPr>
            <a:normAutofit/>
          </a:bodyPr>
          <a:lstStyle/>
          <a:p>
            <a:r>
              <a:rPr lang="en-US" sz="3600" dirty="0">
                <a:latin typeface="Abadi" panose="020B0604020104020204" pitchFamily="34" charset="0"/>
                <a:cs typeface="Arial" panose="020B0604020202020204" pitchFamily="34" charset="0"/>
              </a:rPr>
              <a:t>Global climate finance levels must rise</a:t>
            </a:r>
          </a:p>
        </p:txBody>
      </p:sp>
    </p:spTree>
    <p:extLst>
      <p:ext uri="{BB962C8B-B14F-4D97-AF65-F5344CB8AC3E}">
        <p14:creationId xmlns:p14="http://schemas.microsoft.com/office/powerpoint/2010/main" val="376431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410401" y="43050"/>
            <a:ext cx="11993164" cy="540512"/>
          </a:xfrm>
        </p:spPr>
        <p:txBody>
          <a:bodyPr>
            <a:noAutofit/>
          </a:bodyPr>
          <a:lstStyle/>
          <a:p>
            <a:r>
              <a:rPr lang="es-ES" sz="2000" b="1" dirty="0" err="1">
                <a:solidFill>
                  <a:srgbClr val="0B4262"/>
                </a:solidFill>
                <a:latin typeface="Arial Bold"/>
                <a:ea typeface="+mn-ea"/>
                <a:cs typeface="Arial Bold"/>
              </a:rPr>
              <a:t>But</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must</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rise</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especially</a:t>
            </a:r>
            <a:r>
              <a:rPr lang="es-ES" sz="2000" b="1" dirty="0">
                <a:solidFill>
                  <a:srgbClr val="0B4262"/>
                </a:solidFill>
                <a:latin typeface="Arial Bold"/>
                <a:ea typeface="+mn-ea"/>
                <a:cs typeface="Arial Bold"/>
              </a:rPr>
              <a:t> in </a:t>
            </a:r>
            <a:r>
              <a:rPr lang="es-ES" sz="2000" b="1" dirty="0" err="1">
                <a:solidFill>
                  <a:srgbClr val="0B4262"/>
                </a:solidFill>
                <a:latin typeface="Arial Bold"/>
                <a:ea typeface="+mn-ea"/>
                <a:cs typeface="Arial Bold"/>
              </a:rPr>
              <a:t>the</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agrifood</a:t>
            </a:r>
            <a:r>
              <a:rPr lang="es-ES" sz="2000" b="1" dirty="0">
                <a:solidFill>
                  <a:srgbClr val="0B4262"/>
                </a:solidFill>
                <a:latin typeface="Arial Bold"/>
                <a:ea typeface="+mn-ea"/>
                <a:cs typeface="Arial Bold"/>
              </a:rPr>
              <a:t> sector and AFOLU</a:t>
            </a: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12</a:t>
            </a:fld>
            <a:endParaRPr lang="en-US"/>
          </a:p>
        </p:txBody>
      </p:sp>
      <p:pic>
        <p:nvPicPr>
          <p:cNvPr id="3" name="Picture 2">
            <a:extLst>
              <a:ext uri="{FF2B5EF4-FFF2-40B4-BE49-F238E27FC236}">
                <a16:creationId xmlns:a16="http://schemas.microsoft.com/office/drawing/2014/main" id="{9FF24DBF-BD01-7E6D-4861-BEEDFA41E2F5}"/>
              </a:ext>
            </a:extLst>
          </p:cNvPr>
          <p:cNvPicPr>
            <a:picLocks noChangeAspect="1"/>
          </p:cNvPicPr>
          <p:nvPr/>
        </p:nvPicPr>
        <p:blipFill>
          <a:blip r:embed="rId2"/>
          <a:stretch>
            <a:fillRect/>
          </a:stretch>
        </p:blipFill>
        <p:spPr>
          <a:xfrm>
            <a:off x="410401" y="524649"/>
            <a:ext cx="11316779" cy="6104751"/>
          </a:xfrm>
          <a:prstGeom prst="rect">
            <a:avLst/>
          </a:prstGeom>
        </p:spPr>
      </p:pic>
      <p:sp>
        <p:nvSpPr>
          <p:cNvPr id="12" name="TextBox 11">
            <a:extLst>
              <a:ext uri="{FF2B5EF4-FFF2-40B4-BE49-F238E27FC236}">
                <a16:creationId xmlns:a16="http://schemas.microsoft.com/office/drawing/2014/main" id="{5DF98FF1-CAD1-6BB3-87B8-68F02BA91DC6}"/>
              </a:ext>
            </a:extLst>
          </p:cNvPr>
          <p:cNvSpPr txBox="1"/>
          <p:nvPr/>
        </p:nvSpPr>
        <p:spPr>
          <a:xfrm>
            <a:off x="977247" y="1065161"/>
            <a:ext cx="3616716" cy="1477328"/>
          </a:xfrm>
          <a:prstGeom prst="rect">
            <a:avLst/>
          </a:prstGeom>
          <a:noFill/>
        </p:spPr>
        <p:txBody>
          <a:bodyPr wrap="square">
            <a:spAutoFit/>
          </a:bodyPr>
          <a:lstStyle/>
          <a:p>
            <a:r>
              <a:rPr lang="es-ES" b="1" dirty="0"/>
              <a:t>AFOLU </a:t>
            </a:r>
            <a:r>
              <a:rPr lang="es-ES" b="1" dirty="0" err="1"/>
              <a:t>is</a:t>
            </a:r>
            <a:r>
              <a:rPr lang="es-ES" b="1" dirty="0"/>
              <a:t> 23% of global GHG </a:t>
            </a:r>
            <a:r>
              <a:rPr lang="es-ES" b="1" dirty="0" err="1"/>
              <a:t>emissions</a:t>
            </a:r>
            <a:r>
              <a:rPr lang="es-ES" b="1" dirty="0"/>
              <a:t> and </a:t>
            </a:r>
            <a:r>
              <a:rPr lang="es-ES" b="1" dirty="0" err="1"/>
              <a:t>half</a:t>
            </a:r>
            <a:r>
              <a:rPr lang="es-ES" b="1" dirty="0"/>
              <a:t> of </a:t>
            </a:r>
            <a:r>
              <a:rPr lang="es-ES" b="1" dirty="0" err="1"/>
              <a:t>methane</a:t>
            </a:r>
            <a:r>
              <a:rPr lang="es-ES" b="1" dirty="0"/>
              <a:t> </a:t>
            </a:r>
            <a:r>
              <a:rPr lang="es-ES" b="1" dirty="0" err="1"/>
              <a:t>emissions</a:t>
            </a:r>
            <a:r>
              <a:rPr lang="es-ES" b="1" dirty="0"/>
              <a:t>, </a:t>
            </a:r>
            <a:r>
              <a:rPr lang="es-ES" b="1" dirty="0" err="1"/>
              <a:t>but</a:t>
            </a:r>
            <a:r>
              <a:rPr lang="es-ES" b="1" dirty="0"/>
              <a:t> </a:t>
            </a:r>
            <a:r>
              <a:rPr lang="es-ES" b="1" dirty="0" err="1"/>
              <a:t>only</a:t>
            </a:r>
            <a:r>
              <a:rPr lang="es-ES" b="1" dirty="0"/>
              <a:t> </a:t>
            </a:r>
            <a:r>
              <a:rPr lang="es-ES" b="1" dirty="0" err="1"/>
              <a:t>receives</a:t>
            </a:r>
            <a:r>
              <a:rPr lang="es-ES" b="1" dirty="0"/>
              <a:t> 2% of Climate </a:t>
            </a:r>
            <a:r>
              <a:rPr lang="es-ES" b="1" dirty="0" err="1"/>
              <a:t>financing</a:t>
            </a:r>
            <a:r>
              <a:rPr lang="es-ES" b="1" dirty="0"/>
              <a:t> (IPC,2022a).</a:t>
            </a:r>
          </a:p>
          <a:p>
            <a:endParaRPr lang="es-ES" b="1" dirty="0"/>
          </a:p>
        </p:txBody>
      </p:sp>
      <p:sp>
        <p:nvSpPr>
          <p:cNvPr id="14" name="TextBox 13">
            <a:extLst>
              <a:ext uri="{FF2B5EF4-FFF2-40B4-BE49-F238E27FC236}">
                <a16:creationId xmlns:a16="http://schemas.microsoft.com/office/drawing/2014/main" id="{D0DFA664-3F8F-FA2A-0315-FB9D16E69B23}"/>
              </a:ext>
            </a:extLst>
          </p:cNvPr>
          <p:cNvSpPr txBox="1"/>
          <p:nvPr/>
        </p:nvSpPr>
        <p:spPr>
          <a:xfrm>
            <a:off x="8575284" y="6351224"/>
            <a:ext cx="3616716" cy="276999"/>
          </a:xfrm>
          <a:prstGeom prst="rect">
            <a:avLst/>
          </a:prstGeom>
          <a:noFill/>
        </p:spPr>
        <p:txBody>
          <a:bodyPr wrap="square">
            <a:spAutoFit/>
          </a:bodyPr>
          <a:lstStyle/>
          <a:p>
            <a:r>
              <a:rPr lang="en-US" sz="1200" dirty="0"/>
              <a:t>Fuente: CPI Global Landscape of Climate Finance, 2022</a:t>
            </a:r>
          </a:p>
        </p:txBody>
      </p:sp>
      <p:sp>
        <p:nvSpPr>
          <p:cNvPr id="15" name="Arrow: Right 14">
            <a:extLst>
              <a:ext uri="{FF2B5EF4-FFF2-40B4-BE49-F238E27FC236}">
                <a16:creationId xmlns:a16="http://schemas.microsoft.com/office/drawing/2014/main" id="{99CE03BD-286A-AD00-B7DA-D8D4496223C1}"/>
              </a:ext>
            </a:extLst>
          </p:cNvPr>
          <p:cNvSpPr/>
          <p:nvPr/>
        </p:nvSpPr>
        <p:spPr>
          <a:xfrm rot="8461441">
            <a:off x="10626940" y="5353532"/>
            <a:ext cx="1978251" cy="2979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0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CF19-F96B-C660-55E5-24E252F3A43C}"/>
              </a:ext>
            </a:extLst>
          </p:cNvPr>
          <p:cNvSpPr>
            <a:spLocks noGrp="1"/>
          </p:cNvSpPr>
          <p:nvPr>
            <p:ph type="title"/>
          </p:nvPr>
        </p:nvSpPr>
        <p:spPr>
          <a:xfrm>
            <a:off x="410402" y="399241"/>
            <a:ext cx="5116973" cy="1183566"/>
          </a:xfrm>
        </p:spPr>
        <p:txBody>
          <a:bodyPr>
            <a:normAutofit/>
          </a:bodyPr>
          <a:lstStyle/>
          <a:p>
            <a:r>
              <a:rPr lang="en-US" sz="2800" b="1" dirty="0">
                <a:solidFill>
                  <a:srgbClr val="0B4262"/>
                </a:solidFill>
                <a:latin typeface="Arial Bold"/>
                <a:ea typeface="+mn-ea"/>
                <a:cs typeface="Arial Bold"/>
              </a:rPr>
              <a:t>Total climate financing for LAC</a:t>
            </a:r>
          </a:p>
        </p:txBody>
      </p:sp>
      <p:sp>
        <p:nvSpPr>
          <p:cNvPr id="4" name="Slide Number Placeholder 3">
            <a:extLst>
              <a:ext uri="{FF2B5EF4-FFF2-40B4-BE49-F238E27FC236}">
                <a16:creationId xmlns:a16="http://schemas.microsoft.com/office/drawing/2014/main" id="{240F4372-61C2-9017-63FB-7F27906E5057}"/>
              </a:ext>
            </a:extLst>
          </p:cNvPr>
          <p:cNvSpPr>
            <a:spLocks noGrp="1"/>
          </p:cNvSpPr>
          <p:nvPr>
            <p:ph type="sldNum" sz="quarter" idx="12"/>
          </p:nvPr>
        </p:nvSpPr>
        <p:spPr/>
        <p:txBody>
          <a:bodyPr/>
          <a:lstStyle/>
          <a:p>
            <a:fld id="{9CD8D479-8942-46E8-A226-A4E01F7A105C}" type="slidenum">
              <a:rPr lang="en-US" smtClean="0"/>
              <a:t>13</a:t>
            </a:fld>
            <a:endParaRPr lang="en-US"/>
          </a:p>
        </p:txBody>
      </p:sp>
      <p:pic>
        <p:nvPicPr>
          <p:cNvPr id="5" name="Picture 4">
            <a:extLst>
              <a:ext uri="{FF2B5EF4-FFF2-40B4-BE49-F238E27FC236}">
                <a16:creationId xmlns:a16="http://schemas.microsoft.com/office/drawing/2014/main" id="{2B0D4477-C3A5-6449-A618-29799306A581}"/>
              </a:ext>
            </a:extLst>
          </p:cNvPr>
          <p:cNvPicPr>
            <a:picLocks noChangeAspect="1"/>
          </p:cNvPicPr>
          <p:nvPr/>
        </p:nvPicPr>
        <p:blipFill>
          <a:blip r:embed="rId2"/>
          <a:stretch>
            <a:fillRect/>
          </a:stretch>
        </p:blipFill>
        <p:spPr>
          <a:xfrm>
            <a:off x="205201" y="2385002"/>
            <a:ext cx="5891220" cy="3594792"/>
          </a:xfrm>
          <a:prstGeom prst="rect">
            <a:avLst/>
          </a:prstGeom>
        </p:spPr>
      </p:pic>
      <p:pic>
        <p:nvPicPr>
          <p:cNvPr id="7" name="Picture 6">
            <a:extLst>
              <a:ext uri="{FF2B5EF4-FFF2-40B4-BE49-F238E27FC236}">
                <a16:creationId xmlns:a16="http://schemas.microsoft.com/office/drawing/2014/main" id="{B9FDE2F9-AA77-2D6E-D2D8-23B921C265CC}"/>
              </a:ext>
            </a:extLst>
          </p:cNvPr>
          <p:cNvPicPr>
            <a:picLocks noChangeAspect="1"/>
          </p:cNvPicPr>
          <p:nvPr/>
        </p:nvPicPr>
        <p:blipFill>
          <a:blip r:embed="rId3"/>
          <a:stretch>
            <a:fillRect/>
          </a:stretch>
        </p:blipFill>
        <p:spPr>
          <a:xfrm>
            <a:off x="6298681" y="520539"/>
            <a:ext cx="5593624" cy="2537927"/>
          </a:xfrm>
          <a:prstGeom prst="rect">
            <a:avLst/>
          </a:prstGeom>
        </p:spPr>
      </p:pic>
      <p:pic>
        <p:nvPicPr>
          <p:cNvPr id="9" name="Picture 8">
            <a:extLst>
              <a:ext uri="{FF2B5EF4-FFF2-40B4-BE49-F238E27FC236}">
                <a16:creationId xmlns:a16="http://schemas.microsoft.com/office/drawing/2014/main" id="{A7716BEA-04C8-8893-F788-7DD50D8BEB03}"/>
              </a:ext>
            </a:extLst>
          </p:cNvPr>
          <p:cNvPicPr>
            <a:picLocks noChangeAspect="1"/>
          </p:cNvPicPr>
          <p:nvPr/>
        </p:nvPicPr>
        <p:blipFill>
          <a:blip r:embed="rId4"/>
          <a:stretch>
            <a:fillRect/>
          </a:stretch>
        </p:blipFill>
        <p:spPr>
          <a:xfrm>
            <a:off x="6298681" y="3247062"/>
            <a:ext cx="5593624" cy="2779758"/>
          </a:xfrm>
          <a:prstGeom prst="rect">
            <a:avLst/>
          </a:prstGeom>
        </p:spPr>
      </p:pic>
      <p:sp>
        <p:nvSpPr>
          <p:cNvPr id="10" name="TextBox 9">
            <a:extLst>
              <a:ext uri="{FF2B5EF4-FFF2-40B4-BE49-F238E27FC236}">
                <a16:creationId xmlns:a16="http://schemas.microsoft.com/office/drawing/2014/main" id="{44BB9E89-416F-DC1D-A204-20D353448E20}"/>
              </a:ext>
            </a:extLst>
          </p:cNvPr>
          <p:cNvSpPr txBox="1"/>
          <p:nvPr/>
        </p:nvSpPr>
        <p:spPr>
          <a:xfrm>
            <a:off x="9240551" y="6375484"/>
            <a:ext cx="2951449" cy="253916"/>
          </a:xfrm>
          <a:prstGeom prst="rect">
            <a:avLst/>
          </a:prstGeom>
          <a:noFill/>
        </p:spPr>
        <p:txBody>
          <a:bodyPr wrap="none" rtlCol="0">
            <a:spAutoFit/>
          </a:bodyPr>
          <a:lstStyle/>
          <a:p>
            <a:r>
              <a:rPr lang="en-US" sz="1050" dirty="0"/>
              <a:t>Fuente: Climate Fund Update, ODI, February 2023</a:t>
            </a:r>
          </a:p>
        </p:txBody>
      </p:sp>
    </p:spTree>
    <p:extLst>
      <p:ext uri="{BB962C8B-B14F-4D97-AF65-F5344CB8AC3E}">
        <p14:creationId xmlns:p14="http://schemas.microsoft.com/office/powerpoint/2010/main" val="158095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205201" y="227315"/>
            <a:ext cx="11993164" cy="540512"/>
          </a:xfrm>
        </p:spPr>
        <p:txBody>
          <a:bodyPr>
            <a:noAutofit/>
          </a:bodyPr>
          <a:lstStyle/>
          <a:p>
            <a:r>
              <a:rPr lang="es-ES" sz="2000" b="1" dirty="0" err="1">
                <a:solidFill>
                  <a:srgbClr val="0B4262"/>
                </a:solidFill>
                <a:latin typeface="Arial Bold"/>
                <a:ea typeface="+mn-ea"/>
                <a:cs typeface="Arial Bold"/>
              </a:rPr>
              <a:t>Main</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barriers</a:t>
            </a:r>
            <a:r>
              <a:rPr lang="es-ES" sz="2000" b="1" dirty="0">
                <a:solidFill>
                  <a:srgbClr val="0B4262"/>
                </a:solidFill>
                <a:latin typeface="Arial Bold"/>
                <a:ea typeface="+mn-ea"/>
                <a:cs typeface="Arial Bold"/>
              </a:rPr>
              <a:t> for </a:t>
            </a:r>
            <a:r>
              <a:rPr lang="es-ES" sz="2000" b="1" dirty="0" err="1">
                <a:solidFill>
                  <a:srgbClr val="0B4262"/>
                </a:solidFill>
                <a:latin typeface="Arial Bold"/>
                <a:ea typeface="+mn-ea"/>
                <a:cs typeface="Arial Bold"/>
              </a:rPr>
              <a:t>accessing</a:t>
            </a:r>
            <a:r>
              <a:rPr lang="es-ES" sz="2000" b="1" dirty="0">
                <a:solidFill>
                  <a:srgbClr val="0B4262"/>
                </a:solidFill>
                <a:latin typeface="Arial Bold"/>
                <a:ea typeface="+mn-ea"/>
                <a:cs typeface="Arial Bold"/>
              </a:rPr>
              <a:t> Climate Financing for </a:t>
            </a:r>
            <a:r>
              <a:rPr lang="es-ES" sz="2000" b="1" dirty="0" err="1">
                <a:solidFill>
                  <a:srgbClr val="0B4262"/>
                </a:solidFill>
                <a:latin typeface="Arial Bold"/>
                <a:ea typeface="+mn-ea"/>
                <a:cs typeface="Arial Bold"/>
              </a:rPr>
              <a:t>the</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agrifood</a:t>
            </a:r>
            <a:r>
              <a:rPr lang="es-ES" sz="2000" b="1" dirty="0">
                <a:solidFill>
                  <a:srgbClr val="0B4262"/>
                </a:solidFill>
                <a:latin typeface="Arial Bold"/>
                <a:ea typeface="+mn-ea"/>
                <a:cs typeface="Arial Bold"/>
              </a:rPr>
              <a:t> sector</a:t>
            </a: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14" name="TextBox 13">
            <a:extLst>
              <a:ext uri="{FF2B5EF4-FFF2-40B4-BE49-F238E27FC236}">
                <a16:creationId xmlns:a16="http://schemas.microsoft.com/office/drawing/2014/main" id="{D0DFA664-3F8F-FA2A-0315-FB9D16E69B23}"/>
              </a:ext>
            </a:extLst>
          </p:cNvPr>
          <p:cNvSpPr txBox="1"/>
          <p:nvPr/>
        </p:nvSpPr>
        <p:spPr>
          <a:xfrm>
            <a:off x="8575284" y="6351224"/>
            <a:ext cx="3616716" cy="276999"/>
          </a:xfrm>
          <a:prstGeom prst="rect">
            <a:avLst/>
          </a:prstGeom>
          <a:noFill/>
        </p:spPr>
        <p:txBody>
          <a:bodyPr wrap="square">
            <a:spAutoFit/>
          </a:bodyPr>
          <a:lstStyle/>
          <a:p>
            <a:r>
              <a:rPr lang="en-US" sz="1200"/>
              <a:t>Fuente: CPI Global Landscape of Climate Finance, 2022</a:t>
            </a:r>
            <a:endParaRPr lang="en-US" sz="1200" dirty="0"/>
          </a:p>
        </p:txBody>
      </p:sp>
      <p:sp>
        <p:nvSpPr>
          <p:cNvPr id="6" name="TextBox 5">
            <a:extLst>
              <a:ext uri="{FF2B5EF4-FFF2-40B4-BE49-F238E27FC236}">
                <a16:creationId xmlns:a16="http://schemas.microsoft.com/office/drawing/2014/main" id="{639F1B6E-0443-07DF-0847-B477717A789C}"/>
              </a:ext>
            </a:extLst>
          </p:cNvPr>
          <p:cNvSpPr txBox="1"/>
          <p:nvPr/>
        </p:nvSpPr>
        <p:spPr>
          <a:xfrm>
            <a:off x="410402" y="909888"/>
            <a:ext cx="11039253" cy="707886"/>
          </a:xfrm>
          <a:prstGeom prst="rect">
            <a:avLst/>
          </a:prstGeom>
          <a:noFill/>
        </p:spPr>
        <p:txBody>
          <a:bodyPr wrap="square">
            <a:spAutoFit/>
          </a:bodyPr>
          <a:lstStyle/>
          <a:p>
            <a:endParaRPr lang="en-US" sz="2000" dirty="0"/>
          </a:p>
          <a:p>
            <a:endParaRPr lang="es-ES" sz="2000" dirty="0"/>
          </a:p>
        </p:txBody>
      </p:sp>
      <p:graphicFrame>
        <p:nvGraphicFramePr>
          <p:cNvPr id="3" name="Diagram 2">
            <a:extLst>
              <a:ext uri="{FF2B5EF4-FFF2-40B4-BE49-F238E27FC236}">
                <a16:creationId xmlns:a16="http://schemas.microsoft.com/office/drawing/2014/main" id="{6744C8C5-52CD-107B-6BAF-C832D030581B}"/>
              </a:ext>
            </a:extLst>
          </p:cNvPr>
          <p:cNvGraphicFramePr/>
          <p:nvPr>
            <p:extLst>
              <p:ext uri="{D42A27DB-BD31-4B8C-83A1-F6EECF244321}">
                <p14:modId xmlns:p14="http://schemas.microsoft.com/office/powerpoint/2010/main" val="615599418"/>
              </p:ext>
            </p:extLst>
          </p:nvPr>
        </p:nvGraphicFramePr>
        <p:xfrm>
          <a:off x="742345" y="1097280"/>
          <a:ext cx="11039252" cy="5263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EB90701-84F8-8920-66DF-142F6C4A4DD7}"/>
              </a:ext>
            </a:extLst>
          </p:cNvPr>
          <p:cNvSpPr/>
          <p:nvPr/>
        </p:nvSpPr>
        <p:spPr>
          <a:xfrm>
            <a:off x="4389120" y="1097280"/>
            <a:ext cx="3775761" cy="5263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1277823" y="2341458"/>
            <a:ext cx="9371949" cy="1183566"/>
          </a:xfrm>
        </p:spPr>
        <p:txBody>
          <a:bodyPr>
            <a:normAutofit/>
          </a:bodyPr>
          <a:lstStyle/>
          <a:p>
            <a:pPr algn="ctr"/>
            <a:r>
              <a:rPr lang="en-US" sz="3200" b="1" dirty="0">
                <a:solidFill>
                  <a:srgbClr val="0B4262"/>
                </a:solidFill>
                <a:latin typeface="Arial Bold"/>
                <a:ea typeface="+mn-ea"/>
                <a:cs typeface="Arial Bold"/>
              </a:rPr>
              <a:t>How can the World Bank support LAC countries?</a:t>
            </a: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15</a:t>
            </a:fld>
            <a:endParaRPr lang="en-US"/>
          </a:p>
        </p:txBody>
      </p:sp>
    </p:spTree>
    <p:extLst>
      <p:ext uri="{BB962C8B-B14F-4D97-AF65-F5344CB8AC3E}">
        <p14:creationId xmlns:p14="http://schemas.microsoft.com/office/powerpoint/2010/main" val="364750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background pattern&#10;&#10;Description automatically generated">
            <a:extLst>
              <a:ext uri="{FF2B5EF4-FFF2-40B4-BE49-F238E27FC236}">
                <a16:creationId xmlns:a16="http://schemas.microsoft.com/office/drawing/2014/main" id="{11C6789E-DA41-A674-8015-CEA417411C94}"/>
              </a:ext>
            </a:extLst>
          </p:cNvPr>
          <p:cNvPicPr>
            <a:picLocks noChangeAspect="1"/>
          </p:cNvPicPr>
          <p:nvPr/>
        </p:nvPicPr>
        <p:blipFill>
          <a:blip r:embed="rId3"/>
          <a:stretch>
            <a:fillRect/>
          </a:stretch>
        </p:blipFill>
        <p:spPr>
          <a:xfrm>
            <a:off x="0" y="-198252"/>
            <a:ext cx="12179754" cy="7056252"/>
          </a:xfrm>
          <a:prstGeom prst="rect">
            <a:avLst/>
          </a:prstGeom>
        </p:spPr>
      </p:pic>
      <p:graphicFrame>
        <p:nvGraphicFramePr>
          <p:cNvPr id="14" name="Chart 13">
            <a:extLst>
              <a:ext uri="{FF2B5EF4-FFF2-40B4-BE49-F238E27FC236}">
                <a16:creationId xmlns:a16="http://schemas.microsoft.com/office/drawing/2014/main" id="{4F5F871C-A949-8FA2-36E1-A56BA6230B5D}"/>
              </a:ext>
            </a:extLst>
          </p:cNvPr>
          <p:cNvGraphicFramePr>
            <a:graphicFrameLocks/>
          </p:cNvGraphicFramePr>
          <p:nvPr/>
        </p:nvGraphicFramePr>
        <p:xfrm>
          <a:off x="1870173" y="1282110"/>
          <a:ext cx="8005012" cy="561485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F9F3CD62-B73C-ADF2-56B5-094575E93A06}"/>
              </a:ext>
            </a:extLst>
          </p:cNvPr>
          <p:cNvSpPr txBox="1"/>
          <p:nvPr/>
        </p:nvSpPr>
        <p:spPr>
          <a:xfrm>
            <a:off x="156411" y="357964"/>
            <a:ext cx="1202606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lumMod val="95000"/>
                  </a:prstClr>
                </a:solidFill>
                <a:effectLst/>
                <a:uLnTx/>
                <a:uFillTx/>
                <a:latin typeface="Abadi" panose="020B0604020104020204" pitchFamily="34" charset="0"/>
              </a:rPr>
              <a:t>WBG is the leading provider of Climate Finance to Developing Countries</a:t>
            </a:r>
            <a:endParaRPr kumimoji="0" lang="en-US" sz="3000" b="0" i="0" u="none" strike="noStrike" kern="1200" cap="none" spc="0" normalizeH="0" baseline="0" noProof="0" dirty="0">
              <a:ln>
                <a:noFill/>
              </a:ln>
              <a:solidFill>
                <a:prstClr val="white">
                  <a:lumMod val="95000"/>
                </a:prstClr>
              </a:solidFill>
              <a:effectLst/>
              <a:uLnTx/>
              <a:uFillTx/>
              <a:latin typeface="Abadi" panose="020B0604020104020204" pitchFamily="34" charset="0"/>
              <a:cs typeface="Calibri"/>
            </a:endParaRPr>
          </a:p>
        </p:txBody>
      </p:sp>
      <p:sp>
        <p:nvSpPr>
          <p:cNvPr id="16" name="TextBox 15">
            <a:extLst>
              <a:ext uri="{FF2B5EF4-FFF2-40B4-BE49-F238E27FC236}">
                <a16:creationId xmlns:a16="http://schemas.microsoft.com/office/drawing/2014/main" id="{771B2B4F-CFB9-7A8C-F7E0-15374C6E6E30}"/>
              </a:ext>
            </a:extLst>
          </p:cNvPr>
          <p:cNvSpPr txBox="1"/>
          <p:nvPr/>
        </p:nvSpPr>
        <p:spPr>
          <a:xfrm>
            <a:off x="3097296" y="962350"/>
            <a:ext cx="59851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Univers Condensed" panose="020B0506020202050204" pitchFamily="34" charset="0"/>
                <a:ea typeface="+mn-ea"/>
                <a:cs typeface="+mn-cs"/>
              </a:rPr>
              <a:t>Total MDB climate finance to low- and middle-income countries, 2021</a:t>
            </a:r>
          </a:p>
        </p:txBody>
      </p:sp>
    </p:spTree>
    <p:extLst>
      <p:ext uri="{BB962C8B-B14F-4D97-AF65-F5344CB8AC3E}">
        <p14:creationId xmlns:p14="http://schemas.microsoft.com/office/powerpoint/2010/main" val="3292394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688E96-5EC5-C333-CEC3-F59E3BEF0360}"/>
              </a:ext>
            </a:extLst>
          </p:cNvPr>
          <p:cNvSpPr>
            <a:spLocks noGrp="1"/>
          </p:cNvSpPr>
          <p:nvPr>
            <p:ph type="sldNum" sz="quarter" idx="12"/>
          </p:nvPr>
        </p:nvSpPr>
        <p:spPr/>
        <p:txBody>
          <a:bodyPr/>
          <a:lstStyle/>
          <a:p>
            <a:fld id="{7898416A-373A-42A1-9FA9-FE72E5F69C47}" type="slidenum">
              <a:rPr lang="en-US" smtClean="0"/>
              <a:t>17</a:t>
            </a:fld>
            <a:endParaRPr lang="en-US"/>
          </a:p>
        </p:txBody>
      </p:sp>
      <p:pic>
        <p:nvPicPr>
          <p:cNvPr id="5" name="Picture 2" descr="A picture containing background pattern&#10;&#10;Description automatically generated">
            <a:extLst>
              <a:ext uri="{FF2B5EF4-FFF2-40B4-BE49-F238E27FC236}">
                <a16:creationId xmlns:a16="http://schemas.microsoft.com/office/drawing/2014/main" id="{54829F15-BE1F-777A-96F4-A44944CE72E8}"/>
              </a:ext>
            </a:extLst>
          </p:cNvPr>
          <p:cNvPicPr>
            <a:picLocks noChangeAspect="1"/>
          </p:cNvPicPr>
          <p:nvPr/>
        </p:nvPicPr>
        <p:blipFill>
          <a:blip r:embed="rId3"/>
          <a:stretch>
            <a:fillRect/>
          </a:stretch>
        </p:blipFill>
        <p:spPr>
          <a:xfrm>
            <a:off x="2721" y="-78715"/>
            <a:ext cx="12179754" cy="7056252"/>
          </a:xfrm>
          <a:prstGeom prst="rect">
            <a:avLst/>
          </a:prstGeom>
        </p:spPr>
      </p:pic>
      <p:graphicFrame>
        <p:nvGraphicFramePr>
          <p:cNvPr id="6" name="Chart 5">
            <a:extLst>
              <a:ext uri="{FF2B5EF4-FFF2-40B4-BE49-F238E27FC236}">
                <a16:creationId xmlns:a16="http://schemas.microsoft.com/office/drawing/2014/main" id="{489A2CD6-4118-9106-077E-3AA38EE4B481}"/>
              </a:ext>
            </a:extLst>
          </p:cNvPr>
          <p:cNvGraphicFramePr>
            <a:graphicFrameLocks/>
          </p:cNvGraphicFramePr>
          <p:nvPr/>
        </p:nvGraphicFramePr>
        <p:xfrm>
          <a:off x="1478918" y="841716"/>
          <a:ext cx="9324974" cy="554355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8230D5E-4984-F52A-6F6F-2D5B576633A8}"/>
              </a:ext>
            </a:extLst>
          </p:cNvPr>
          <p:cNvSpPr txBox="1"/>
          <p:nvPr/>
        </p:nvSpPr>
        <p:spPr>
          <a:xfrm>
            <a:off x="610687" y="131114"/>
            <a:ext cx="89988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lumMod val="95000"/>
                  </a:prstClr>
                </a:solidFill>
                <a:effectLst/>
                <a:uLnTx/>
                <a:uFillTx/>
                <a:latin typeface="Abadi" panose="020B0604020104020204" pitchFamily="34" charset="0"/>
              </a:rPr>
              <a:t>WBG Climate Finance has tripled in the last 6 years</a:t>
            </a:r>
          </a:p>
        </p:txBody>
      </p:sp>
      <p:sp>
        <p:nvSpPr>
          <p:cNvPr id="8" name="TextBox 7">
            <a:extLst>
              <a:ext uri="{FF2B5EF4-FFF2-40B4-BE49-F238E27FC236}">
                <a16:creationId xmlns:a16="http://schemas.microsoft.com/office/drawing/2014/main" id="{FA36AA94-6214-A85E-5F97-8020BC7FD7C8}"/>
              </a:ext>
            </a:extLst>
          </p:cNvPr>
          <p:cNvSpPr txBox="1"/>
          <p:nvPr/>
        </p:nvSpPr>
        <p:spPr>
          <a:xfrm rot="16200000">
            <a:off x="699415" y="3556174"/>
            <a:ext cx="933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40000"/>
                    <a:lumOff val="60000"/>
                  </a:srgbClr>
                </a:solidFill>
                <a:effectLst/>
                <a:uLnTx/>
                <a:uFillTx/>
                <a:latin typeface="Univers Condensed" panose="020B0506020202050204" pitchFamily="34" charset="0"/>
                <a:ea typeface="+mn-ea"/>
                <a:cs typeface="+mn-cs"/>
              </a:rPr>
              <a:t>$ billion</a:t>
            </a:r>
          </a:p>
        </p:txBody>
      </p:sp>
      <p:sp>
        <p:nvSpPr>
          <p:cNvPr id="9" name="TextBox 8">
            <a:extLst>
              <a:ext uri="{FF2B5EF4-FFF2-40B4-BE49-F238E27FC236}">
                <a16:creationId xmlns:a16="http://schemas.microsoft.com/office/drawing/2014/main" id="{9A1A357F-B841-CAE0-46F9-CDACE2386973}"/>
              </a:ext>
            </a:extLst>
          </p:cNvPr>
          <p:cNvSpPr txBox="1"/>
          <p:nvPr/>
        </p:nvSpPr>
        <p:spPr>
          <a:xfrm>
            <a:off x="2234581" y="4287998"/>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10.8</a:t>
            </a:r>
          </a:p>
        </p:txBody>
      </p:sp>
      <p:sp>
        <p:nvSpPr>
          <p:cNvPr id="10" name="TextBox 9">
            <a:extLst>
              <a:ext uri="{FF2B5EF4-FFF2-40B4-BE49-F238E27FC236}">
                <a16:creationId xmlns:a16="http://schemas.microsoft.com/office/drawing/2014/main" id="{0ADA08F6-F312-9EEA-C03A-A068D2E8DC3F}"/>
              </a:ext>
            </a:extLst>
          </p:cNvPr>
          <p:cNvSpPr txBox="1"/>
          <p:nvPr/>
        </p:nvSpPr>
        <p:spPr>
          <a:xfrm>
            <a:off x="3444367" y="4118001"/>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12.9</a:t>
            </a:r>
          </a:p>
        </p:txBody>
      </p:sp>
      <p:sp>
        <p:nvSpPr>
          <p:cNvPr id="11" name="TextBox 10">
            <a:extLst>
              <a:ext uri="{FF2B5EF4-FFF2-40B4-BE49-F238E27FC236}">
                <a16:creationId xmlns:a16="http://schemas.microsoft.com/office/drawing/2014/main" id="{E2E059DB-0C21-E043-8AAD-64EE3B7B7E14}"/>
              </a:ext>
            </a:extLst>
          </p:cNvPr>
          <p:cNvSpPr txBox="1"/>
          <p:nvPr/>
        </p:nvSpPr>
        <p:spPr>
          <a:xfrm>
            <a:off x="4643499" y="3389108"/>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20.5</a:t>
            </a:r>
          </a:p>
        </p:txBody>
      </p:sp>
      <p:sp>
        <p:nvSpPr>
          <p:cNvPr id="12" name="TextBox 11">
            <a:extLst>
              <a:ext uri="{FF2B5EF4-FFF2-40B4-BE49-F238E27FC236}">
                <a16:creationId xmlns:a16="http://schemas.microsoft.com/office/drawing/2014/main" id="{07176C24-0CB9-1EB1-3F18-1189F35377D2}"/>
              </a:ext>
            </a:extLst>
          </p:cNvPr>
          <p:cNvSpPr txBox="1"/>
          <p:nvPr/>
        </p:nvSpPr>
        <p:spPr>
          <a:xfrm>
            <a:off x="5842338" y="3611554"/>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17.8</a:t>
            </a:r>
          </a:p>
        </p:txBody>
      </p:sp>
      <p:sp>
        <p:nvSpPr>
          <p:cNvPr id="13" name="TextBox 12">
            <a:extLst>
              <a:ext uri="{FF2B5EF4-FFF2-40B4-BE49-F238E27FC236}">
                <a16:creationId xmlns:a16="http://schemas.microsoft.com/office/drawing/2014/main" id="{738CF025-CB86-43BF-8B52-2A2FB97817BE}"/>
              </a:ext>
            </a:extLst>
          </p:cNvPr>
          <p:cNvSpPr txBox="1"/>
          <p:nvPr/>
        </p:nvSpPr>
        <p:spPr>
          <a:xfrm>
            <a:off x="7031467" y="3313586"/>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21.4</a:t>
            </a:r>
          </a:p>
        </p:txBody>
      </p:sp>
      <p:sp>
        <p:nvSpPr>
          <p:cNvPr id="14" name="TextBox 13">
            <a:extLst>
              <a:ext uri="{FF2B5EF4-FFF2-40B4-BE49-F238E27FC236}">
                <a16:creationId xmlns:a16="http://schemas.microsoft.com/office/drawing/2014/main" id="{C6F2E2C6-A206-015E-814E-5CC261A83B6B}"/>
              </a:ext>
            </a:extLst>
          </p:cNvPr>
          <p:cNvSpPr txBox="1"/>
          <p:nvPr/>
        </p:nvSpPr>
        <p:spPr>
          <a:xfrm>
            <a:off x="8242887" y="2853320"/>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26.6</a:t>
            </a:r>
          </a:p>
        </p:txBody>
      </p:sp>
      <p:sp>
        <p:nvSpPr>
          <p:cNvPr id="15" name="TextBox 14">
            <a:extLst>
              <a:ext uri="{FF2B5EF4-FFF2-40B4-BE49-F238E27FC236}">
                <a16:creationId xmlns:a16="http://schemas.microsoft.com/office/drawing/2014/main" id="{DCE54982-FAEF-000F-146D-C3D3266761FF}"/>
              </a:ext>
            </a:extLst>
          </p:cNvPr>
          <p:cNvSpPr txBox="1"/>
          <p:nvPr/>
        </p:nvSpPr>
        <p:spPr>
          <a:xfrm>
            <a:off x="9416759" y="2399312"/>
            <a:ext cx="933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40000"/>
                    <a:lumOff val="60000"/>
                  </a:srgbClr>
                </a:solidFill>
                <a:effectLst/>
                <a:uLnTx/>
                <a:uFillTx/>
                <a:latin typeface="Univers Condensed" panose="020B0506020202050204" pitchFamily="34" charset="0"/>
                <a:ea typeface="+mn-ea"/>
                <a:cs typeface="+mn-cs"/>
              </a:rPr>
              <a:t>31.7</a:t>
            </a:r>
          </a:p>
        </p:txBody>
      </p:sp>
    </p:spTree>
    <p:extLst>
      <p:ext uri="{BB962C8B-B14F-4D97-AF65-F5344CB8AC3E}">
        <p14:creationId xmlns:p14="http://schemas.microsoft.com/office/powerpoint/2010/main" val="161474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361471" y="94056"/>
            <a:ext cx="11986799" cy="1183566"/>
          </a:xfrm>
        </p:spPr>
        <p:txBody>
          <a:bodyPr>
            <a:normAutofit/>
          </a:bodyPr>
          <a:lstStyle/>
          <a:p>
            <a:r>
              <a:rPr lang="en-US" sz="3200" b="1" dirty="0">
                <a:solidFill>
                  <a:srgbClr val="0B4262"/>
                </a:solidFill>
                <a:latin typeface="Arial Bold"/>
                <a:ea typeface="+mn-ea"/>
                <a:cs typeface="Arial Bold"/>
              </a:rPr>
              <a:t>We can Finance and facilitate you Access other sources of financing</a:t>
            </a: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18</a:t>
            </a:fld>
            <a:endParaRPr lang="en-US"/>
          </a:p>
        </p:txBody>
      </p:sp>
      <p:graphicFrame>
        <p:nvGraphicFramePr>
          <p:cNvPr id="12" name="Table 12">
            <a:extLst>
              <a:ext uri="{FF2B5EF4-FFF2-40B4-BE49-F238E27FC236}">
                <a16:creationId xmlns:a16="http://schemas.microsoft.com/office/drawing/2014/main" id="{0A21A85C-4AF5-F2CC-5629-50A7CF0C9BED}"/>
              </a:ext>
            </a:extLst>
          </p:cNvPr>
          <p:cNvGraphicFramePr>
            <a:graphicFrameLocks noGrp="1"/>
          </p:cNvGraphicFramePr>
          <p:nvPr>
            <p:extLst>
              <p:ext uri="{D42A27DB-BD31-4B8C-83A1-F6EECF244321}">
                <p14:modId xmlns:p14="http://schemas.microsoft.com/office/powerpoint/2010/main" val="2488517320"/>
              </p:ext>
            </p:extLst>
          </p:nvPr>
        </p:nvGraphicFramePr>
        <p:xfrm>
          <a:off x="361471" y="1379856"/>
          <a:ext cx="11469057" cy="4958080"/>
        </p:xfrm>
        <a:graphic>
          <a:graphicData uri="http://schemas.openxmlformats.org/drawingml/2006/table">
            <a:tbl>
              <a:tblPr firstRow="1" bandRow="1">
                <a:tableStyleId>{46F890A9-2807-4EBB-B81D-B2AA78EC7F39}</a:tableStyleId>
              </a:tblPr>
              <a:tblGrid>
                <a:gridCol w="2510008">
                  <a:extLst>
                    <a:ext uri="{9D8B030D-6E8A-4147-A177-3AD203B41FA5}">
                      <a16:colId xmlns:a16="http://schemas.microsoft.com/office/drawing/2014/main" val="38113743"/>
                    </a:ext>
                  </a:extLst>
                </a:gridCol>
                <a:gridCol w="4698370">
                  <a:extLst>
                    <a:ext uri="{9D8B030D-6E8A-4147-A177-3AD203B41FA5}">
                      <a16:colId xmlns:a16="http://schemas.microsoft.com/office/drawing/2014/main" val="3913722387"/>
                    </a:ext>
                  </a:extLst>
                </a:gridCol>
                <a:gridCol w="1816747">
                  <a:extLst>
                    <a:ext uri="{9D8B030D-6E8A-4147-A177-3AD203B41FA5}">
                      <a16:colId xmlns:a16="http://schemas.microsoft.com/office/drawing/2014/main" val="1317350246"/>
                    </a:ext>
                  </a:extLst>
                </a:gridCol>
                <a:gridCol w="2443932">
                  <a:extLst>
                    <a:ext uri="{9D8B030D-6E8A-4147-A177-3AD203B41FA5}">
                      <a16:colId xmlns:a16="http://schemas.microsoft.com/office/drawing/2014/main" val="3206899146"/>
                    </a:ext>
                  </a:extLst>
                </a:gridCol>
              </a:tblGrid>
              <a:tr h="370840">
                <a:tc>
                  <a:txBody>
                    <a:bodyPr/>
                    <a:lstStyle/>
                    <a:p>
                      <a:r>
                        <a:rPr lang="es-CL" sz="1100" noProof="0" dirty="0" err="1">
                          <a:solidFill>
                            <a:schemeClr val="tx2"/>
                          </a:solidFill>
                        </a:rPr>
                        <a:t>Source</a:t>
                      </a:r>
                      <a:endParaRPr lang="es-CL" sz="1100" noProof="0" dirty="0">
                        <a:solidFill>
                          <a:schemeClr val="tx2"/>
                        </a:solidFill>
                      </a:endParaRPr>
                    </a:p>
                  </a:txBody>
                  <a:tcPr>
                    <a:solidFill>
                      <a:srgbClr val="EA9D36"/>
                    </a:solidFill>
                  </a:tcPr>
                </a:tc>
                <a:tc>
                  <a:txBody>
                    <a:bodyPr/>
                    <a:lstStyle/>
                    <a:p>
                      <a:r>
                        <a:rPr lang="es-CL" sz="1100" noProof="0" dirty="0" err="1">
                          <a:solidFill>
                            <a:schemeClr val="tx2"/>
                          </a:solidFill>
                        </a:rPr>
                        <a:t>Objectives</a:t>
                      </a:r>
                      <a:endParaRPr lang="es-CL" sz="1100" noProof="0" dirty="0">
                        <a:solidFill>
                          <a:schemeClr val="tx2"/>
                        </a:solidFill>
                      </a:endParaRPr>
                    </a:p>
                  </a:txBody>
                  <a:tcPr>
                    <a:solidFill>
                      <a:srgbClr val="EA9D36"/>
                    </a:solidFill>
                  </a:tcPr>
                </a:tc>
                <a:tc>
                  <a:txBody>
                    <a:bodyPr/>
                    <a:lstStyle/>
                    <a:p>
                      <a:r>
                        <a:rPr lang="es-CL" sz="1100" noProof="0" dirty="0" err="1">
                          <a:solidFill>
                            <a:schemeClr val="tx2"/>
                          </a:solidFill>
                        </a:rPr>
                        <a:t>Type</a:t>
                      </a:r>
                      <a:r>
                        <a:rPr lang="es-CL" sz="1100" noProof="0" dirty="0">
                          <a:solidFill>
                            <a:schemeClr val="tx2"/>
                          </a:solidFill>
                        </a:rPr>
                        <a:t> of Financing</a:t>
                      </a:r>
                    </a:p>
                  </a:txBody>
                  <a:tcPr>
                    <a:solidFill>
                      <a:srgbClr val="EA9D36"/>
                    </a:solidFill>
                  </a:tcPr>
                </a:tc>
                <a:tc>
                  <a:txBody>
                    <a:bodyPr/>
                    <a:lstStyle/>
                    <a:p>
                      <a:r>
                        <a:rPr lang="es-CL" sz="1100" noProof="0" dirty="0" err="1">
                          <a:solidFill>
                            <a:schemeClr val="tx2"/>
                          </a:solidFill>
                        </a:rPr>
                        <a:t>Amounts</a:t>
                      </a:r>
                      <a:endParaRPr lang="es-CL" sz="1100" noProof="0" dirty="0">
                        <a:solidFill>
                          <a:schemeClr val="tx2"/>
                        </a:solidFill>
                      </a:endParaRPr>
                    </a:p>
                  </a:txBody>
                  <a:tcPr>
                    <a:solidFill>
                      <a:srgbClr val="EA9D36"/>
                    </a:solidFill>
                  </a:tcPr>
                </a:tc>
                <a:extLst>
                  <a:ext uri="{0D108BD9-81ED-4DB2-BD59-A6C34878D82A}">
                    <a16:rowId xmlns:a16="http://schemas.microsoft.com/office/drawing/2014/main" val="1451125587"/>
                  </a:ext>
                </a:extLst>
              </a:tr>
              <a:tr h="370840">
                <a:tc>
                  <a:txBody>
                    <a:bodyPr/>
                    <a:lstStyle/>
                    <a:p>
                      <a:r>
                        <a:rPr lang="es-CL" sz="1100" b="1" noProof="0" dirty="0">
                          <a:solidFill>
                            <a:schemeClr val="tx2"/>
                          </a:solidFill>
                        </a:rPr>
                        <a:t>Climate </a:t>
                      </a:r>
                      <a:r>
                        <a:rPr lang="es-CL" sz="1100" b="1" noProof="0" dirty="0" err="1">
                          <a:solidFill>
                            <a:schemeClr val="tx2"/>
                          </a:solidFill>
                        </a:rPr>
                        <a:t>Investment</a:t>
                      </a:r>
                      <a:r>
                        <a:rPr lang="es-CL" sz="1100" b="1" noProof="0" dirty="0">
                          <a:solidFill>
                            <a:schemeClr val="tx2"/>
                          </a:solidFill>
                        </a:rPr>
                        <a:t> </a:t>
                      </a:r>
                      <a:r>
                        <a:rPr lang="es-CL" sz="1100" b="1" noProof="0" dirty="0" err="1">
                          <a:solidFill>
                            <a:schemeClr val="tx2"/>
                          </a:solidFill>
                        </a:rPr>
                        <a:t>Fund</a:t>
                      </a:r>
                      <a:r>
                        <a:rPr lang="es-CL" sz="1100" b="1" noProof="0" dirty="0">
                          <a:solidFill>
                            <a:schemeClr val="tx2"/>
                          </a:solidFill>
                        </a:rPr>
                        <a:t> (CIF)</a:t>
                      </a:r>
                    </a:p>
                    <a:p>
                      <a:r>
                        <a:rPr lang="es-CL" sz="1100" b="0" noProof="0" dirty="0">
                          <a:solidFill>
                            <a:schemeClr val="tx2"/>
                          </a:solidFill>
                        </a:rPr>
                        <a:t>(implementado a través de </a:t>
                      </a:r>
                      <a:r>
                        <a:rPr lang="en-US" sz="1100" noProof="0" dirty="0"/>
                        <a:t>WB, ADB, AfDB, EBRD, and IDB)</a:t>
                      </a:r>
                      <a:endParaRPr lang="es-CL" sz="1100" b="1" noProof="0" dirty="0">
                        <a:solidFill>
                          <a:schemeClr val="tx2"/>
                        </a:solidFill>
                      </a:endParaRPr>
                    </a:p>
                  </a:txBody>
                  <a:tcPr/>
                </a:tc>
                <a:tc>
                  <a:txBody>
                    <a:bodyPr/>
                    <a:lstStyle/>
                    <a:p>
                      <a:r>
                        <a:rPr lang="en-US" sz="1100" noProof="0" dirty="0"/>
                        <a:t>finance programmatic interventions</a:t>
                      </a:r>
                    </a:p>
                    <a:p>
                      <a:r>
                        <a:rPr lang="en-US" sz="1100" noProof="0" dirty="0"/>
                        <a:t>in selected developing countries, with the objective</a:t>
                      </a:r>
                    </a:p>
                    <a:p>
                      <a:r>
                        <a:rPr lang="en-US" sz="1100" noProof="0" dirty="0"/>
                        <a:t>of improving understanding of how public finance is</a:t>
                      </a:r>
                    </a:p>
                    <a:p>
                      <a:r>
                        <a:rPr lang="en-US" sz="1100" noProof="0" dirty="0"/>
                        <a:t>best deployed at scale to assist transformation of</a:t>
                      </a:r>
                    </a:p>
                    <a:p>
                      <a:r>
                        <a:rPr lang="en-US" sz="1100" noProof="0" dirty="0"/>
                        <a:t>development trajectories. </a:t>
                      </a:r>
                      <a:endParaRPr lang="es-CL" sz="1100" noProof="0" dirty="0"/>
                    </a:p>
                  </a:txBody>
                  <a:tcPr/>
                </a:tc>
                <a:tc>
                  <a:txBody>
                    <a:bodyPr/>
                    <a:lstStyle/>
                    <a:p>
                      <a:r>
                        <a:rPr lang="es-CL" sz="1100" noProof="0"/>
                        <a:t>Grants</a:t>
                      </a:r>
                    </a:p>
                  </a:txBody>
                  <a:tcPr/>
                </a:tc>
                <a:tc>
                  <a:txBody>
                    <a:bodyPr/>
                    <a:lstStyle/>
                    <a:p>
                      <a:r>
                        <a:rPr lang="en-US" sz="1100" noProof="0" dirty="0"/>
                        <a:t>Total pledge</a:t>
                      </a:r>
                    </a:p>
                    <a:p>
                      <a:r>
                        <a:rPr lang="en-US" sz="1100" noProof="0" dirty="0"/>
                        <a:t>of US$ 10,6 mil </a:t>
                      </a:r>
                      <a:r>
                        <a:rPr lang="en-US" sz="1100" noProof="0" dirty="0" err="1"/>
                        <a:t>millones</a:t>
                      </a:r>
                      <a:endParaRPr lang="es-CL" sz="1100" noProof="0" dirty="0"/>
                    </a:p>
                  </a:txBody>
                  <a:tcPr/>
                </a:tc>
                <a:extLst>
                  <a:ext uri="{0D108BD9-81ED-4DB2-BD59-A6C34878D82A}">
                    <a16:rowId xmlns:a16="http://schemas.microsoft.com/office/drawing/2014/main" val="3111470883"/>
                  </a:ext>
                </a:extLst>
              </a:tr>
              <a:tr h="370840">
                <a:tc>
                  <a:txBody>
                    <a:bodyPr/>
                    <a:lstStyle/>
                    <a:p>
                      <a:r>
                        <a:rPr lang="es-CL" sz="1100" b="1" noProof="0">
                          <a:solidFill>
                            <a:schemeClr val="tx2"/>
                          </a:solidFill>
                        </a:rPr>
                        <a:t> Partnership for Market Implementation (PMI)</a:t>
                      </a:r>
                    </a:p>
                  </a:txBody>
                  <a:tcPr/>
                </a:tc>
                <a:tc>
                  <a:txBody>
                    <a:bodyPr/>
                    <a:lstStyle/>
                    <a:p>
                      <a:r>
                        <a:rPr lang="en-US" sz="1100" noProof="0" dirty="0"/>
                        <a:t>establishment market-based mechanisms to respond to climate change</a:t>
                      </a:r>
                      <a:endParaRPr lang="es-CL" sz="1100" noProof="0" dirty="0"/>
                    </a:p>
                  </a:txBody>
                  <a:tcPr/>
                </a:tc>
                <a:tc>
                  <a:txBody>
                    <a:bodyPr/>
                    <a:lstStyle/>
                    <a:p>
                      <a:r>
                        <a:rPr lang="es-CL" sz="1100" noProof="0" dirty="0"/>
                        <a:t>Multilateral - </a:t>
                      </a:r>
                      <a:r>
                        <a:rPr lang="es-CL" sz="1100" noProof="0" dirty="0" err="1"/>
                        <a:t>Grants</a:t>
                      </a:r>
                      <a:r>
                        <a:rPr lang="es-CL" sz="1100" noProof="0" dirty="0"/>
                        <a:t> and TA</a:t>
                      </a:r>
                    </a:p>
                  </a:txBody>
                  <a:tcPr/>
                </a:tc>
                <a:tc>
                  <a:txBody>
                    <a:bodyPr/>
                    <a:lstStyle/>
                    <a:p>
                      <a:r>
                        <a:rPr lang="es-ES" sz="1100" noProof="0" dirty="0" err="1"/>
                        <a:t>Pledge</a:t>
                      </a:r>
                      <a:r>
                        <a:rPr lang="es-ES" sz="1100" noProof="0" dirty="0"/>
                        <a:t> US$131 </a:t>
                      </a:r>
                      <a:r>
                        <a:rPr lang="es-ES" sz="1100" noProof="0" dirty="0" err="1"/>
                        <a:t>million</a:t>
                      </a:r>
                      <a:endParaRPr lang="es-CL" sz="1100" noProof="0" dirty="0"/>
                    </a:p>
                  </a:txBody>
                  <a:tcPr/>
                </a:tc>
                <a:extLst>
                  <a:ext uri="{0D108BD9-81ED-4DB2-BD59-A6C34878D82A}">
                    <a16:rowId xmlns:a16="http://schemas.microsoft.com/office/drawing/2014/main" val="145497855"/>
                  </a:ext>
                </a:extLst>
              </a:tr>
              <a:tr h="370840">
                <a:tc>
                  <a:txBody>
                    <a:bodyPr/>
                    <a:lstStyle/>
                    <a:p>
                      <a:r>
                        <a:rPr lang="es-CL" sz="1100" b="1" noProof="0" dirty="0">
                          <a:solidFill>
                            <a:schemeClr val="tx2"/>
                          </a:solidFill>
                        </a:rPr>
                        <a:t>Carbon </a:t>
                      </a:r>
                      <a:r>
                        <a:rPr lang="es-CL" sz="1100" b="1" noProof="0" dirty="0" err="1">
                          <a:solidFill>
                            <a:schemeClr val="tx2"/>
                          </a:solidFill>
                        </a:rPr>
                        <a:t>Partnership</a:t>
                      </a:r>
                      <a:r>
                        <a:rPr lang="es-CL" sz="1100" b="1" noProof="0" dirty="0">
                          <a:solidFill>
                            <a:schemeClr val="tx2"/>
                          </a:solidFill>
                        </a:rPr>
                        <a:t> </a:t>
                      </a:r>
                      <a:r>
                        <a:rPr lang="es-CL" sz="1100" b="1" noProof="0" dirty="0" err="1">
                          <a:solidFill>
                            <a:schemeClr val="tx2"/>
                          </a:solidFill>
                        </a:rPr>
                        <a:t>Facility</a:t>
                      </a:r>
                      <a:r>
                        <a:rPr lang="es-CL" sz="1100" b="1" noProof="0" dirty="0">
                          <a:solidFill>
                            <a:schemeClr val="tx2"/>
                          </a:solidFill>
                        </a:rPr>
                        <a:t> (CPF)</a:t>
                      </a:r>
                    </a:p>
                  </a:txBody>
                  <a:tcPr/>
                </a:tc>
                <a:tc>
                  <a:txBody>
                    <a:bodyPr/>
                    <a:lstStyle/>
                    <a:p>
                      <a:r>
                        <a:rPr lang="es-CL" sz="1100" noProof="0" dirty="0" err="1"/>
                        <a:t>development</a:t>
                      </a:r>
                      <a:r>
                        <a:rPr lang="es-CL" sz="1100" noProof="0" dirty="0"/>
                        <a:t> of </a:t>
                      </a:r>
                      <a:r>
                        <a:rPr lang="es-CL" sz="1100" noProof="0" dirty="0" err="1"/>
                        <a:t>emission</a:t>
                      </a:r>
                      <a:r>
                        <a:rPr lang="es-CL" sz="1100" noProof="0" dirty="0"/>
                        <a:t> </a:t>
                      </a:r>
                      <a:r>
                        <a:rPr lang="es-CL" sz="1100" noProof="0" dirty="0" err="1"/>
                        <a:t>reduction</a:t>
                      </a:r>
                      <a:r>
                        <a:rPr lang="es-CL" sz="1100" noProof="0" dirty="0"/>
                        <a:t> </a:t>
                      </a:r>
                      <a:r>
                        <a:rPr lang="es-CL" sz="1100" noProof="0" dirty="0" err="1"/>
                        <a:t>programs</a:t>
                      </a:r>
                      <a:r>
                        <a:rPr lang="es-CL" sz="1100" noProof="0" dirty="0"/>
                        <a:t> / </a:t>
                      </a:r>
                      <a:r>
                        <a:rPr lang="es-CL" sz="1100" noProof="0" dirty="0" err="1"/>
                        <a:t>creates</a:t>
                      </a:r>
                      <a:r>
                        <a:rPr lang="es-CL" sz="1100" noProof="0" dirty="0"/>
                        <a:t> </a:t>
                      </a:r>
                      <a:r>
                        <a:rPr lang="es-CL" sz="1100" noProof="0" dirty="0" err="1"/>
                        <a:t>carbon</a:t>
                      </a:r>
                      <a:r>
                        <a:rPr lang="es-CL" sz="1100" noProof="0" dirty="0"/>
                        <a:t> </a:t>
                      </a:r>
                      <a:r>
                        <a:rPr lang="es-CL" sz="1100" noProof="0" dirty="0" err="1"/>
                        <a:t>assets</a:t>
                      </a:r>
                      <a:endParaRPr lang="es-CL" sz="1100" noProof="0" dirty="0"/>
                    </a:p>
                  </a:txBody>
                  <a:tcPr/>
                </a:tc>
                <a:tc>
                  <a:txBody>
                    <a:bodyPr/>
                    <a:lstStyle/>
                    <a:p>
                      <a:r>
                        <a:rPr lang="es-CL" sz="1100" noProof="0" dirty="0"/>
                        <a:t>TA and </a:t>
                      </a:r>
                      <a:r>
                        <a:rPr lang="es-CL" sz="1100" noProof="0" dirty="0" err="1"/>
                        <a:t>grants</a:t>
                      </a:r>
                      <a:r>
                        <a:rPr lang="es-CL" sz="1100" noProof="0" dirty="0"/>
                        <a:t> </a:t>
                      </a:r>
                      <a:r>
                        <a:rPr lang="es-CL" sz="1100" noProof="0" dirty="0" err="1"/>
                        <a:t>through</a:t>
                      </a:r>
                      <a:r>
                        <a:rPr lang="es-CL" sz="1100" noProof="0" dirty="0"/>
                        <a:t> Carbon </a:t>
                      </a:r>
                      <a:r>
                        <a:rPr lang="es-CL" sz="1100" noProof="0" dirty="0" err="1"/>
                        <a:t>Fund</a:t>
                      </a:r>
                      <a:r>
                        <a:rPr lang="es-CL" sz="1100" noProof="0" dirty="0"/>
                        <a:t> and Carbon </a:t>
                      </a:r>
                      <a:r>
                        <a:rPr lang="es-CL" sz="1100" noProof="0" dirty="0" err="1"/>
                        <a:t>Asset</a:t>
                      </a:r>
                      <a:r>
                        <a:rPr lang="es-CL" sz="1100" noProof="0" dirty="0"/>
                        <a:t> Development </a:t>
                      </a:r>
                      <a:r>
                        <a:rPr lang="es-CL" sz="1100" noProof="0" dirty="0" err="1"/>
                        <a:t>Fund</a:t>
                      </a:r>
                      <a:endParaRPr lang="es-CL" sz="1100" noProof="0" dirty="0"/>
                    </a:p>
                  </a:txBody>
                  <a:tcPr/>
                </a:tc>
                <a:tc>
                  <a:txBody>
                    <a:bodyPr/>
                    <a:lstStyle/>
                    <a:p>
                      <a:r>
                        <a:rPr lang="es-CL" sz="1100" noProof="0" dirty="0"/>
                        <a:t>$130 </a:t>
                      </a:r>
                      <a:r>
                        <a:rPr lang="es-CL" sz="1100" noProof="0" dirty="0" err="1"/>
                        <a:t>million</a:t>
                      </a:r>
                      <a:r>
                        <a:rPr lang="es-CL" sz="1100" noProof="0" dirty="0"/>
                        <a:t> </a:t>
                      </a:r>
                      <a:r>
                        <a:rPr lang="es-CL" sz="1100" noProof="0" dirty="0" err="1"/>
                        <a:t>under</a:t>
                      </a:r>
                      <a:r>
                        <a:rPr lang="es-CL" sz="1100" noProof="0" dirty="0"/>
                        <a:t> </a:t>
                      </a:r>
                      <a:r>
                        <a:rPr lang="es-CL" sz="1100" noProof="0" dirty="0" err="1"/>
                        <a:t>management</a:t>
                      </a:r>
                      <a:endParaRPr lang="es-CL" sz="1100" noProof="0" dirty="0"/>
                    </a:p>
                  </a:txBody>
                  <a:tcPr/>
                </a:tc>
                <a:extLst>
                  <a:ext uri="{0D108BD9-81ED-4DB2-BD59-A6C34878D82A}">
                    <a16:rowId xmlns:a16="http://schemas.microsoft.com/office/drawing/2014/main" val="2843425879"/>
                  </a:ext>
                </a:extLst>
              </a:tr>
              <a:tr h="370840">
                <a:tc>
                  <a:txBody>
                    <a:bodyPr/>
                    <a:lstStyle/>
                    <a:p>
                      <a:r>
                        <a:rPr lang="es-CL" sz="1100" b="1" noProof="0">
                          <a:solidFill>
                            <a:schemeClr val="tx2"/>
                          </a:solidFill>
                        </a:rPr>
                        <a:t>IDA/IBRD</a:t>
                      </a:r>
                    </a:p>
                  </a:txBody>
                  <a:tcPr/>
                </a:tc>
                <a:tc>
                  <a:txBody>
                    <a:bodyPr/>
                    <a:lstStyle/>
                    <a:p>
                      <a:r>
                        <a:rPr lang="es-CL" sz="1100" noProof="0" dirty="0"/>
                        <a:t>operaciones de inversiones y políticas</a:t>
                      </a:r>
                    </a:p>
                  </a:txBody>
                  <a:tcPr/>
                </a:tc>
                <a:tc>
                  <a:txBody>
                    <a:bodyPr/>
                    <a:lstStyle/>
                    <a:p>
                      <a:r>
                        <a:rPr lang="es-CL" sz="1100" noProof="0"/>
                        <a:t>Loans</a:t>
                      </a:r>
                    </a:p>
                  </a:txBody>
                  <a:tcPr/>
                </a:tc>
                <a:tc>
                  <a:txBody>
                    <a:bodyPr/>
                    <a:lstStyle/>
                    <a:p>
                      <a:r>
                        <a:rPr lang="en-US" sz="1100" noProof="0" dirty="0"/>
                        <a:t>US$26,2 Billion in Climate Finance in FY22</a:t>
                      </a:r>
                      <a:endParaRPr lang="es-CL" sz="1100" noProof="0" dirty="0"/>
                    </a:p>
                  </a:txBody>
                  <a:tcPr/>
                </a:tc>
                <a:extLst>
                  <a:ext uri="{0D108BD9-81ED-4DB2-BD59-A6C34878D82A}">
                    <a16:rowId xmlns:a16="http://schemas.microsoft.com/office/drawing/2014/main" val="873291807"/>
                  </a:ext>
                </a:extLst>
              </a:tr>
              <a:tr h="370840">
                <a:tc>
                  <a:txBody>
                    <a:bodyPr/>
                    <a:lstStyle/>
                    <a:p>
                      <a:r>
                        <a:rPr lang="es-CL" sz="1100" b="1" noProof="0">
                          <a:solidFill>
                            <a:schemeClr val="tx2"/>
                          </a:solidFill>
                        </a:rPr>
                        <a:t>Green Climate Fund (GCF)</a:t>
                      </a:r>
                    </a:p>
                  </a:txBody>
                  <a:tcPr/>
                </a:tc>
                <a:tc>
                  <a:txBody>
                    <a:bodyPr/>
                    <a:lstStyle/>
                    <a:p>
                      <a:r>
                        <a:rPr lang="en-US" sz="1100" noProof="0" dirty="0"/>
                        <a:t>climate funds to accelerate green market creation, unlocking the financial flows needed for developing countries to transition to low-emission and climate-resilient development</a:t>
                      </a:r>
                      <a:endParaRPr lang="es-CL" sz="1100" noProof="0" dirty="0"/>
                    </a:p>
                  </a:txBody>
                  <a:tcPr/>
                </a:tc>
                <a:tc>
                  <a:txBody>
                    <a:bodyPr/>
                    <a:lstStyle/>
                    <a:p>
                      <a:r>
                        <a:rPr lang="en-US" sz="1100" noProof="0" dirty="0"/>
                        <a:t>Multilateral - Grants, debt, equity, guarantees</a:t>
                      </a:r>
                    </a:p>
                    <a:p>
                      <a:r>
                        <a:rPr lang="en-US" sz="1100" noProof="0" dirty="0"/>
                        <a:t>and insurance</a:t>
                      </a:r>
                      <a:endParaRPr lang="es-CL" sz="1100" noProof="0" dirty="0"/>
                    </a:p>
                  </a:txBody>
                  <a:tcPr/>
                </a:tc>
                <a:tc>
                  <a:txBody>
                    <a:bodyPr/>
                    <a:lstStyle/>
                    <a:p>
                      <a:r>
                        <a:rPr lang="en-US" sz="1100" noProof="0" dirty="0" err="1"/>
                        <a:t>Cartera</a:t>
                      </a:r>
                      <a:r>
                        <a:rPr lang="en-US" sz="1100" noProof="0" dirty="0"/>
                        <a:t> </a:t>
                      </a:r>
                      <a:r>
                        <a:rPr lang="en-US" sz="1100" noProof="0" dirty="0" err="1"/>
                        <a:t>vigente</a:t>
                      </a:r>
                      <a:r>
                        <a:rPr lang="en-US" sz="1100" noProof="0" dirty="0"/>
                        <a:t> US$11,4 mil </a:t>
                      </a:r>
                      <a:r>
                        <a:rPr lang="en-US" sz="1100" noProof="0" dirty="0" err="1"/>
                        <a:t>millones</a:t>
                      </a:r>
                      <a:endParaRPr lang="en-US" sz="1100" noProof="0" dirty="0"/>
                    </a:p>
                    <a:p>
                      <a:r>
                        <a:rPr lang="en-US" sz="1100" noProof="0" dirty="0"/>
                        <a:t>Nueva: Ventana 2024-2027 (GCF-2)</a:t>
                      </a:r>
                      <a:endParaRPr lang="es-CL" sz="1100" noProof="0" dirty="0"/>
                    </a:p>
                    <a:p>
                      <a:endParaRPr lang="es-CL" sz="1100" noProof="0" dirty="0"/>
                    </a:p>
                  </a:txBody>
                  <a:tcPr/>
                </a:tc>
                <a:extLst>
                  <a:ext uri="{0D108BD9-81ED-4DB2-BD59-A6C34878D82A}">
                    <a16:rowId xmlns:a16="http://schemas.microsoft.com/office/drawing/2014/main" val="3452599059"/>
                  </a:ext>
                </a:extLst>
              </a:tr>
              <a:tr h="370840">
                <a:tc>
                  <a:txBody>
                    <a:bodyPr/>
                    <a:lstStyle/>
                    <a:p>
                      <a:r>
                        <a:rPr lang="es-CL" sz="1100" b="1" noProof="0">
                          <a:solidFill>
                            <a:schemeClr val="tx2"/>
                          </a:solidFill>
                        </a:rPr>
                        <a:t>Bio-carbon Fund</a:t>
                      </a:r>
                    </a:p>
                  </a:txBody>
                  <a:tcPr/>
                </a:tc>
                <a:tc>
                  <a:txBody>
                    <a:bodyPr/>
                    <a:lstStyle/>
                    <a:p>
                      <a:r>
                        <a:rPr lang="en-US" sz="1100" noProof="0" dirty="0"/>
                        <a:t>public-private partnership to mobilize and provide finance for sequestration</a:t>
                      </a:r>
                    </a:p>
                    <a:p>
                      <a:r>
                        <a:rPr lang="en-US" sz="1100" noProof="0" dirty="0"/>
                        <a:t>or conservation of carbon in the land use sector</a:t>
                      </a:r>
                      <a:endParaRPr lang="es-CL" sz="1100" noProof="0" dirty="0"/>
                    </a:p>
                  </a:txBody>
                  <a:tcPr/>
                </a:tc>
                <a:tc>
                  <a:txBody>
                    <a:bodyPr/>
                    <a:lstStyle/>
                    <a:p>
                      <a:r>
                        <a:rPr lang="es-CL" sz="1100" noProof="0" dirty="0"/>
                        <a:t>Multilateral</a:t>
                      </a:r>
                    </a:p>
                  </a:txBody>
                  <a:tcPr/>
                </a:tc>
                <a:tc>
                  <a:txBody>
                    <a:bodyPr/>
                    <a:lstStyle/>
                    <a:p>
                      <a:r>
                        <a:rPr lang="es-CL" sz="1100" noProof="0" dirty="0" err="1"/>
                        <a:t>Pledge</a:t>
                      </a:r>
                      <a:r>
                        <a:rPr lang="es-CL" sz="1100" noProof="0" dirty="0"/>
                        <a:t> US$ 349 </a:t>
                      </a:r>
                      <a:r>
                        <a:rPr lang="es-CL" sz="1100" noProof="0" dirty="0" err="1"/>
                        <a:t>millions</a:t>
                      </a:r>
                      <a:endParaRPr lang="es-CL" sz="1100" noProof="0" dirty="0"/>
                    </a:p>
                  </a:txBody>
                  <a:tcPr/>
                </a:tc>
                <a:extLst>
                  <a:ext uri="{0D108BD9-81ED-4DB2-BD59-A6C34878D82A}">
                    <a16:rowId xmlns:a16="http://schemas.microsoft.com/office/drawing/2014/main" val="3813405251"/>
                  </a:ext>
                </a:extLst>
              </a:tr>
              <a:tr h="370840">
                <a:tc>
                  <a:txBody>
                    <a:bodyPr/>
                    <a:lstStyle/>
                    <a:p>
                      <a:r>
                        <a:rPr lang="es-CL" sz="1100" b="1" noProof="0" dirty="0">
                          <a:solidFill>
                            <a:schemeClr val="tx2"/>
                          </a:solidFill>
                        </a:rPr>
                        <a:t>Forest </a:t>
                      </a:r>
                      <a:r>
                        <a:rPr lang="es-CL" sz="1100" b="1" noProof="0" dirty="0" err="1">
                          <a:solidFill>
                            <a:schemeClr val="tx2"/>
                          </a:solidFill>
                        </a:rPr>
                        <a:t>Investment</a:t>
                      </a:r>
                      <a:r>
                        <a:rPr lang="es-CL" sz="1100" b="1" noProof="0" dirty="0">
                          <a:solidFill>
                            <a:schemeClr val="tx2"/>
                          </a:solidFill>
                        </a:rPr>
                        <a:t> Program (FIP)</a:t>
                      </a:r>
                      <a:r>
                        <a:rPr lang="pt-BR" sz="1100" b="1" noProof="0" dirty="0">
                          <a:solidFill>
                            <a:schemeClr val="tx2"/>
                          </a:solidFill>
                        </a:rPr>
                        <a:t> </a:t>
                      </a:r>
                      <a:r>
                        <a:rPr lang="pt-BR" sz="1100" b="0" noProof="0" dirty="0">
                          <a:solidFill>
                            <a:schemeClr val="tx2"/>
                          </a:solidFill>
                        </a:rPr>
                        <a:t>(implementado a través de WB, ADB, AfDB, EBRD, and IDB)</a:t>
                      </a:r>
                      <a:endParaRPr lang="es-CL" sz="1100" b="0" noProof="0" dirty="0">
                        <a:solidFill>
                          <a:schemeClr val="tx2"/>
                        </a:solidFill>
                      </a:endParaRPr>
                    </a:p>
                    <a:p>
                      <a:endParaRPr lang="es-CL" sz="1100" b="1" noProof="0" dirty="0">
                        <a:solidFill>
                          <a:schemeClr val="tx2"/>
                        </a:solidFill>
                      </a:endParaRPr>
                    </a:p>
                  </a:txBody>
                  <a:tcPr/>
                </a:tc>
                <a:tc>
                  <a:txBody>
                    <a:bodyPr/>
                    <a:lstStyle/>
                    <a:p>
                      <a:r>
                        <a:rPr lang="es-CL" sz="1100" noProof="0" dirty="0" err="1"/>
                        <a:t>Projects</a:t>
                      </a:r>
                      <a:r>
                        <a:rPr lang="es-CL" sz="1100" noProof="0" dirty="0"/>
                        <a:t> </a:t>
                      </a:r>
                      <a:r>
                        <a:rPr lang="es-CL" sz="1100" noProof="0" dirty="0" err="1"/>
                        <a:t>to</a:t>
                      </a:r>
                      <a:r>
                        <a:rPr lang="es-CL" sz="1100" noProof="0" dirty="0"/>
                        <a:t> </a:t>
                      </a:r>
                      <a:r>
                        <a:rPr lang="es-CL" sz="1100" noProof="0" dirty="0" err="1"/>
                        <a:t>promote</a:t>
                      </a:r>
                      <a:r>
                        <a:rPr lang="es-CL" sz="1100" noProof="0" dirty="0"/>
                        <a:t> </a:t>
                      </a:r>
                      <a:r>
                        <a:rPr lang="es-CL" sz="1100" noProof="0" dirty="0" err="1"/>
                        <a:t>sustainable</a:t>
                      </a:r>
                      <a:r>
                        <a:rPr lang="es-CL" sz="1100" noProof="0" dirty="0"/>
                        <a:t> </a:t>
                      </a:r>
                      <a:r>
                        <a:rPr lang="es-CL" sz="1100" noProof="0" dirty="0" err="1"/>
                        <a:t>forest</a:t>
                      </a:r>
                      <a:r>
                        <a:rPr lang="es-CL" sz="1100" noProof="0" dirty="0"/>
                        <a:t> </a:t>
                      </a:r>
                      <a:r>
                        <a:rPr lang="es-CL" sz="1100" noProof="0" dirty="0" err="1"/>
                        <a:t>management</a:t>
                      </a:r>
                      <a:r>
                        <a:rPr lang="es-CL" sz="1100" noProof="0" dirty="0"/>
                        <a:t> </a:t>
                      </a:r>
                    </a:p>
                  </a:txBody>
                  <a:tcPr/>
                </a:tc>
                <a:tc>
                  <a:txBody>
                    <a:bodyPr/>
                    <a:lstStyle/>
                    <a:p>
                      <a:r>
                        <a:rPr lang="es-CL" sz="1100" noProof="0" dirty="0" err="1"/>
                        <a:t>Grants</a:t>
                      </a:r>
                      <a:r>
                        <a:rPr lang="es-CL" sz="1100" noProof="0" dirty="0"/>
                        <a:t> and </a:t>
                      </a:r>
                      <a:r>
                        <a:rPr lang="es-CL" sz="1100" noProof="0" dirty="0" err="1"/>
                        <a:t>concessional</a:t>
                      </a:r>
                      <a:r>
                        <a:rPr lang="es-CL" sz="1100" noProof="0" dirty="0"/>
                        <a:t> </a:t>
                      </a:r>
                      <a:r>
                        <a:rPr lang="es-CL" sz="1100" noProof="0" dirty="0" err="1"/>
                        <a:t>loans</a:t>
                      </a:r>
                      <a:endParaRPr lang="es-CL" sz="1100" noProof="0" dirty="0"/>
                    </a:p>
                  </a:txBody>
                  <a:tcPr/>
                </a:tc>
                <a:tc>
                  <a:txBody>
                    <a:bodyPr/>
                    <a:lstStyle/>
                    <a:p>
                      <a:r>
                        <a:rPr lang="es-CL" sz="1100" noProof="0" dirty="0"/>
                        <a:t>US$ 785 </a:t>
                      </a:r>
                      <a:r>
                        <a:rPr lang="es-CL" sz="1100" noProof="0" dirty="0" err="1"/>
                        <a:t>million</a:t>
                      </a:r>
                      <a:endParaRPr lang="es-CL" sz="1100" noProof="0" dirty="0"/>
                    </a:p>
                  </a:txBody>
                  <a:tcPr/>
                </a:tc>
                <a:extLst>
                  <a:ext uri="{0D108BD9-81ED-4DB2-BD59-A6C34878D82A}">
                    <a16:rowId xmlns:a16="http://schemas.microsoft.com/office/drawing/2014/main" val="2135054148"/>
                  </a:ext>
                </a:extLst>
              </a:tr>
              <a:tr h="370840">
                <a:tc>
                  <a:txBody>
                    <a:bodyPr/>
                    <a:lstStyle/>
                    <a:p>
                      <a:r>
                        <a:rPr lang="en-US" sz="1100" b="1" noProof="0" dirty="0">
                          <a:solidFill>
                            <a:schemeClr val="tx2"/>
                          </a:solidFill>
                        </a:rPr>
                        <a:t>GEF Food Systems, Land Use and Restoration Impact Program (FOLUR)</a:t>
                      </a:r>
                      <a:endParaRPr lang="es-CL" sz="1100" b="1" noProof="0" dirty="0">
                        <a:solidFill>
                          <a:schemeClr val="tx2"/>
                        </a:solidFill>
                      </a:endParaRPr>
                    </a:p>
                  </a:txBody>
                  <a:tcPr/>
                </a:tc>
                <a:tc>
                  <a:txBody>
                    <a:bodyPr/>
                    <a:lstStyle/>
                    <a:p>
                      <a:r>
                        <a:rPr lang="en-US" sz="1100" noProof="0" dirty="0"/>
                        <a:t>Projects to transform the global food system by promoting sustainable, integrated landscapes and efficient commodity value chains</a:t>
                      </a:r>
                      <a:endParaRPr lang="es-CL" sz="1100" noProof="0" dirty="0"/>
                    </a:p>
                  </a:txBody>
                  <a:tcPr/>
                </a:tc>
                <a:tc>
                  <a:txBody>
                    <a:bodyPr/>
                    <a:lstStyle/>
                    <a:p>
                      <a:r>
                        <a:rPr lang="es-CL" sz="1100" noProof="0" dirty="0"/>
                        <a:t>Multilateral - </a:t>
                      </a:r>
                      <a:r>
                        <a:rPr lang="es-CL" sz="1100" noProof="0" dirty="0" err="1"/>
                        <a:t>Grants</a:t>
                      </a:r>
                      <a:endParaRPr lang="es-CL" sz="1100" noProof="0" dirty="0"/>
                    </a:p>
                  </a:txBody>
                  <a:tcPr/>
                </a:tc>
                <a:tc>
                  <a:txBody>
                    <a:bodyPr/>
                    <a:lstStyle/>
                    <a:p>
                      <a:r>
                        <a:rPr lang="es-CL" sz="1100" noProof="0" dirty="0"/>
                        <a:t>US$345 millones</a:t>
                      </a:r>
                    </a:p>
                  </a:txBody>
                  <a:tcPr/>
                </a:tc>
                <a:extLst>
                  <a:ext uri="{0D108BD9-81ED-4DB2-BD59-A6C34878D82A}">
                    <a16:rowId xmlns:a16="http://schemas.microsoft.com/office/drawing/2014/main" val="2899331876"/>
                  </a:ext>
                </a:extLst>
              </a:tr>
            </a:tbl>
          </a:graphicData>
        </a:graphic>
      </p:graphicFrame>
    </p:spTree>
    <p:extLst>
      <p:ext uri="{BB962C8B-B14F-4D97-AF65-F5344CB8AC3E}">
        <p14:creationId xmlns:p14="http://schemas.microsoft.com/office/powerpoint/2010/main" val="19712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1139353" y="3052260"/>
            <a:ext cx="9913294" cy="1183566"/>
          </a:xfrm>
        </p:spPr>
        <p:txBody>
          <a:bodyPr>
            <a:normAutofit/>
          </a:bodyPr>
          <a:lstStyle/>
          <a:p>
            <a:pPr algn="ctr"/>
            <a:r>
              <a:rPr lang="es-ES" sz="3200" b="1" dirty="0">
                <a:solidFill>
                  <a:srgbClr val="0B4262"/>
                </a:solidFill>
                <a:latin typeface="Arial Bold"/>
                <a:ea typeface="+mn-ea"/>
                <a:cs typeface="Arial Bold"/>
              </a:rPr>
              <a:t>¿</a:t>
            </a:r>
            <a:r>
              <a:rPr lang="es-ES" sz="3200" b="1" dirty="0" err="1">
                <a:solidFill>
                  <a:srgbClr val="0B4262"/>
                </a:solidFill>
                <a:latin typeface="Arial Bold"/>
                <a:ea typeface="+mn-ea"/>
                <a:cs typeface="Arial Bold"/>
              </a:rPr>
              <a:t>What</a:t>
            </a:r>
            <a:r>
              <a:rPr lang="es-ES" sz="3200" b="1" dirty="0">
                <a:solidFill>
                  <a:srgbClr val="0B4262"/>
                </a:solidFill>
                <a:latin typeface="Arial Bold"/>
                <a:ea typeface="+mn-ea"/>
                <a:cs typeface="Arial Bold"/>
              </a:rPr>
              <a:t> are </a:t>
            </a:r>
            <a:r>
              <a:rPr lang="es-ES" sz="3200" b="1" dirty="0" err="1">
                <a:solidFill>
                  <a:srgbClr val="0B4262"/>
                </a:solidFill>
                <a:latin typeface="Arial Bold"/>
                <a:ea typeface="+mn-ea"/>
                <a:cs typeface="Arial Bold"/>
              </a:rPr>
              <a:t>the</a:t>
            </a:r>
            <a:r>
              <a:rPr lang="es-ES" sz="3200" b="1" dirty="0">
                <a:solidFill>
                  <a:srgbClr val="0B4262"/>
                </a:solidFill>
                <a:latin typeface="Arial Bold"/>
                <a:ea typeface="+mn-ea"/>
                <a:cs typeface="Arial Bold"/>
              </a:rPr>
              <a:t> Risk Financing </a:t>
            </a:r>
            <a:r>
              <a:rPr lang="es-ES" sz="3200" b="1" dirty="0" err="1">
                <a:solidFill>
                  <a:srgbClr val="0B4262"/>
                </a:solidFill>
                <a:latin typeface="Arial Bold"/>
                <a:ea typeface="+mn-ea"/>
                <a:cs typeface="Arial Bold"/>
              </a:rPr>
              <a:t>solutions</a:t>
            </a:r>
            <a:r>
              <a:rPr lang="es-ES" sz="3200" b="1" dirty="0">
                <a:solidFill>
                  <a:srgbClr val="0B4262"/>
                </a:solidFill>
                <a:latin typeface="Arial Bold"/>
                <a:ea typeface="+mn-ea"/>
                <a:cs typeface="Arial Bold"/>
              </a:rPr>
              <a:t>?</a:t>
            </a:r>
            <a:br>
              <a:rPr lang="es-ES" sz="3200" b="1" dirty="0">
                <a:solidFill>
                  <a:srgbClr val="0B4262"/>
                </a:solidFill>
                <a:latin typeface="Arial Bold"/>
                <a:ea typeface="+mn-ea"/>
                <a:cs typeface="Arial Bold"/>
              </a:rPr>
            </a:br>
            <a:endParaRPr lang="es-ES" sz="3200" b="1" dirty="0">
              <a:solidFill>
                <a:srgbClr val="0B4262"/>
              </a:solidFill>
              <a:latin typeface="Arial Bold"/>
              <a:ea typeface="+mn-ea"/>
              <a:cs typeface="Arial Bold"/>
            </a:endParaRP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19</a:t>
            </a:fld>
            <a:endParaRPr lang="en-US"/>
          </a:p>
        </p:txBody>
      </p:sp>
    </p:spTree>
    <p:extLst>
      <p:ext uri="{BB962C8B-B14F-4D97-AF65-F5344CB8AC3E}">
        <p14:creationId xmlns:p14="http://schemas.microsoft.com/office/powerpoint/2010/main" val="32512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B15B-49E1-D05B-97CF-9D19C5277464}"/>
              </a:ext>
            </a:extLst>
          </p:cNvPr>
          <p:cNvSpPr>
            <a:spLocks noGrp="1"/>
          </p:cNvSpPr>
          <p:nvPr>
            <p:ph type="title"/>
          </p:nvPr>
        </p:nvSpPr>
        <p:spPr/>
        <p:txBody>
          <a:bodyPr/>
          <a:lstStyle/>
          <a:p>
            <a:r>
              <a:rPr lang="en-US" sz="3200" dirty="0">
                <a:solidFill>
                  <a:srgbClr val="0B4262"/>
                </a:solidFill>
                <a:latin typeface="Arial Bold" panose="020B0704020202020204" pitchFamily="34" charset="0"/>
                <a:ea typeface="+mn-ea"/>
                <a:cs typeface="Arial Bold" panose="020B0704020202020204" pitchFamily="34" charset="0"/>
              </a:rPr>
              <a:t>Key messages</a:t>
            </a:r>
          </a:p>
        </p:txBody>
      </p:sp>
      <p:sp>
        <p:nvSpPr>
          <p:cNvPr id="3" name="Content Placeholder 2">
            <a:extLst>
              <a:ext uri="{FF2B5EF4-FFF2-40B4-BE49-F238E27FC236}">
                <a16:creationId xmlns:a16="http://schemas.microsoft.com/office/drawing/2014/main" id="{855E26AA-A7FD-DB07-9BC7-DEFD5BC59132}"/>
              </a:ext>
            </a:extLst>
          </p:cNvPr>
          <p:cNvSpPr>
            <a:spLocks noGrp="1" noRot="1" noMove="1" noResize="1" noEditPoints="1" noAdjustHandles="1" noChangeArrowheads="1" noChangeShapeType="1"/>
          </p:cNvSpPr>
          <p:nvPr>
            <p:ph idx="1"/>
          </p:nvPr>
        </p:nvSpPr>
        <p:spPr/>
        <p:txBody>
          <a:bodyPr>
            <a:normAutofit/>
          </a:bodyPr>
          <a:lstStyle/>
          <a:p>
            <a:pPr marL="457200" indent="-457200">
              <a:buFont typeface="+mj-lt"/>
              <a:buAutoNum type="arabicPeriod"/>
            </a:pPr>
            <a:r>
              <a:rPr lang="en-US" dirty="0"/>
              <a:t>Reducing GHG emissions from agrifood systems is critical to address climate change in the short and long run. </a:t>
            </a:r>
          </a:p>
          <a:p>
            <a:pPr marL="457200" indent="-457200">
              <a:buFont typeface="+mj-lt"/>
              <a:buAutoNum type="arabicPeriod"/>
            </a:pPr>
            <a:r>
              <a:rPr lang="en-US" dirty="0"/>
              <a:t>Climate financing is falling short in the amount of resources needed, but important action is taking place to scale up financing.</a:t>
            </a:r>
          </a:p>
          <a:p>
            <a:pPr marL="457200" indent="-457200">
              <a:buFont typeface="+mj-lt"/>
              <a:buAutoNum type="arabicPeriod"/>
            </a:pPr>
            <a:r>
              <a:rPr lang="en-US" dirty="0"/>
              <a:t>The agrifood and land use sectors (AFOLU) attract relatively low levels of climate financing.</a:t>
            </a:r>
          </a:p>
          <a:p>
            <a:pPr marL="457200" indent="-457200">
              <a:buFont typeface="+mj-lt"/>
              <a:buAutoNum type="arabicPeriod"/>
            </a:pPr>
            <a:r>
              <a:rPr lang="en-US" dirty="0"/>
              <a:t>There are important experiences of innovative risk financing approaches to leverage climate financing for agriculture.</a:t>
            </a:r>
          </a:p>
          <a:p>
            <a:pPr marL="457200" indent="-457200">
              <a:buFont typeface="+mj-lt"/>
              <a:buAutoNum type="arabicPeriod"/>
            </a:pPr>
            <a:r>
              <a:rPr lang="en-US" dirty="0"/>
              <a:t>Opportunity from LAC governments to: (i) improve the enabling environment for risk financing for the agrifood sector; and (ii) re-orient existing public supports toward climate outcomes, leveraging climate financing and risk financing. </a:t>
            </a:r>
          </a:p>
        </p:txBody>
      </p:sp>
      <p:sp>
        <p:nvSpPr>
          <p:cNvPr id="4" name="Slide Number Placeholder 3">
            <a:extLst>
              <a:ext uri="{FF2B5EF4-FFF2-40B4-BE49-F238E27FC236}">
                <a16:creationId xmlns:a16="http://schemas.microsoft.com/office/drawing/2014/main" id="{0DA6A8CC-A060-8913-1DE6-374E1BB60C9F}"/>
              </a:ext>
            </a:extLst>
          </p:cNvPr>
          <p:cNvSpPr>
            <a:spLocks noGrp="1"/>
          </p:cNvSpPr>
          <p:nvPr>
            <p:ph type="sldNum" sz="quarter" idx="12"/>
          </p:nvPr>
        </p:nvSpPr>
        <p:spPr/>
        <p:txBody>
          <a:bodyPr/>
          <a:lstStyle/>
          <a:p>
            <a:fld id="{9CD8D479-8942-46E8-A226-A4E01F7A105C}" type="slidenum">
              <a:rPr lang="en-US" smtClean="0"/>
              <a:t>2</a:t>
            </a:fld>
            <a:endParaRPr lang="en-US"/>
          </a:p>
        </p:txBody>
      </p:sp>
    </p:spTree>
    <p:extLst>
      <p:ext uri="{BB962C8B-B14F-4D97-AF65-F5344CB8AC3E}">
        <p14:creationId xmlns:p14="http://schemas.microsoft.com/office/powerpoint/2010/main" val="73136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3040-3F16-4EED-AE2F-0E500A6B2A52}"/>
              </a:ext>
            </a:extLst>
          </p:cNvPr>
          <p:cNvSpPr>
            <a:spLocks noGrp="1"/>
          </p:cNvSpPr>
          <p:nvPr>
            <p:ph type="title"/>
          </p:nvPr>
        </p:nvSpPr>
        <p:spPr>
          <a:xfrm>
            <a:off x="1743513" y="-444675"/>
            <a:ext cx="9371949" cy="1183566"/>
          </a:xfrm>
        </p:spPr>
        <p:txBody>
          <a:bodyPr/>
          <a:lstStyle/>
          <a:p>
            <a:r>
              <a:rPr lang="en-US" dirty="0"/>
              <a:t>Agricultural Risk Management and insurance</a:t>
            </a:r>
          </a:p>
        </p:txBody>
      </p:sp>
      <p:sp>
        <p:nvSpPr>
          <p:cNvPr id="3" name="Content Placeholder 2">
            <a:extLst>
              <a:ext uri="{FF2B5EF4-FFF2-40B4-BE49-F238E27FC236}">
                <a16:creationId xmlns:a16="http://schemas.microsoft.com/office/drawing/2014/main" id="{E3EE901B-7C7A-4653-B0BA-9BAF3513949B}"/>
              </a:ext>
            </a:extLst>
          </p:cNvPr>
          <p:cNvSpPr>
            <a:spLocks noGrp="1"/>
          </p:cNvSpPr>
          <p:nvPr>
            <p:ph idx="1"/>
          </p:nvPr>
        </p:nvSpPr>
        <p:spPr>
          <a:xfrm>
            <a:off x="343466" y="890294"/>
            <a:ext cx="10515600" cy="4351338"/>
          </a:xfrm>
        </p:spPr>
        <p:txBody>
          <a:bodyPr/>
          <a:lstStyle/>
          <a:p>
            <a:r>
              <a:rPr lang="en-US" b="1" i="1" dirty="0"/>
              <a:t>What is a broader context for agricultural risk management?</a:t>
            </a:r>
          </a:p>
          <a:p>
            <a:r>
              <a:rPr lang="en-US" b="1" i="1" dirty="0"/>
              <a:t>How insurance fits in?  </a:t>
            </a:r>
          </a:p>
        </p:txBody>
      </p:sp>
      <p:sp>
        <p:nvSpPr>
          <p:cNvPr id="4" name="Content Placeholder 2">
            <a:extLst>
              <a:ext uri="{FF2B5EF4-FFF2-40B4-BE49-F238E27FC236}">
                <a16:creationId xmlns:a16="http://schemas.microsoft.com/office/drawing/2014/main" id="{F896DD48-ABC0-9B11-DABB-CBDD632A58BD}"/>
              </a:ext>
            </a:extLst>
          </p:cNvPr>
          <p:cNvSpPr txBox="1">
            <a:spLocks/>
          </p:cNvSpPr>
          <p:nvPr/>
        </p:nvSpPr>
        <p:spPr>
          <a:xfrm>
            <a:off x="557212" y="2229389"/>
            <a:ext cx="11077575" cy="4486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Production risks</a:t>
            </a:r>
          </a:p>
          <a:p>
            <a:pPr lvl="1"/>
            <a:r>
              <a:rPr lang="en-US" dirty="0"/>
              <a:t>Weather related risks that impact agricultural production, livestock and fisheries</a:t>
            </a:r>
          </a:p>
          <a:p>
            <a:pPr lvl="1"/>
            <a:r>
              <a:rPr lang="en-US" dirty="0"/>
              <a:t>Climate risks (e.g. risks from significant changes in weather patterns)</a:t>
            </a:r>
          </a:p>
          <a:p>
            <a:pPr lvl="1"/>
            <a:r>
              <a:rPr lang="en-US" dirty="0"/>
              <a:t>Pest and diseases that impact agricultural production, livestock and fisheries</a:t>
            </a:r>
          </a:p>
          <a:p>
            <a:r>
              <a:rPr lang="en-US" b="1" dirty="0"/>
              <a:t>Market risks</a:t>
            </a:r>
          </a:p>
          <a:p>
            <a:pPr lvl="1"/>
            <a:r>
              <a:rPr lang="en-US" dirty="0"/>
              <a:t>Price risk of agricultural products, livestock and fisheries</a:t>
            </a:r>
          </a:p>
          <a:p>
            <a:pPr lvl="1"/>
            <a:r>
              <a:rPr lang="en-US" dirty="0"/>
              <a:t>Losses during storage, transportation and logistics</a:t>
            </a:r>
          </a:p>
          <a:p>
            <a:pPr lvl="1"/>
            <a:r>
              <a:rPr lang="en-US" dirty="0"/>
              <a:t>Market access risks such as change in demand, consumer preferences, loss of an important market, etc.</a:t>
            </a:r>
          </a:p>
          <a:p>
            <a:r>
              <a:rPr lang="en-US" b="1" dirty="0"/>
              <a:t>Policy and regulatory risks</a:t>
            </a:r>
          </a:p>
          <a:p>
            <a:pPr lvl="1"/>
            <a:r>
              <a:rPr lang="en-US" dirty="0"/>
              <a:t>Change of regulations and policies can disrupt agricultural markets</a:t>
            </a:r>
          </a:p>
        </p:txBody>
      </p:sp>
    </p:spTree>
    <p:extLst>
      <p:ext uri="{BB962C8B-B14F-4D97-AF65-F5344CB8AC3E}">
        <p14:creationId xmlns:p14="http://schemas.microsoft.com/office/powerpoint/2010/main" val="367403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DF49-8953-428C-BBC5-E55ED19E9D85}"/>
              </a:ext>
            </a:extLst>
          </p:cNvPr>
          <p:cNvSpPr>
            <a:spLocks noGrp="1"/>
          </p:cNvSpPr>
          <p:nvPr>
            <p:ph type="title"/>
          </p:nvPr>
        </p:nvSpPr>
        <p:spPr/>
        <p:txBody>
          <a:bodyPr/>
          <a:lstStyle/>
          <a:p>
            <a:r>
              <a:rPr lang="en-US" dirty="0"/>
              <a:t>Agricultural risks and insurance</a:t>
            </a:r>
          </a:p>
        </p:txBody>
      </p:sp>
      <p:sp>
        <p:nvSpPr>
          <p:cNvPr id="3" name="Content Placeholder 2">
            <a:extLst>
              <a:ext uri="{FF2B5EF4-FFF2-40B4-BE49-F238E27FC236}">
                <a16:creationId xmlns:a16="http://schemas.microsoft.com/office/drawing/2014/main" id="{5C6D5D03-E2D2-45D2-8402-E9A487433D31}"/>
              </a:ext>
            </a:extLst>
          </p:cNvPr>
          <p:cNvSpPr>
            <a:spLocks noGrp="1"/>
          </p:cNvSpPr>
          <p:nvPr>
            <p:ph idx="1"/>
          </p:nvPr>
        </p:nvSpPr>
        <p:spPr/>
        <p:txBody>
          <a:bodyPr/>
          <a:lstStyle/>
          <a:p>
            <a:r>
              <a:rPr lang="en-US" dirty="0"/>
              <a:t>Production risks tend to be the most prevalent ones causing the biggest losses of income for agricultural producers</a:t>
            </a:r>
          </a:p>
          <a:p>
            <a:r>
              <a:rPr lang="en-US" dirty="0"/>
              <a:t>Insurance is one of the instruments for agricultural risk management</a:t>
            </a:r>
          </a:p>
          <a:p>
            <a:r>
              <a:rPr lang="en-US" dirty="0"/>
              <a:t>However, investments to reduce agricultural risks are needed in cases of severe and frequent catastrophic events, like for example, severe droughts and floods (e.g. investments in irrigation, flood control, etc.)</a:t>
            </a:r>
          </a:p>
          <a:p>
            <a:r>
              <a:rPr lang="en-US" dirty="0"/>
              <a:t>An agricultural risk management strategy requires a combination of instruments encouraging risk reduction and risk transfer</a:t>
            </a:r>
          </a:p>
          <a:p>
            <a:endParaRPr lang="en-US" dirty="0"/>
          </a:p>
        </p:txBody>
      </p:sp>
    </p:spTree>
    <p:extLst>
      <p:ext uri="{BB962C8B-B14F-4D97-AF65-F5344CB8AC3E}">
        <p14:creationId xmlns:p14="http://schemas.microsoft.com/office/powerpoint/2010/main" val="364640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57D33-7C84-415D-8BEE-89056338843D}"/>
              </a:ext>
            </a:extLst>
          </p:cNvPr>
          <p:cNvSpPr>
            <a:spLocks noGrp="1"/>
          </p:cNvSpPr>
          <p:nvPr>
            <p:ph type="title"/>
          </p:nvPr>
        </p:nvSpPr>
        <p:spPr>
          <a:xfrm>
            <a:off x="466725" y="365125"/>
            <a:ext cx="11277599" cy="1325563"/>
          </a:xfrm>
        </p:spPr>
        <p:txBody>
          <a:bodyPr/>
          <a:lstStyle/>
          <a:p>
            <a:r>
              <a:rPr lang="en-US" dirty="0"/>
              <a:t>Financial instruments for Agri Risk Management</a:t>
            </a:r>
          </a:p>
        </p:txBody>
      </p:sp>
      <p:sp>
        <p:nvSpPr>
          <p:cNvPr id="3" name="Content Placeholder 2">
            <a:extLst>
              <a:ext uri="{FF2B5EF4-FFF2-40B4-BE49-F238E27FC236}">
                <a16:creationId xmlns:a16="http://schemas.microsoft.com/office/drawing/2014/main" id="{2881702E-AFC9-40F5-A6C2-D27C267782E6}"/>
              </a:ext>
            </a:extLst>
          </p:cNvPr>
          <p:cNvSpPr>
            <a:spLocks noGrp="1"/>
          </p:cNvSpPr>
          <p:nvPr>
            <p:ph idx="1"/>
          </p:nvPr>
        </p:nvSpPr>
        <p:spPr/>
        <p:txBody>
          <a:bodyPr>
            <a:normAutofit/>
          </a:bodyPr>
          <a:lstStyle/>
          <a:p>
            <a:r>
              <a:rPr lang="en-US" b="1" dirty="0"/>
              <a:t>Risk adaptation and risk mitigation </a:t>
            </a:r>
            <a:r>
              <a:rPr lang="en-US" dirty="0"/>
              <a:t>requires Longer Term investments to reduce risks and better cope with them.  These can involve the following suit of financial instruments:  </a:t>
            </a:r>
          </a:p>
          <a:p>
            <a:pPr lvl="1"/>
            <a:r>
              <a:rPr lang="en-US" dirty="0"/>
              <a:t>Long term debt</a:t>
            </a:r>
          </a:p>
          <a:p>
            <a:pPr lvl="1"/>
            <a:r>
              <a:rPr lang="en-US" dirty="0"/>
              <a:t>Blended finance (blending commercial funds with grants focusing on specific investments and perhaps targeted beneficiaries)</a:t>
            </a:r>
          </a:p>
          <a:p>
            <a:pPr lvl="1"/>
            <a:r>
              <a:rPr lang="en-US" dirty="0"/>
              <a:t>Guarantees to incentivize investments   </a:t>
            </a:r>
          </a:p>
          <a:p>
            <a:r>
              <a:rPr lang="en-US" b="1" dirty="0"/>
              <a:t>Risk transfer</a:t>
            </a:r>
          </a:p>
          <a:p>
            <a:pPr lvl="1"/>
            <a:r>
              <a:rPr lang="en-US" dirty="0"/>
              <a:t>Agricultural insurance (commercial farming focused mostly)</a:t>
            </a:r>
          </a:p>
          <a:p>
            <a:pPr lvl="1"/>
            <a:r>
              <a:rPr lang="en-US" dirty="0"/>
              <a:t>Catastrophic compensation programs for disaster risks (targeting risks and beneficiaries…..good examples in LAC region)</a:t>
            </a:r>
          </a:p>
        </p:txBody>
      </p:sp>
    </p:spTree>
    <p:extLst>
      <p:ext uri="{BB962C8B-B14F-4D97-AF65-F5344CB8AC3E}">
        <p14:creationId xmlns:p14="http://schemas.microsoft.com/office/powerpoint/2010/main" val="38150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AB79-5E3A-4FB9-B1FC-57E7D860ACDA}"/>
              </a:ext>
            </a:extLst>
          </p:cNvPr>
          <p:cNvSpPr>
            <a:spLocks noGrp="1"/>
          </p:cNvSpPr>
          <p:nvPr>
            <p:ph type="title"/>
          </p:nvPr>
        </p:nvSpPr>
        <p:spPr/>
        <p:txBody>
          <a:bodyPr/>
          <a:lstStyle/>
          <a:p>
            <a:r>
              <a:rPr lang="en-US" dirty="0"/>
              <a:t>Key messages on Agriculture Insurance</a:t>
            </a:r>
          </a:p>
        </p:txBody>
      </p:sp>
      <p:sp>
        <p:nvSpPr>
          <p:cNvPr id="3" name="Content Placeholder 2">
            <a:extLst>
              <a:ext uri="{FF2B5EF4-FFF2-40B4-BE49-F238E27FC236}">
                <a16:creationId xmlns:a16="http://schemas.microsoft.com/office/drawing/2014/main" id="{FB2DC167-AC58-499C-85A8-21817D10633F}"/>
              </a:ext>
            </a:extLst>
          </p:cNvPr>
          <p:cNvSpPr>
            <a:spLocks noGrp="1"/>
          </p:cNvSpPr>
          <p:nvPr>
            <p:ph idx="1"/>
          </p:nvPr>
        </p:nvSpPr>
        <p:spPr/>
        <p:txBody>
          <a:bodyPr/>
          <a:lstStyle/>
          <a:p>
            <a:pPr marL="285750" indent="-285750"/>
            <a:r>
              <a:rPr lang="en-US" dirty="0">
                <a:solidFill>
                  <a:srgbClr val="FF0000"/>
                </a:solidFill>
              </a:rPr>
              <a:t>Insurance on its own is an incomplete solution for agricultural risks…even for weather or production risks.  </a:t>
            </a:r>
            <a:r>
              <a:rPr lang="en-US" dirty="0"/>
              <a:t>It addresses only part of the weather and production risks that require risk transfer;</a:t>
            </a:r>
            <a:endParaRPr lang="en-US" dirty="0">
              <a:solidFill>
                <a:srgbClr val="FF0000"/>
              </a:solidFill>
            </a:endParaRPr>
          </a:p>
          <a:p>
            <a:pPr marL="285750" indent="-285750"/>
            <a:r>
              <a:rPr lang="en-US" dirty="0">
                <a:solidFill>
                  <a:srgbClr val="FF0000"/>
                </a:solidFill>
              </a:rPr>
              <a:t>Insurance has more impact (and bigger demand) if it is part of a broader strategy </a:t>
            </a:r>
            <a:r>
              <a:rPr lang="en-US" dirty="0"/>
              <a:t>to reduce risks and part of a package of products and services that improve access to new technologies, credit and markets;</a:t>
            </a:r>
          </a:p>
          <a:p>
            <a:pPr marL="285750" indent="-285750"/>
            <a:r>
              <a:rPr lang="en-US" dirty="0">
                <a:solidFill>
                  <a:srgbClr val="FF0000"/>
                </a:solidFill>
              </a:rPr>
              <a:t>Insurance does not replace ex ante measures to reduce risks</a:t>
            </a:r>
            <a:r>
              <a:rPr lang="en-US" dirty="0"/>
              <a:t>, but can be designed in ways to promote climate adaptation (promote investments in smart agriculture).   </a:t>
            </a:r>
          </a:p>
          <a:p>
            <a:endParaRPr lang="en-US" dirty="0"/>
          </a:p>
        </p:txBody>
      </p:sp>
    </p:spTree>
    <p:extLst>
      <p:ext uri="{BB962C8B-B14F-4D97-AF65-F5344CB8AC3E}">
        <p14:creationId xmlns:p14="http://schemas.microsoft.com/office/powerpoint/2010/main" val="1101376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80FC-825E-4919-B4D4-1714C205236E}"/>
              </a:ext>
            </a:extLst>
          </p:cNvPr>
          <p:cNvSpPr>
            <a:spLocks noGrp="1"/>
          </p:cNvSpPr>
          <p:nvPr>
            <p:ph type="title"/>
          </p:nvPr>
        </p:nvSpPr>
        <p:spPr/>
        <p:txBody>
          <a:bodyPr/>
          <a:lstStyle/>
          <a:p>
            <a:r>
              <a:rPr lang="en-US" dirty="0"/>
              <a:t>Agricultural insurance and disaster aid</a:t>
            </a:r>
          </a:p>
        </p:txBody>
      </p:sp>
      <p:sp>
        <p:nvSpPr>
          <p:cNvPr id="3" name="Content Placeholder 2">
            <a:extLst>
              <a:ext uri="{FF2B5EF4-FFF2-40B4-BE49-F238E27FC236}">
                <a16:creationId xmlns:a16="http://schemas.microsoft.com/office/drawing/2014/main" id="{E4CEFAA9-F786-4B1C-961D-A5EE1AE0D6F4}"/>
              </a:ext>
            </a:extLst>
          </p:cNvPr>
          <p:cNvSpPr>
            <a:spLocks noGrp="1"/>
          </p:cNvSpPr>
          <p:nvPr>
            <p:ph idx="1"/>
          </p:nvPr>
        </p:nvSpPr>
        <p:spPr/>
        <p:txBody>
          <a:bodyPr/>
          <a:lstStyle/>
          <a:p>
            <a:r>
              <a:rPr lang="en-US" dirty="0"/>
              <a:t>Governments compensate farmers and rural people in cases of natural disasters</a:t>
            </a:r>
          </a:p>
          <a:p>
            <a:r>
              <a:rPr lang="en-US" dirty="0"/>
              <a:t>Usually this happens in the form of disaster assistance or payments, like in the form of conditional cash transfers when disasters strike</a:t>
            </a:r>
          </a:p>
          <a:p>
            <a:r>
              <a:rPr lang="en-US" dirty="0"/>
              <a:t>Sometimes such disaster assistance can reduce demand for agricultural insurance</a:t>
            </a:r>
          </a:p>
          <a:p>
            <a:r>
              <a:rPr lang="en-US" dirty="0"/>
              <a:t>The interaction of programs to provide disaster aid with efforts to promote agricultural insurance should be considered very carefully to ensure complementarity rather than substitution between disaster aid and agricultural insurance</a:t>
            </a:r>
          </a:p>
        </p:txBody>
      </p:sp>
    </p:spTree>
    <p:extLst>
      <p:ext uri="{BB962C8B-B14F-4D97-AF65-F5344CB8AC3E}">
        <p14:creationId xmlns:p14="http://schemas.microsoft.com/office/powerpoint/2010/main" val="184996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00" y="0"/>
            <a:ext cx="7821199" cy="738664"/>
          </a:xfrm>
        </p:spPr>
        <p:txBody>
          <a:bodyPr>
            <a:normAutofit/>
          </a:bodyPr>
          <a:lstStyle/>
          <a:p>
            <a:r>
              <a:rPr lang="es-ES" sz="2400" dirty="0" err="1">
                <a:solidFill>
                  <a:srgbClr val="0B4262"/>
                </a:solidFill>
                <a:latin typeface="Arial Bold" panose="020B0704020202020204" pitchFamily="34" charset="0"/>
                <a:ea typeface="+mn-ea"/>
                <a:cs typeface="Arial Bold" panose="020B0704020202020204" pitchFamily="34" charset="0"/>
              </a:rPr>
              <a:t>Recent</a:t>
            </a:r>
            <a:r>
              <a:rPr lang="es-ES" sz="2400" dirty="0">
                <a:solidFill>
                  <a:srgbClr val="0B4262"/>
                </a:solidFill>
                <a:latin typeface="Arial Bold" panose="020B0704020202020204" pitchFamily="34" charset="0"/>
                <a:ea typeface="+mn-ea"/>
                <a:cs typeface="Arial Bold" panose="020B0704020202020204" pitchFamily="34" charset="0"/>
              </a:rPr>
              <a:t> World Bank </a:t>
            </a:r>
            <a:r>
              <a:rPr lang="es-ES" sz="2400" dirty="0" err="1">
                <a:solidFill>
                  <a:srgbClr val="0B4262"/>
                </a:solidFill>
                <a:latin typeface="Arial Bold" panose="020B0704020202020204" pitchFamily="34" charset="0"/>
                <a:ea typeface="+mn-ea"/>
                <a:cs typeface="Arial Bold" panose="020B0704020202020204" pitchFamily="34" charset="0"/>
              </a:rPr>
              <a:t>publications</a:t>
            </a:r>
            <a:endParaRPr lang="en-US" sz="2400" dirty="0">
              <a:solidFill>
                <a:srgbClr val="0B4262"/>
              </a:solidFill>
              <a:latin typeface="Arial Bold" panose="020B0704020202020204" pitchFamily="34" charset="0"/>
              <a:ea typeface="+mn-ea"/>
              <a:cs typeface="Arial Bold" panose="020B0704020202020204" pitchFamily="34" charset="0"/>
            </a:endParaRPr>
          </a:p>
        </p:txBody>
      </p:sp>
      <p:sp>
        <p:nvSpPr>
          <p:cNvPr id="3" name="Slide Number Placeholder 2"/>
          <p:cNvSpPr>
            <a:spLocks noGrp="1"/>
          </p:cNvSpPr>
          <p:nvPr>
            <p:ph type="sldNum" sz="quarter" idx="12"/>
          </p:nvPr>
        </p:nvSpPr>
        <p:spPr/>
        <p:txBody>
          <a:bodyPr/>
          <a:lstStyle/>
          <a:p>
            <a:fld id="{9CD8D479-8942-46E8-A226-A4E01F7A105C}" type="slidenum">
              <a:rPr lang="en-US" smtClean="0"/>
              <a:t>25</a:t>
            </a:fld>
            <a:endParaRPr lang="en-US"/>
          </a:p>
        </p:txBody>
      </p:sp>
      <p:pic>
        <p:nvPicPr>
          <p:cNvPr id="7" name="Picture 6">
            <a:extLst>
              <a:ext uri="{FF2B5EF4-FFF2-40B4-BE49-F238E27FC236}">
                <a16:creationId xmlns:a16="http://schemas.microsoft.com/office/drawing/2014/main" id="{6B27042B-BAB6-A672-1D3C-04F171144176}"/>
              </a:ext>
            </a:extLst>
          </p:cNvPr>
          <p:cNvPicPr>
            <a:picLocks noChangeAspect="1"/>
          </p:cNvPicPr>
          <p:nvPr/>
        </p:nvPicPr>
        <p:blipFill>
          <a:blip r:embed="rId2"/>
          <a:stretch>
            <a:fillRect/>
          </a:stretch>
        </p:blipFill>
        <p:spPr>
          <a:xfrm>
            <a:off x="1458574" y="973537"/>
            <a:ext cx="3240426" cy="4656519"/>
          </a:xfrm>
          <a:prstGeom prst="rect">
            <a:avLst/>
          </a:prstGeom>
        </p:spPr>
      </p:pic>
      <p:sp>
        <p:nvSpPr>
          <p:cNvPr id="9" name="TextBox 8">
            <a:extLst>
              <a:ext uri="{FF2B5EF4-FFF2-40B4-BE49-F238E27FC236}">
                <a16:creationId xmlns:a16="http://schemas.microsoft.com/office/drawing/2014/main" id="{69AF069E-4DF9-4D0A-997E-7C680C8D02EF}"/>
              </a:ext>
            </a:extLst>
          </p:cNvPr>
          <p:cNvSpPr txBox="1"/>
          <p:nvPr/>
        </p:nvSpPr>
        <p:spPr>
          <a:xfrm>
            <a:off x="1458574" y="5690645"/>
            <a:ext cx="4334514" cy="738664"/>
          </a:xfrm>
          <a:prstGeom prst="rect">
            <a:avLst/>
          </a:prstGeom>
          <a:noFill/>
        </p:spPr>
        <p:txBody>
          <a:bodyPr wrap="square">
            <a:spAutoFit/>
          </a:bodyPr>
          <a:lstStyle/>
          <a:p>
            <a:r>
              <a:rPr lang="en-US" sz="1400"/>
              <a:t>https://www.worldbank.org/en/topic/agriculture/publication/opportunities-for-climate-finance-in-the-livestock-sector-removing-obstacles-and-realizing-potential</a:t>
            </a:r>
          </a:p>
        </p:txBody>
      </p:sp>
      <p:pic>
        <p:nvPicPr>
          <p:cNvPr id="10" name="Picture 9">
            <a:extLst>
              <a:ext uri="{FF2B5EF4-FFF2-40B4-BE49-F238E27FC236}">
                <a16:creationId xmlns:a16="http://schemas.microsoft.com/office/drawing/2014/main" id="{71710332-E889-BF45-1F8A-029E165CBBF4}"/>
              </a:ext>
            </a:extLst>
          </p:cNvPr>
          <p:cNvPicPr>
            <a:picLocks noChangeAspect="1"/>
          </p:cNvPicPr>
          <p:nvPr/>
        </p:nvPicPr>
        <p:blipFill>
          <a:blip r:embed="rId3"/>
          <a:stretch>
            <a:fillRect/>
          </a:stretch>
        </p:blipFill>
        <p:spPr>
          <a:xfrm>
            <a:off x="6983075" y="973537"/>
            <a:ext cx="3342026" cy="4717108"/>
          </a:xfrm>
          <a:prstGeom prst="rect">
            <a:avLst/>
          </a:prstGeom>
        </p:spPr>
      </p:pic>
      <p:sp>
        <p:nvSpPr>
          <p:cNvPr id="12" name="TextBox 11">
            <a:extLst>
              <a:ext uri="{FF2B5EF4-FFF2-40B4-BE49-F238E27FC236}">
                <a16:creationId xmlns:a16="http://schemas.microsoft.com/office/drawing/2014/main" id="{1DADEE11-861E-DD5E-6984-DD903D13F09A}"/>
              </a:ext>
            </a:extLst>
          </p:cNvPr>
          <p:cNvSpPr txBox="1"/>
          <p:nvPr/>
        </p:nvSpPr>
        <p:spPr>
          <a:xfrm>
            <a:off x="6983075" y="5831100"/>
            <a:ext cx="4813300" cy="307777"/>
          </a:xfrm>
          <a:prstGeom prst="rect">
            <a:avLst/>
          </a:prstGeom>
          <a:noFill/>
        </p:spPr>
        <p:txBody>
          <a:bodyPr wrap="square">
            <a:spAutoFit/>
          </a:bodyPr>
          <a:lstStyle/>
          <a:p>
            <a:r>
              <a:rPr lang="en-US" sz="1400"/>
              <a:t>https://openknowledge.worldbank.org/handle/10986/36875</a:t>
            </a:r>
          </a:p>
        </p:txBody>
      </p:sp>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green field with trees&#10;&#10;Description automatically generated with low confidence">
            <a:extLst>
              <a:ext uri="{FF2B5EF4-FFF2-40B4-BE49-F238E27FC236}">
                <a16:creationId xmlns:a16="http://schemas.microsoft.com/office/drawing/2014/main" id="{3A18603D-666A-A799-E66E-81BAD3776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6" y="0"/>
            <a:ext cx="12216906" cy="6872010"/>
          </a:xfrm>
          <a:prstGeom prst="rect">
            <a:avLst/>
          </a:prstGeom>
        </p:spPr>
      </p:pic>
      <p:sp>
        <p:nvSpPr>
          <p:cNvPr id="10" name="TextBox 9">
            <a:extLst>
              <a:ext uri="{FF2B5EF4-FFF2-40B4-BE49-F238E27FC236}">
                <a16:creationId xmlns:a16="http://schemas.microsoft.com/office/drawing/2014/main" id="{2B5EA6FA-9655-4C01-B518-057D67F71FDB}"/>
              </a:ext>
            </a:extLst>
          </p:cNvPr>
          <p:cNvSpPr txBox="1"/>
          <p:nvPr/>
        </p:nvSpPr>
        <p:spPr>
          <a:xfrm>
            <a:off x="375746" y="195938"/>
            <a:ext cx="11477164" cy="584775"/>
          </a:xfrm>
          <a:prstGeom prst="rect">
            <a:avLst/>
          </a:prstGeom>
          <a:noFill/>
        </p:spPr>
        <p:txBody>
          <a:bodyPr wrap="square" rtlCol="0">
            <a:spAutoFit/>
          </a:bodyPr>
          <a:lstStyle/>
          <a:p>
            <a:r>
              <a:rPr lang="en-US" sz="3200" dirty="0">
                <a:solidFill>
                  <a:schemeClr val="bg1"/>
                </a:solidFill>
                <a:latin typeface="Abadi" panose="020B0604020104020204" pitchFamily="34" charset="0"/>
                <a:cs typeface="Arial" panose="020B0604020202020204" pitchFamily="34" charset="0"/>
              </a:rPr>
              <a:t>The time to bring Climate Finance to the agrifood sector is now!</a:t>
            </a:r>
          </a:p>
        </p:txBody>
      </p:sp>
      <p:sp>
        <p:nvSpPr>
          <p:cNvPr id="19" name="Rectangle 18">
            <a:extLst>
              <a:ext uri="{FF2B5EF4-FFF2-40B4-BE49-F238E27FC236}">
                <a16:creationId xmlns:a16="http://schemas.microsoft.com/office/drawing/2014/main" id="{133A43D8-8824-01B5-AF69-E4CACA6C7F3D}"/>
              </a:ext>
            </a:extLst>
          </p:cNvPr>
          <p:cNvSpPr/>
          <p:nvPr/>
        </p:nvSpPr>
        <p:spPr>
          <a:xfrm>
            <a:off x="-441551" y="3771537"/>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a:extLst>
              <a:ext uri="{FF2B5EF4-FFF2-40B4-BE49-F238E27FC236}">
                <a16:creationId xmlns:a16="http://schemas.microsoft.com/office/drawing/2014/main" id="{06AEACBB-7C75-3450-503A-55FDBA1F369E}"/>
              </a:ext>
            </a:extLst>
          </p:cNvPr>
          <p:cNvSpPr/>
          <p:nvPr/>
        </p:nvSpPr>
        <p:spPr>
          <a:xfrm>
            <a:off x="2607665" y="478820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33" name="Picture 32" descr="A picture containing text, cargo container&#10;&#10;Description automatically generated">
            <a:extLst>
              <a:ext uri="{FF2B5EF4-FFF2-40B4-BE49-F238E27FC236}">
                <a16:creationId xmlns:a16="http://schemas.microsoft.com/office/drawing/2014/main" id="{E96F51D0-51FF-719F-63E3-E62469110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32363">
            <a:off x="5508474" y="1610588"/>
            <a:ext cx="3268829" cy="4306788"/>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5EFF8300-D51C-AB9B-34C2-37A26E3C642B}"/>
              </a:ext>
            </a:extLst>
          </p:cNvPr>
          <p:cNvPicPr>
            <a:picLocks noChangeAspect="1"/>
          </p:cNvPicPr>
          <p:nvPr/>
        </p:nvPicPr>
        <p:blipFill>
          <a:blip r:embed="rId5"/>
          <a:stretch>
            <a:fillRect/>
          </a:stretch>
        </p:blipFill>
        <p:spPr>
          <a:xfrm>
            <a:off x="2665140" y="959110"/>
            <a:ext cx="2914887" cy="3971136"/>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91B0078E-71BB-4F7D-315C-FF720DBDA550}"/>
              </a:ext>
            </a:extLst>
          </p:cNvPr>
          <p:cNvPicPr>
            <a:picLocks noChangeAspect="1"/>
          </p:cNvPicPr>
          <p:nvPr/>
        </p:nvPicPr>
        <p:blipFill>
          <a:blip r:embed="rId6"/>
          <a:stretch>
            <a:fillRect/>
          </a:stretch>
        </p:blipFill>
        <p:spPr>
          <a:xfrm rot="20823564">
            <a:off x="225286" y="2341894"/>
            <a:ext cx="3184487" cy="3889846"/>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2264EADB-155D-193F-8F38-25EA79084704}"/>
              </a:ext>
            </a:extLst>
          </p:cNvPr>
          <p:cNvSpPr>
            <a:spLocks noGrp="1"/>
          </p:cNvSpPr>
          <p:nvPr>
            <p:ph type="sldNum" sz="quarter" idx="12"/>
          </p:nvPr>
        </p:nvSpPr>
        <p:spPr/>
        <p:txBody>
          <a:bodyPr/>
          <a:lstStyle/>
          <a:p>
            <a:fld id="{7898416A-373A-42A1-9FA9-FE72E5F69C47}" type="slidenum">
              <a:rPr lang="en-US" smtClean="0"/>
              <a:t>26</a:t>
            </a:fld>
            <a:endParaRPr lang="en-US"/>
          </a:p>
        </p:txBody>
      </p:sp>
      <p:pic>
        <p:nvPicPr>
          <p:cNvPr id="9" name="Picture 8">
            <a:extLst>
              <a:ext uri="{FF2B5EF4-FFF2-40B4-BE49-F238E27FC236}">
                <a16:creationId xmlns:a16="http://schemas.microsoft.com/office/drawing/2014/main" id="{8C46B0D5-517C-1905-C726-EBCED07AE877}"/>
              </a:ext>
            </a:extLst>
          </p:cNvPr>
          <p:cNvPicPr>
            <a:picLocks noChangeAspect="1"/>
          </p:cNvPicPr>
          <p:nvPr/>
        </p:nvPicPr>
        <p:blipFill>
          <a:blip r:embed="rId7"/>
          <a:stretch>
            <a:fillRect/>
          </a:stretch>
        </p:blipFill>
        <p:spPr>
          <a:xfrm rot="201993">
            <a:off x="8470786" y="1450436"/>
            <a:ext cx="3176909" cy="3971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9100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Gracias</a:t>
            </a:r>
          </a:p>
        </p:txBody>
      </p:sp>
      <p:sp>
        <p:nvSpPr>
          <p:cNvPr id="5" name="Text Placeholder 4"/>
          <p:cNvSpPr>
            <a:spLocks noGrp="1"/>
          </p:cNvSpPr>
          <p:nvPr>
            <p:ph type="body" idx="1"/>
          </p:nvPr>
        </p:nvSpPr>
        <p:spPr/>
        <p:txBody>
          <a:bodyPr/>
          <a:lstStyle/>
          <a:p>
            <a:r>
              <a:rPr lang="en-US" dirty="0"/>
              <a:t>darias@worldbank.org</a:t>
            </a: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Annex</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890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1271801" y="2465078"/>
            <a:ext cx="9371949" cy="1183566"/>
          </a:xfrm>
        </p:spPr>
        <p:txBody>
          <a:bodyPr>
            <a:normAutofit/>
          </a:bodyPr>
          <a:lstStyle/>
          <a:p>
            <a:pPr algn="ctr"/>
            <a:r>
              <a:rPr lang="es-ES" sz="2800" dirty="0">
                <a:solidFill>
                  <a:srgbClr val="0B4262"/>
                </a:solidFill>
                <a:latin typeface="Arial Bold" panose="020B0704020202020204" pitchFamily="34" charset="0"/>
                <a:ea typeface="+mn-ea"/>
                <a:cs typeface="Arial Bold" panose="020B0704020202020204" pitchFamily="34" charset="0"/>
              </a:rPr>
              <a:t>¿Cuáles ejemplos de nuevos tipos de financiamiento climático en el sector agropecuario?</a:t>
            </a: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6" name="Content Placeholder 5">
            <a:extLst>
              <a:ext uri="{FF2B5EF4-FFF2-40B4-BE49-F238E27FC236}">
                <a16:creationId xmlns:a16="http://schemas.microsoft.com/office/drawing/2014/main" id="{75330D7C-AFF0-DC7B-B8A2-A0EFACD6254E}"/>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200688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1410025" y="2837217"/>
            <a:ext cx="9371949" cy="1183566"/>
          </a:xfrm>
        </p:spPr>
        <p:txBody>
          <a:bodyPr>
            <a:noAutofit/>
          </a:bodyPr>
          <a:lstStyle/>
          <a:p>
            <a:pPr algn="ctr"/>
            <a:br>
              <a:rPr lang="es-ES" sz="3600" dirty="0"/>
            </a:br>
            <a:r>
              <a:rPr lang="es-ES" sz="2800" dirty="0" err="1">
                <a:solidFill>
                  <a:srgbClr val="0B4262"/>
                </a:solidFill>
                <a:latin typeface="Arial Bold" panose="020B0704020202020204" pitchFamily="34" charset="0"/>
                <a:ea typeface="+mn-ea"/>
                <a:cs typeface="Arial Bold" panose="020B0704020202020204" pitchFamily="34" charset="0"/>
              </a:rPr>
              <a:t>What</a:t>
            </a:r>
            <a:r>
              <a:rPr lang="es-ES" sz="2800" dirty="0">
                <a:solidFill>
                  <a:srgbClr val="0B4262"/>
                </a:solidFill>
                <a:latin typeface="Arial Bold" panose="020B0704020202020204" pitchFamily="34" charset="0"/>
                <a:ea typeface="+mn-ea"/>
                <a:cs typeface="Arial Bold" panose="020B0704020202020204" pitchFamily="34" charset="0"/>
              </a:rPr>
              <a:t> </a:t>
            </a:r>
            <a:r>
              <a:rPr lang="es-ES" sz="2800" dirty="0" err="1">
                <a:solidFill>
                  <a:srgbClr val="0B4262"/>
                </a:solidFill>
                <a:latin typeface="Arial Bold" panose="020B0704020202020204" pitchFamily="34" charset="0"/>
                <a:ea typeface="+mn-ea"/>
                <a:cs typeface="Arial Bold" panose="020B0704020202020204" pitchFamily="34" charset="0"/>
              </a:rPr>
              <a:t>is</a:t>
            </a:r>
            <a:r>
              <a:rPr lang="es-ES" sz="2800" dirty="0">
                <a:solidFill>
                  <a:srgbClr val="0B4262"/>
                </a:solidFill>
                <a:latin typeface="Arial Bold" panose="020B0704020202020204" pitchFamily="34" charset="0"/>
                <a:ea typeface="+mn-ea"/>
                <a:cs typeface="Arial Bold" panose="020B0704020202020204" pitchFamily="34" charset="0"/>
              </a:rPr>
              <a:t> </a:t>
            </a:r>
            <a:r>
              <a:rPr lang="es-ES" sz="2800" dirty="0" err="1">
                <a:solidFill>
                  <a:srgbClr val="0B4262"/>
                </a:solidFill>
                <a:latin typeface="Arial Bold" panose="020B0704020202020204" pitchFamily="34" charset="0"/>
                <a:ea typeface="+mn-ea"/>
                <a:cs typeface="Arial Bold" panose="020B0704020202020204" pitchFamily="34" charset="0"/>
              </a:rPr>
              <a:t>the</a:t>
            </a:r>
            <a:r>
              <a:rPr lang="es-ES" sz="2800" dirty="0">
                <a:solidFill>
                  <a:srgbClr val="0B4262"/>
                </a:solidFill>
                <a:latin typeface="Arial Bold" panose="020B0704020202020204" pitchFamily="34" charset="0"/>
                <a:ea typeface="+mn-ea"/>
                <a:cs typeface="Arial Bold" panose="020B0704020202020204" pitchFamily="34" charset="0"/>
              </a:rPr>
              <a:t> GHG emisión </a:t>
            </a:r>
            <a:r>
              <a:rPr lang="es-ES" sz="2800" dirty="0" err="1">
                <a:solidFill>
                  <a:srgbClr val="0B4262"/>
                </a:solidFill>
                <a:latin typeface="Arial Bold" panose="020B0704020202020204" pitchFamily="34" charset="0"/>
                <a:ea typeface="+mn-ea"/>
                <a:cs typeface="Arial Bold" panose="020B0704020202020204" pitchFamily="34" charset="0"/>
              </a:rPr>
              <a:t>situation</a:t>
            </a:r>
            <a:r>
              <a:rPr lang="es-ES" sz="2800" dirty="0">
                <a:solidFill>
                  <a:srgbClr val="0B4262"/>
                </a:solidFill>
                <a:latin typeface="Arial Bold" panose="020B0704020202020204" pitchFamily="34" charset="0"/>
                <a:ea typeface="+mn-ea"/>
                <a:cs typeface="Arial Bold" panose="020B0704020202020204" pitchFamily="34" charset="0"/>
              </a:rPr>
              <a:t> in LAC and in </a:t>
            </a:r>
            <a:r>
              <a:rPr lang="es-ES" sz="2800" dirty="0" err="1">
                <a:solidFill>
                  <a:srgbClr val="0B4262"/>
                </a:solidFill>
                <a:latin typeface="Arial Bold" panose="020B0704020202020204" pitchFamily="34" charset="0"/>
                <a:ea typeface="+mn-ea"/>
                <a:cs typeface="Arial Bold" panose="020B0704020202020204" pitchFamily="34" charset="0"/>
              </a:rPr>
              <a:t>the</a:t>
            </a:r>
            <a:r>
              <a:rPr lang="es-ES" sz="2800" dirty="0">
                <a:solidFill>
                  <a:srgbClr val="0B4262"/>
                </a:solidFill>
                <a:latin typeface="Arial Bold" panose="020B0704020202020204" pitchFamily="34" charset="0"/>
                <a:ea typeface="+mn-ea"/>
                <a:cs typeface="Arial Bold" panose="020B0704020202020204" pitchFamily="34" charset="0"/>
              </a:rPr>
              <a:t> </a:t>
            </a:r>
            <a:r>
              <a:rPr lang="es-ES" sz="2800" dirty="0" err="1">
                <a:solidFill>
                  <a:srgbClr val="0B4262"/>
                </a:solidFill>
                <a:latin typeface="Arial Bold" panose="020B0704020202020204" pitchFamily="34" charset="0"/>
                <a:ea typeface="+mn-ea"/>
                <a:cs typeface="Arial Bold" panose="020B0704020202020204" pitchFamily="34" charset="0"/>
              </a:rPr>
              <a:t>Agrifood</a:t>
            </a:r>
            <a:r>
              <a:rPr lang="es-ES" sz="2800" dirty="0">
                <a:solidFill>
                  <a:srgbClr val="0B4262"/>
                </a:solidFill>
                <a:latin typeface="Arial Bold" panose="020B0704020202020204" pitchFamily="34" charset="0"/>
                <a:ea typeface="+mn-ea"/>
                <a:cs typeface="Arial Bold" panose="020B0704020202020204" pitchFamily="34" charset="0"/>
              </a:rPr>
              <a:t> Sector?</a:t>
            </a:r>
            <a:endParaRPr lang="en-US" sz="2800" dirty="0">
              <a:solidFill>
                <a:srgbClr val="0B4262"/>
              </a:solidFill>
              <a:latin typeface="Arial Bold" panose="020B0704020202020204" pitchFamily="34" charset="0"/>
              <a:ea typeface="+mn-ea"/>
              <a:cs typeface="Arial Bold" panose="020B0704020202020204" pitchFamily="34" charset="0"/>
            </a:endParaRP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3</a:t>
            </a:fld>
            <a:endParaRPr lang="en-US"/>
          </a:p>
        </p:txBody>
      </p:sp>
    </p:spTree>
    <p:extLst>
      <p:ext uri="{BB962C8B-B14F-4D97-AF65-F5344CB8AC3E}">
        <p14:creationId xmlns:p14="http://schemas.microsoft.com/office/powerpoint/2010/main" val="346646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71D5E89-C150-4749-A4DE-C688D2549F96}"/>
              </a:ext>
            </a:extLst>
          </p:cNvPr>
          <p:cNvSpPr txBox="1"/>
          <p:nvPr/>
        </p:nvSpPr>
        <p:spPr>
          <a:xfrm>
            <a:off x="303961" y="353651"/>
            <a:ext cx="11584077" cy="707886"/>
          </a:xfrm>
          <a:prstGeom prst="rect">
            <a:avLst/>
          </a:prstGeom>
          <a:noFill/>
        </p:spPr>
        <p:txBody>
          <a:bodyPr wrap="square">
            <a:spAutoFit/>
          </a:bodyPr>
          <a:lstStyle/>
          <a:p>
            <a:r>
              <a:rPr lang="es-ES" sz="2000" dirty="0">
                <a:solidFill>
                  <a:srgbClr val="0B4262"/>
                </a:solidFill>
                <a:latin typeface="Arial Bold" panose="020B0704020202020204" pitchFamily="34" charset="0"/>
                <a:cs typeface="Arial Bold" panose="020B0704020202020204" pitchFamily="34" charset="0"/>
              </a:rPr>
              <a:t>En ALC, varias fuentes y mecanismos de financiamiento para la mitigación están en practica, pero aún no están a la escala para generar la reducción de emisiones de GEI requerida.</a:t>
            </a:r>
          </a:p>
        </p:txBody>
      </p:sp>
      <p:graphicFrame>
        <p:nvGraphicFramePr>
          <p:cNvPr id="2" name="Table 3">
            <a:extLst>
              <a:ext uri="{FF2B5EF4-FFF2-40B4-BE49-F238E27FC236}">
                <a16:creationId xmlns:a16="http://schemas.microsoft.com/office/drawing/2014/main" id="{DCC1B695-E4E1-F565-A336-95838F784CAE}"/>
              </a:ext>
            </a:extLst>
          </p:cNvPr>
          <p:cNvGraphicFramePr>
            <a:graphicFrameLocks noGrp="1"/>
          </p:cNvGraphicFramePr>
          <p:nvPr>
            <p:extLst>
              <p:ext uri="{D42A27DB-BD31-4B8C-83A1-F6EECF244321}">
                <p14:modId xmlns:p14="http://schemas.microsoft.com/office/powerpoint/2010/main" val="3225670344"/>
              </p:ext>
            </p:extLst>
          </p:nvPr>
        </p:nvGraphicFramePr>
        <p:xfrm>
          <a:off x="664803" y="1792804"/>
          <a:ext cx="10638455" cy="3937000"/>
        </p:xfrm>
        <a:graphic>
          <a:graphicData uri="http://schemas.openxmlformats.org/drawingml/2006/table">
            <a:tbl>
              <a:tblPr firstRow="1" bandRow="1">
                <a:tableStyleId>{46F890A9-2807-4EBB-B81D-B2AA78EC7F39}</a:tableStyleId>
              </a:tblPr>
              <a:tblGrid>
                <a:gridCol w="864584">
                  <a:extLst>
                    <a:ext uri="{9D8B030D-6E8A-4147-A177-3AD203B41FA5}">
                      <a16:colId xmlns:a16="http://schemas.microsoft.com/office/drawing/2014/main" val="2346935800"/>
                    </a:ext>
                  </a:extLst>
                </a:gridCol>
                <a:gridCol w="2062280">
                  <a:extLst>
                    <a:ext uri="{9D8B030D-6E8A-4147-A177-3AD203B41FA5}">
                      <a16:colId xmlns:a16="http://schemas.microsoft.com/office/drawing/2014/main" val="3366708649"/>
                    </a:ext>
                  </a:extLst>
                </a:gridCol>
                <a:gridCol w="2787024">
                  <a:extLst>
                    <a:ext uri="{9D8B030D-6E8A-4147-A177-3AD203B41FA5}">
                      <a16:colId xmlns:a16="http://schemas.microsoft.com/office/drawing/2014/main" val="2886593782"/>
                    </a:ext>
                  </a:extLst>
                </a:gridCol>
                <a:gridCol w="2850894">
                  <a:extLst>
                    <a:ext uri="{9D8B030D-6E8A-4147-A177-3AD203B41FA5}">
                      <a16:colId xmlns:a16="http://schemas.microsoft.com/office/drawing/2014/main" val="1536812869"/>
                    </a:ext>
                  </a:extLst>
                </a:gridCol>
                <a:gridCol w="2073673">
                  <a:extLst>
                    <a:ext uri="{9D8B030D-6E8A-4147-A177-3AD203B41FA5}">
                      <a16:colId xmlns:a16="http://schemas.microsoft.com/office/drawing/2014/main" val="962298630"/>
                    </a:ext>
                  </a:extLst>
                </a:gridCol>
              </a:tblGrid>
              <a:tr h="370840">
                <a:tc>
                  <a:txBody>
                    <a:bodyPr/>
                    <a:lstStyle/>
                    <a:p>
                      <a:r>
                        <a:rPr lang="en-US" sz="1200" dirty="0" err="1">
                          <a:solidFill>
                            <a:schemeClr val="tx2"/>
                          </a:solidFill>
                          <a:latin typeface="Arial Narrow" panose="020B0606020202030204" pitchFamily="34" charset="0"/>
                          <a:cs typeface="Calibri Light" panose="020F0302020204030204" pitchFamily="34" charset="0"/>
                        </a:rPr>
                        <a:t>Pais</a:t>
                      </a:r>
                      <a:endParaRPr lang="en-US" sz="1200" dirty="0">
                        <a:solidFill>
                          <a:schemeClr val="tx2"/>
                        </a:solidFill>
                        <a:latin typeface="Arial Narrow" panose="020B0606020202030204" pitchFamily="34" charset="0"/>
                        <a:cs typeface="Calibri Light" panose="020F0302020204030204" pitchFamily="34" charset="0"/>
                      </a:endParaRPr>
                    </a:p>
                  </a:txBody>
                  <a:tcPr>
                    <a:solidFill>
                      <a:srgbClr val="EA9D36"/>
                    </a:solidFill>
                  </a:tcPr>
                </a:tc>
                <a:tc>
                  <a:txBody>
                    <a:bodyPr/>
                    <a:lstStyle/>
                    <a:p>
                      <a:r>
                        <a:rPr lang="en-US" sz="1200" dirty="0">
                          <a:solidFill>
                            <a:schemeClr val="tx2"/>
                          </a:solidFill>
                          <a:latin typeface="Arial Narrow" panose="020B0606020202030204" pitchFamily="34" charset="0"/>
                          <a:cs typeface="Calibri Light" panose="020F0302020204030204" pitchFamily="34" charset="0"/>
                        </a:rPr>
                        <a:t>Program </a:t>
                      </a:r>
                    </a:p>
                  </a:txBody>
                  <a:tcPr>
                    <a:solidFill>
                      <a:srgbClr val="EA9D36"/>
                    </a:solidFill>
                  </a:tcPr>
                </a:tc>
                <a:tc>
                  <a:txBody>
                    <a:bodyPr/>
                    <a:lstStyle/>
                    <a:p>
                      <a:r>
                        <a:rPr lang="en-US" sz="1200" dirty="0">
                          <a:solidFill>
                            <a:schemeClr val="tx2"/>
                          </a:solidFill>
                          <a:latin typeface="Arial Narrow" panose="020B0606020202030204" pitchFamily="34" charset="0"/>
                          <a:cs typeface="Calibri Light" panose="020F0302020204030204" pitchFamily="34" charset="0"/>
                        </a:rPr>
                        <a:t>Fuente de </a:t>
                      </a:r>
                      <a:r>
                        <a:rPr lang="en-US" sz="1200" dirty="0" err="1">
                          <a:solidFill>
                            <a:schemeClr val="tx2"/>
                          </a:solidFill>
                          <a:latin typeface="Arial Narrow" panose="020B0606020202030204" pitchFamily="34" charset="0"/>
                          <a:cs typeface="Calibri Light" panose="020F0302020204030204" pitchFamily="34" charset="0"/>
                        </a:rPr>
                        <a:t>financiamiento</a:t>
                      </a:r>
                      <a:endParaRPr lang="en-US" sz="1200" dirty="0">
                        <a:solidFill>
                          <a:schemeClr val="tx2"/>
                        </a:solidFill>
                        <a:latin typeface="Arial Narrow" panose="020B0606020202030204" pitchFamily="34" charset="0"/>
                        <a:cs typeface="Calibri Light" panose="020F0302020204030204" pitchFamily="34" charset="0"/>
                      </a:endParaRPr>
                    </a:p>
                  </a:txBody>
                  <a:tcPr>
                    <a:solidFill>
                      <a:srgbClr val="EA9D36"/>
                    </a:solidFill>
                  </a:tcPr>
                </a:tc>
                <a:tc>
                  <a:txBody>
                    <a:bodyPr/>
                    <a:lstStyle/>
                    <a:p>
                      <a:r>
                        <a:rPr lang="en-US" sz="1200" dirty="0" err="1">
                          <a:solidFill>
                            <a:schemeClr val="tx2"/>
                          </a:solidFill>
                          <a:latin typeface="Arial Narrow" panose="020B0606020202030204" pitchFamily="34" charset="0"/>
                          <a:cs typeface="Calibri Light" panose="020F0302020204030204" pitchFamily="34" charset="0"/>
                        </a:rPr>
                        <a:t>Instrumiento</a:t>
                      </a:r>
                      <a:endParaRPr lang="en-US" sz="1200" dirty="0">
                        <a:solidFill>
                          <a:schemeClr val="tx2"/>
                        </a:solidFill>
                        <a:latin typeface="Arial Narrow" panose="020B0606020202030204" pitchFamily="34" charset="0"/>
                        <a:cs typeface="Calibri Light" panose="020F0302020204030204" pitchFamily="34" charset="0"/>
                      </a:endParaRPr>
                    </a:p>
                  </a:txBody>
                  <a:tcPr>
                    <a:solidFill>
                      <a:srgbClr val="EA9D36"/>
                    </a:solidFill>
                  </a:tcPr>
                </a:tc>
                <a:tc>
                  <a:txBody>
                    <a:bodyPr/>
                    <a:lstStyle/>
                    <a:p>
                      <a:r>
                        <a:rPr lang="en-US" sz="1200" dirty="0">
                          <a:solidFill>
                            <a:schemeClr val="tx2"/>
                          </a:solidFill>
                          <a:latin typeface="Arial Narrow" panose="020B0606020202030204" pitchFamily="34" charset="0"/>
                          <a:cs typeface="Calibri Light" panose="020F0302020204030204" pitchFamily="34" charset="0"/>
                        </a:rPr>
                        <a:t>Monto</a:t>
                      </a:r>
                    </a:p>
                  </a:txBody>
                  <a:tcPr>
                    <a:solidFill>
                      <a:srgbClr val="EA9D36"/>
                    </a:solidFill>
                  </a:tcPr>
                </a:tc>
                <a:extLst>
                  <a:ext uri="{0D108BD9-81ED-4DB2-BD59-A6C34878D82A}">
                    <a16:rowId xmlns:a16="http://schemas.microsoft.com/office/drawing/2014/main" val="14891574"/>
                  </a:ext>
                </a:extLst>
              </a:tr>
              <a:tr h="370840">
                <a:tc>
                  <a:txBody>
                    <a:bodyPr/>
                    <a:lstStyle/>
                    <a:p>
                      <a:r>
                        <a:rPr lang="en-US" sz="1200" b="1" dirty="0">
                          <a:latin typeface="Arial Narrow" panose="020B0606020202030204" pitchFamily="34" charset="0"/>
                          <a:cs typeface="Calibri Light" panose="020F0302020204030204" pitchFamily="34" charset="0"/>
                        </a:rPr>
                        <a:t>Brazil</a:t>
                      </a:r>
                    </a:p>
                  </a:txBody>
                  <a:tcPr/>
                </a:tc>
                <a:tc>
                  <a:txBody>
                    <a:bodyPr/>
                    <a:lstStyle/>
                    <a:p>
                      <a:r>
                        <a:rPr lang="es-ES" sz="1200" dirty="0">
                          <a:latin typeface="Arial Narrow" panose="020B0606020202030204" pitchFamily="34" charset="0"/>
                          <a:cs typeface="Calibri Light" panose="020F0302020204030204" pitchFamily="34" charset="0"/>
                        </a:rPr>
                        <a:t>Plan Sectorial de Agricultura Baja en Carbono (</a:t>
                      </a:r>
                      <a:r>
                        <a:rPr lang="en-US" sz="1200" dirty="0">
                          <a:latin typeface="Arial Narrow" panose="020B0606020202030204" pitchFamily="34" charset="0"/>
                          <a:cs typeface="Calibri Light" panose="020F0302020204030204" pitchFamily="34" charset="0"/>
                        </a:rPr>
                        <a:t>Plan ABC)</a:t>
                      </a:r>
                    </a:p>
                  </a:txBody>
                  <a:tcPr/>
                </a:tc>
                <a:tc>
                  <a:txBody>
                    <a:bodyPr/>
                    <a:lstStyle/>
                    <a:p>
                      <a:r>
                        <a:rPr lang="en-US" sz="1200" dirty="0" err="1">
                          <a:latin typeface="Arial Narrow" panose="020B0606020202030204" pitchFamily="34" charset="0"/>
                          <a:cs typeface="Calibri Light" panose="020F0302020204030204" pitchFamily="34" charset="0"/>
                        </a:rPr>
                        <a:t>Gobierno</a:t>
                      </a:r>
                      <a:endParaRPr lang="en-US" sz="1200" dirty="0">
                        <a:latin typeface="Arial Narrow" panose="020B0606020202030204" pitchFamily="34" charset="0"/>
                        <a:cs typeface="Calibri Light" panose="020F0302020204030204" pitchFamily="34" charset="0"/>
                      </a:endParaRPr>
                    </a:p>
                  </a:txBody>
                  <a:tcPr/>
                </a:tc>
                <a:tc>
                  <a:txBody>
                    <a:bodyPr/>
                    <a:lstStyle/>
                    <a:p>
                      <a:r>
                        <a:rPr lang="es-ES" sz="1200" dirty="0">
                          <a:latin typeface="Arial Narrow" panose="020B0606020202030204" pitchFamily="34" charset="0"/>
                          <a:cs typeface="Calibri Light" panose="020F0302020204030204" pitchFamily="34" charset="0"/>
                        </a:rPr>
                        <a:t>línea de crédito subsidiada para que los agricultores conviertan las prácticas tradicionales de gestión agrícola en prácticas bajas en carbono</a:t>
                      </a:r>
                      <a:endParaRPr lang="en-US" sz="1200" dirty="0">
                        <a:latin typeface="Arial Narrow" panose="020B0606020202030204" pitchFamily="34" charset="0"/>
                        <a:cs typeface="Calibri Light" panose="020F0302020204030204" pitchFamily="34" charset="0"/>
                      </a:endParaRPr>
                    </a:p>
                  </a:txBody>
                  <a:tcPr/>
                </a:tc>
                <a:tc>
                  <a:txBody>
                    <a:bodyPr/>
                    <a:lstStyle/>
                    <a:p>
                      <a:r>
                        <a:rPr lang="en-US" sz="1200" dirty="0">
                          <a:latin typeface="Arial Narrow" panose="020B0606020202030204" pitchFamily="34" charset="0"/>
                          <a:cs typeface="Calibri Light" panose="020F0302020204030204" pitchFamily="34" charset="0"/>
                        </a:rPr>
                        <a:t>US$1,2 mil </a:t>
                      </a:r>
                      <a:r>
                        <a:rPr lang="en-US" sz="1200" dirty="0" err="1">
                          <a:latin typeface="Arial Narrow" panose="020B0606020202030204" pitchFamily="34" charset="0"/>
                          <a:cs typeface="Calibri Light" panose="020F0302020204030204" pitchFamily="34" charset="0"/>
                        </a:rPr>
                        <a:t>millones</a:t>
                      </a:r>
                      <a:r>
                        <a:rPr lang="en-US" sz="1200" dirty="0">
                          <a:latin typeface="Arial Narrow" panose="020B0606020202030204" pitchFamily="34" charset="0"/>
                          <a:cs typeface="Calibri Light" panose="020F0302020204030204" pitchFamily="34" charset="0"/>
                        </a:rPr>
                        <a:t>/</a:t>
                      </a:r>
                      <a:r>
                        <a:rPr lang="en-US" sz="1200" dirty="0" err="1">
                          <a:latin typeface="Arial Narrow" panose="020B0606020202030204" pitchFamily="34" charset="0"/>
                          <a:cs typeface="Calibri Light" panose="020F0302020204030204" pitchFamily="34" charset="0"/>
                        </a:rPr>
                        <a:t>ano</a:t>
                      </a:r>
                      <a:r>
                        <a:rPr lang="en-US" sz="1200" dirty="0">
                          <a:latin typeface="Arial Narrow" panose="020B0606020202030204" pitchFamily="34" charset="0"/>
                          <a:cs typeface="Calibri Light" panose="020F0302020204030204" pitchFamily="34" charset="0"/>
                        </a:rPr>
                        <a:t> </a:t>
                      </a:r>
                    </a:p>
                  </a:txBody>
                  <a:tcPr/>
                </a:tc>
                <a:extLst>
                  <a:ext uri="{0D108BD9-81ED-4DB2-BD59-A6C34878D82A}">
                    <a16:rowId xmlns:a16="http://schemas.microsoft.com/office/drawing/2014/main" val="805874257"/>
                  </a:ext>
                </a:extLst>
              </a:tr>
              <a:tr h="370840">
                <a:tc>
                  <a:txBody>
                    <a:bodyPr/>
                    <a:lstStyle/>
                    <a:p>
                      <a:r>
                        <a:rPr lang="en-US" sz="1200" b="1" dirty="0">
                          <a:latin typeface="Arial Narrow" panose="020B0606020202030204" pitchFamily="34" charset="0"/>
                          <a:cs typeface="Calibri Light" panose="020F0302020204030204" pitchFamily="34" charset="0"/>
                        </a:rPr>
                        <a:t>Brazil</a:t>
                      </a:r>
                    </a:p>
                  </a:txBody>
                  <a:tcPr/>
                </a:tc>
                <a:tc>
                  <a:txBody>
                    <a:bodyPr/>
                    <a:lstStyle/>
                    <a:p>
                      <a:r>
                        <a:rPr lang="es-ES" sz="1200" dirty="0">
                          <a:latin typeface="Arial Narrow" panose="020B0606020202030204" pitchFamily="34" charset="0"/>
                          <a:cs typeface="Calibri Light" panose="020F0302020204030204" pitchFamily="34" charset="0"/>
                        </a:rPr>
                        <a:t>Proyecto ABC Cerrado </a:t>
                      </a:r>
                      <a:endParaRPr lang="en-US" sz="1200" dirty="0">
                        <a:latin typeface="Arial Narrow" panose="020B0606020202030204" pitchFamily="34" charset="0"/>
                        <a:cs typeface="Calibri Light" panose="020F0302020204030204" pitchFamily="34" charset="0"/>
                      </a:endParaRPr>
                    </a:p>
                  </a:txBody>
                  <a:tcPr/>
                </a:tc>
                <a:tc>
                  <a:txBody>
                    <a:bodyPr/>
                    <a:lstStyle/>
                    <a:p>
                      <a:r>
                        <a:rPr lang="en-US" sz="1200" dirty="0">
                          <a:latin typeface="Arial Narrow" panose="020B0606020202030204" pitchFamily="34" charset="0"/>
                          <a:cs typeface="Calibri Light" panose="020F0302020204030204" pitchFamily="34" charset="0"/>
                        </a:rPr>
                        <a:t>FIP </a:t>
                      </a:r>
                      <a:r>
                        <a:rPr lang="en-US" sz="1200" dirty="0" err="1">
                          <a:latin typeface="Arial Narrow" panose="020B0606020202030204" pitchFamily="34" charset="0"/>
                          <a:cs typeface="Calibri Light" panose="020F0302020204030204" pitchFamily="34" charset="0"/>
                        </a:rPr>
                        <a:t>Donación</a:t>
                      </a:r>
                      <a:endParaRPr lang="en-US" sz="1200" dirty="0">
                        <a:latin typeface="Arial Narrow" panose="020B0606020202030204" pitchFamily="34" charset="0"/>
                        <a:cs typeface="Calibri Light" panose="020F0302020204030204" pitchFamily="34" charset="0"/>
                      </a:endParaRPr>
                    </a:p>
                  </a:txBody>
                  <a:tcPr/>
                </a:tc>
                <a:tc>
                  <a:txBody>
                    <a:bodyPr/>
                    <a:lstStyle/>
                    <a:p>
                      <a:r>
                        <a:rPr lang="es-ES" sz="1200" dirty="0">
                          <a:latin typeface="Arial Narrow" panose="020B0606020202030204" pitchFamily="34" charset="0"/>
                          <a:cs typeface="Calibri Light" panose="020F0302020204030204" pitchFamily="34" charset="0"/>
                        </a:rPr>
                        <a:t>Asistencia técnica y capacitación en prácticas de restauración de pastos </a:t>
                      </a:r>
                      <a:endParaRPr lang="en-US" sz="1200" dirty="0">
                        <a:latin typeface="Arial Narrow" panose="020B0606020202030204" pitchFamily="34" charset="0"/>
                        <a:cs typeface="Calibri Light" panose="020F0302020204030204" pitchFamily="34" charset="0"/>
                      </a:endParaRPr>
                    </a:p>
                  </a:txBody>
                  <a:tcPr/>
                </a:tc>
                <a:tc>
                  <a:txBody>
                    <a:bodyPr/>
                    <a:lstStyle/>
                    <a:p>
                      <a:r>
                        <a:rPr lang="en-US" sz="1200" dirty="0">
                          <a:latin typeface="Arial Narrow" panose="020B0606020202030204" pitchFamily="34" charset="0"/>
                          <a:cs typeface="Calibri Light" panose="020F0302020204030204" pitchFamily="34" charset="0"/>
                        </a:rPr>
                        <a:t>US$10 </a:t>
                      </a:r>
                      <a:r>
                        <a:rPr lang="en-US" sz="1200" dirty="0" err="1">
                          <a:latin typeface="Arial Narrow" panose="020B0606020202030204" pitchFamily="34" charset="0"/>
                          <a:cs typeface="Calibri Light" panose="020F0302020204030204" pitchFamily="34" charset="0"/>
                        </a:rPr>
                        <a:t>millones</a:t>
                      </a:r>
                      <a:r>
                        <a:rPr lang="en-US" sz="1200" dirty="0">
                          <a:latin typeface="Arial Narrow" panose="020B0606020202030204" pitchFamily="34" charset="0"/>
                          <a:cs typeface="Calibri Light" panose="020F0302020204030204" pitchFamily="34" charset="0"/>
                        </a:rPr>
                        <a:t> (para 6 </a:t>
                      </a:r>
                      <a:r>
                        <a:rPr lang="en-US" sz="1200" dirty="0" err="1">
                          <a:latin typeface="Arial Narrow" panose="020B0606020202030204" pitchFamily="34" charset="0"/>
                          <a:cs typeface="Calibri Light" panose="020F0302020204030204" pitchFamily="34" charset="0"/>
                        </a:rPr>
                        <a:t>anos</a:t>
                      </a:r>
                      <a:r>
                        <a:rPr lang="en-US" sz="1200" dirty="0">
                          <a:latin typeface="Arial Narrow" panose="020B0606020202030204" pitchFamily="34" charset="0"/>
                          <a:cs typeface="Calibri Light" panose="020F0302020204030204" pitchFamily="34" charset="0"/>
                        </a:rPr>
                        <a:t>)</a:t>
                      </a:r>
                    </a:p>
                  </a:txBody>
                  <a:tcPr/>
                </a:tc>
                <a:extLst>
                  <a:ext uri="{0D108BD9-81ED-4DB2-BD59-A6C34878D82A}">
                    <a16:rowId xmlns:a16="http://schemas.microsoft.com/office/drawing/2014/main" val="3875844786"/>
                  </a:ext>
                </a:extLst>
              </a:tr>
              <a:tr h="370840">
                <a:tc>
                  <a:txBody>
                    <a:bodyPr/>
                    <a:lstStyle/>
                    <a:p>
                      <a:r>
                        <a:rPr lang="en-US" sz="1200" b="1" dirty="0">
                          <a:latin typeface="Arial Narrow" panose="020B0606020202030204" pitchFamily="34" charset="0"/>
                          <a:cs typeface="Calibri Light" panose="020F0302020204030204" pitchFamily="34" charset="0"/>
                        </a:rPr>
                        <a:t>Uruguay</a:t>
                      </a:r>
                    </a:p>
                  </a:txBody>
                  <a:tcPr/>
                </a:tc>
                <a:tc>
                  <a:txBody>
                    <a:bodyPr/>
                    <a:lstStyle/>
                    <a:p>
                      <a:r>
                        <a:rPr lang="en-US" sz="1200" dirty="0">
                          <a:latin typeface="Arial Narrow" panose="020B0606020202030204" pitchFamily="34" charset="0"/>
                          <a:cs typeface="Calibri Light" panose="020F0302020204030204" pitchFamily="34" charset="0"/>
                        </a:rPr>
                        <a:t>Sistema de </a:t>
                      </a:r>
                      <a:r>
                        <a:rPr lang="en-US" sz="1200" dirty="0" err="1">
                          <a:latin typeface="Arial Narrow" panose="020B0606020202030204" pitchFamily="34" charset="0"/>
                          <a:cs typeface="Calibri Light" panose="020F0302020204030204" pitchFamily="34" charset="0"/>
                        </a:rPr>
                        <a:t>trazabilidad</a:t>
                      </a:r>
                      <a:r>
                        <a:rPr lang="en-US" sz="1200" dirty="0">
                          <a:latin typeface="Arial Narrow" panose="020B0606020202030204" pitchFamily="34" charset="0"/>
                          <a:cs typeface="Calibri Light" panose="020F0302020204030204" pitchFamily="34" charset="0"/>
                        </a:rPr>
                        <a:t> bovina </a:t>
                      </a:r>
                    </a:p>
                  </a:txBody>
                  <a:tcPr/>
                </a:tc>
                <a:tc>
                  <a:txBody>
                    <a:bodyPr/>
                    <a:lstStyle/>
                    <a:p>
                      <a:r>
                        <a:rPr lang="en-US" sz="1200" dirty="0" err="1">
                          <a:latin typeface="Arial Narrow" panose="020B0606020202030204" pitchFamily="34" charset="0"/>
                          <a:cs typeface="Calibri Light" panose="020F0302020204030204" pitchFamily="34" charset="0"/>
                        </a:rPr>
                        <a:t>Gobierno</a:t>
                      </a:r>
                      <a:endParaRPr lang="en-US" sz="1200" dirty="0">
                        <a:latin typeface="Arial Narrow" panose="020B0606020202030204" pitchFamily="34" charset="0"/>
                        <a:cs typeface="Calibri Light" panose="020F0302020204030204" pitchFamily="34" charset="0"/>
                      </a:endParaRPr>
                    </a:p>
                  </a:txBody>
                  <a:tcPr/>
                </a:tc>
                <a:tc>
                  <a:txBody>
                    <a:bodyPr/>
                    <a:lstStyle/>
                    <a:p>
                      <a:r>
                        <a:rPr lang="es-ES" sz="1200" dirty="0">
                          <a:latin typeface="Arial Narrow" panose="020B0606020202030204" pitchFamily="34" charset="0"/>
                          <a:cs typeface="Calibri Light" panose="020F0302020204030204" pitchFamily="34" charset="0"/>
                        </a:rPr>
                        <a:t>Inversiones en el sistema de trazabilidad bovina impulsó la apertura de 120 mercados a la producción uruguaya. </a:t>
                      </a:r>
                      <a:endParaRPr lang="en-US" sz="1200" dirty="0">
                        <a:latin typeface="Arial Narrow" panose="020B0606020202030204" pitchFamily="34" charset="0"/>
                        <a:cs typeface="Calibri Light" panose="020F0302020204030204" pitchFamily="34" charset="0"/>
                      </a:endParaRPr>
                    </a:p>
                  </a:txBody>
                  <a:tcPr/>
                </a:tc>
                <a:tc>
                  <a:txBody>
                    <a:bodyPr/>
                    <a:lstStyle/>
                    <a:p>
                      <a:r>
                        <a:rPr lang="en-US" sz="1200" dirty="0">
                          <a:latin typeface="Arial Narrow" panose="020B0606020202030204" pitchFamily="34" charset="0"/>
                          <a:cs typeface="Calibri Light" panose="020F0302020204030204" pitchFamily="34" charset="0"/>
                        </a:rPr>
                        <a:t>US$ </a:t>
                      </a:r>
                      <a:r>
                        <a:rPr lang="es-ES" sz="1200" dirty="0">
                          <a:latin typeface="Arial Narrow" panose="020B0606020202030204" pitchFamily="34" charset="0"/>
                          <a:cs typeface="Calibri Light" panose="020F0302020204030204" pitchFamily="34" charset="0"/>
                        </a:rPr>
                        <a:t>12,5 millones/ ano</a:t>
                      </a:r>
                      <a:endParaRPr lang="en-US" sz="1200" dirty="0">
                        <a:latin typeface="Arial Narrow" panose="020B0606020202030204" pitchFamily="34" charset="0"/>
                        <a:cs typeface="Calibri Light" panose="020F0302020204030204" pitchFamily="34" charset="0"/>
                      </a:endParaRPr>
                    </a:p>
                  </a:txBody>
                  <a:tcPr/>
                </a:tc>
                <a:extLst>
                  <a:ext uri="{0D108BD9-81ED-4DB2-BD59-A6C34878D82A}">
                    <a16:rowId xmlns:a16="http://schemas.microsoft.com/office/drawing/2014/main" val="4029643915"/>
                  </a:ext>
                </a:extLst>
              </a:tr>
              <a:tr h="370840">
                <a:tc>
                  <a:txBody>
                    <a:bodyPr/>
                    <a:lstStyle/>
                    <a:p>
                      <a:r>
                        <a:rPr lang="en-US" sz="1200" b="1" dirty="0">
                          <a:latin typeface="Arial Narrow" panose="020B0606020202030204" pitchFamily="34" charset="0"/>
                          <a:cs typeface="Calibri Light" panose="020F0302020204030204" pitchFamily="34" charset="0"/>
                        </a:rPr>
                        <a:t>Colombia</a:t>
                      </a:r>
                    </a:p>
                  </a:txBody>
                  <a:tcPr/>
                </a:tc>
                <a:tc>
                  <a:txBody>
                    <a:bodyPr/>
                    <a:lstStyle/>
                    <a:p>
                      <a:r>
                        <a:rPr lang="es-ES" sz="1200" dirty="0">
                          <a:latin typeface="Arial Narrow" panose="020B0606020202030204" pitchFamily="34" charset="0"/>
                          <a:cs typeface="Calibri Light" panose="020F0302020204030204" pitchFamily="34" charset="0"/>
                        </a:rPr>
                        <a:t>Proyecto de Integración de la Ganadería Sostenible </a:t>
                      </a:r>
                      <a:endParaRPr lang="en-US" sz="1200" dirty="0">
                        <a:latin typeface="Arial Narrow" panose="020B0606020202030204" pitchFamily="34" charset="0"/>
                        <a:cs typeface="Calibri Light" panose="020F0302020204030204" pitchFamily="34" charset="0"/>
                      </a:endParaRPr>
                    </a:p>
                  </a:txBody>
                  <a:tcPr/>
                </a:tc>
                <a:tc>
                  <a:txBody>
                    <a:bodyPr/>
                    <a:lstStyle/>
                    <a:p>
                      <a:r>
                        <a:rPr lang="es-ES" sz="1200" dirty="0">
                          <a:latin typeface="Arial Narrow" panose="020B0606020202030204" pitchFamily="34" charset="0"/>
                          <a:cs typeface="Calibri Light" panose="020F0302020204030204" pitchFamily="34" charset="0"/>
                        </a:rPr>
                        <a:t>GEF, BEIS Donación</a:t>
                      </a:r>
                      <a:endParaRPr lang="en-US" sz="1200" dirty="0">
                        <a:latin typeface="Arial Narrow" panose="020B0606020202030204" pitchFamily="34" charset="0"/>
                        <a:cs typeface="Calibri Light" panose="020F0302020204030204" pitchFamily="34" charset="0"/>
                      </a:endParaRPr>
                    </a:p>
                  </a:txBody>
                  <a:tcPr/>
                </a:tc>
                <a:tc>
                  <a:txBody>
                    <a:bodyPr/>
                    <a:lstStyle/>
                    <a:p>
                      <a:r>
                        <a:rPr lang="es-ES" sz="1200" dirty="0">
                          <a:latin typeface="Arial Narrow" panose="020B0606020202030204" pitchFamily="34" charset="0"/>
                          <a:cs typeface="Calibri Light" panose="020F0302020204030204" pitchFamily="34" charset="0"/>
                        </a:rPr>
                        <a:t>Inversiones para convertir los sistemas de pastoreo convencionales en modelos sostenibles como los sistemas silvopastoriles</a:t>
                      </a:r>
                      <a:endParaRPr lang="en-US" sz="1200" dirty="0">
                        <a:latin typeface="Arial Narrow" panose="020B0606020202030204" pitchFamily="34" charset="0"/>
                        <a:cs typeface="Calibri Light" panose="020F0302020204030204" pitchFamily="34" charset="0"/>
                      </a:endParaRPr>
                    </a:p>
                  </a:txBody>
                  <a:tcPr/>
                </a:tc>
                <a:tc>
                  <a:txBody>
                    <a:bodyPr/>
                    <a:lstStyle/>
                    <a:p>
                      <a:r>
                        <a:rPr lang="en-US" sz="1200" dirty="0">
                          <a:latin typeface="Arial Narrow" panose="020B0606020202030204" pitchFamily="34" charset="0"/>
                          <a:cs typeface="Calibri Light" panose="020F0302020204030204" pitchFamily="34" charset="0"/>
                        </a:rPr>
                        <a:t>US$56 </a:t>
                      </a:r>
                      <a:r>
                        <a:rPr lang="en-US" sz="1200" dirty="0" err="1">
                          <a:latin typeface="Arial Narrow" panose="020B0606020202030204" pitchFamily="34" charset="0"/>
                          <a:cs typeface="Calibri Light" panose="020F0302020204030204" pitchFamily="34" charset="0"/>
                        </a:rPr>
                        <a:t>millones</a:t>
                      </a:r>
                      <a:r>
                        <a:rPr lang="en-US" sz="1200" dirty="0">
                          <a:latin typeface="Arial Narrow" panose="020B0606020202030204" pitchFamily="34" charset="0"/>
                          <a:cs typeface="Calibri Light" panose="020F0302020204030204" pitchFamily="34" charset="0"/>
                        </a:rPr>
                        <a:t> </a:t>
                      </a:r>
                    </a:p>
                  </a:txBody>
                  <a:tcPr/>
                </a:tc>
                <a:extLst>
                  <a:ext uri="{0D108BD9-81ED-4DB2-BD59-A6C34878D82A}">
                    <a16:rowId xmlns:a16="http://schemas.microsoft.com/office/drawing/2014/main" val="2506801104"/>
                  </a:ext>
                </a:extLst>
              </a:tr>
              <a:tr h="370840">
                <a:tc>
                  <a:txBody>
                    <a:bodyPr/>
                    <a:lstStyle/>
                    <a:p>
                      <a:r>
                        <a:rPr lang="en-US" sz="1200" b="1" dirty="0">
                          <a:latin typeface="Arial Narrow" panose="020B0606020202030204" pitchFamily="34" charset="0"/>
                          <a:cs typeface="Calibri Light" panose="020F0302020204030204" pitchFamily="34" charset="0"/>
                        </a:rPr>
                        <a:t>Costa Rica </a:t>
                      </a:r>
                    </a:p>
                  </a:txBody>
                  <a:tcPr/>
                </a:tc>
                <a:tc>
                  <a:txBody>
                    <a:bodyPr/>
                    <a:lstStyle/>
                    <a:p>
                      <a:r>
                        <a:rPr lang="en-US" sz="1200" dirty="0">
                          <a:latin typeface="Arial Narrow" panose="020B0606020202030204" pitchFamily="34" charset="0"/>
                          <a:cs typeface="Calibri Light" panose="020F0302020204030204" pitchFamily="34" charset="0"/>
                        </a:rPr>
                        <a:t>Programa de Pagos </a:t>
                      </a:r>
                      <a:r>
                        <a:rPr lang="en-US" sz="1200" dirty="0" err="1">
                          <a:latin typeface="Arial Narrow" panose="020B0606020202030204" pitchFamily="34" charset="0"/>
                          <a:cs typeface="Calibri Light" panose="020F0302020204030204" pitchFamily="34" charset="0"/>
                        </a:rPr>
                        <a:t>por</a:t>
                      </a:r>
                      <a:r>
                        <a:rPr lang="en-US" sz="1200" dirty="0">
                          <a:latin typeface="Arial Narrow" panose="020B0606020202030204" pitchFamily="34" charset="0"/>
                          <a:cs typeface="Calibri Light" panose="020F0302020204030204" pitchFamily="34" charset="0"/>
                        </a:rPr>
                        <a:t> </a:t>
                      </a:r>
                      <a:r>
                        <a:rPr lang="en-US" sz="1200" dirty="0" err="1">
                          <a:latin typeface="Arial Narrow" panose="020B0606020202030204" pitchFamily="34" charset="0"/>
                          <a:cs typeface="Calibri Light" panose="020F0302020204030204" pitchFamily="34" charset="0"/>
                        </a:rPr>
                        <a:t>Servicios</a:t>
                      </a:r>
                      <a:r>
                        <a:rPr lang="en-US" sz="1200" dirty="0">
                          <a:latin typeface="Arial Narrow" panose="020B0606020202030204" pitchFamily="34" charset="0"/>
                          <a:cs typeface="Calibri Light" panose="020F0302020204030204" pitchFamily="34" charset="0"/>
                        </a:rPr>
                        <a:t> </a:t>
                      </a:r>
                      <a:r>
                        <a:rPr lang="en-US" sz="1200" dirty="0" err="1">
                          <a:latin typeface="Arial Narrow" panose="020B0606020202030204" pitchFamily="34" charset="0"/>
                          <a:cs typeface="Calibri Light" panose="020F0302020204030204" pitchFamily="34" charset="0"/>
                        </a:rPr>
                        <a:t>Ambientales</a:t>
                      </a:r>
                      <a:r>
                        <a:rPr lang="en-US" sz="1200" dirty="0">
                          <a:latin typeface="Arial Narrow" panose="020B0606020202030204" pitchFamily="34" charset="0"/>
                          <a:cs typeface="Calibri Light" panose="020F0302020204030204" pitchFamily="34" charset="0"/>
                        </a:rPr>
                        <a:t> (PES) </a:t>
                      </a:r>
                    </a:p>
                  </a:txBody>
                  <a:tcPr/>
                </a:tc>
                <a:tc>
                  <a:txBody>
                    <a:bodyPr/>
                    <a:lstStyle/>
                    <a:p>
                      <a:r>
                        <a:rPr lang="es-ES" sz="1200" dirty="0">
                          <a:latin typeface="Arial Narrow" panose="020B0606020202030204" pitchFamily="34" charset="0"/>
                          <a:cs typeface="Calibri Light" panose="020F0302020204030204" pitchFamily="34" charset="0"/>
                        </a:rPr>
                        <a:t>Gobierno (impuesto a los combustibles y el cargo por agua), Certificados de Conservación de la Biodiversidad, créditos de carbono y alianzas estratégicas con el sector público y privado.</a:t>
                      </a:r>
                      <a:endParaRPr lang="en-US" sz="1200" dirty="0">
                        <a:latin typeface="Arial Narrow" panose="020B0606020202030204" pitchFamily="34" charset="0"/>
                        <a:cs typeface="Calibri Light" panose="020F0302020204030204" pitchFamily="34" charset="0"/>
                      </a:endParaRPr>
                    </a:p>
                  </a:txBody>
                  <a:tcPr/>
                </a:tc>
                <a:tc>
                  <a:txBody>
                    <a:bodyPr/>
                    <a:lstStyle/>
                    <a:p>
                      <a:r>
                        <a:rPr lang="es-ES" sz="1200" dirty="0">
                          <a:latin typeface="Arial Narrow" panose="020B0606020202030204" pitchFamily="34" charset="0"/>
                          <a:cs typeface="Calibri Light" panose="020F0302020204030204" pitchFamily="34" charset="0"/>
                        </a:rPr>
                        <a:t>reconocimiento financiero por parte del Estado, a </a:t>
                      </a:r>
                      <a:r>
                        <a:rPr lang="es-ES" sz="1200" dirty="0" err="1">
                          <a:latin typeface="Arial Narrow" panose="020B0606020202030204" pitchFamily="34" charset="0"/>
                          <a:cs typeface="Calibri Light" panose="020F0302020204030204" pitchFamily="34" charset="0"/>
                        </a:rPr>
                        <a:t>tráves</a:t>
                      </a:r>
                      <a:r>
                        <a:rPr lang="es-ES" sz="1200" dirty="0">
                          <a:latin typeface="Arial Narrow" panose="020B0606020202030204" pitchFamily="34" charset="0"/>
                          <a:cs typeface="Calibri Light" panose="020F0302020204030204" pitchFamily="34" charset="0"/>
                        </a:rPr>
                        <a:t> del </a:t>
                      </a:r>
                      <a:r>
                        <a:rPr lang="es-ES" sz="1200" dirty="0" err="1">
                          <a:latin typeface="Arial Narrow" panose="020B0606020202030204" pitchFamily="34" charset="0"/>
                          <a:cs typeface="Calibri Light" panose="020F0302020204030204" pitchFamily="34" charset="0"/>
                        </a:rPr>
                        <a:t>Fonafifo</a:t>
                      </a:r>
                      <a:r>
                        <a:rPr lang="es-ES" sz="1200" dirty="0">
                          <a:latin typeface="Arial Narrow" panose="020B0606020202030204" pitchFamily="34" charset="0"/>
                          <a:cs typeface="Calibri Light" panose="020F0302020204030204" pitchFamily="34" charset="0"/>
                        </a:rPr>
                        <a:t>, a los (las) propietarios(as) y poseedores(as) de bosque y plantaciones forestales por los servicios ambientales</a:t>
                      </a:r>
                      <a:endParaRPr lang="en-US" sz="1200" dirty="0">
                        <a:latin typeface="Arial Narrow" panose="020B0606020202030204" pitchFamily="34" charset="0"/>
                        <a:cs typeface="Calibri Light" panose="020F0302020204030204" pitchFamily="34" charset="0"/>
                      </a:endParaRPr>
                    </a:p>
                  </a:txBody>
                  <a:tcPr/>
                </a:tc>
                <a:tc>
                  <a:txBody>
                    <a:bodyPr/>
                    <a:lstStyle/>
                    <a:p>
                      <a:r>
                        <a:rPr lang="en-US" sz="1200" dirty="0">
                          <a:latin typeface="Arial Narrow" panose="020B0606020202030204" pitchFamily="34" charset="0"/>
                          <a:cs typeface="Calibri Light" panose="020F0302020204030204" pitchFamily="34" charset="0"/>
                        </a:rPr>
                        <a:t>US$ 524 million </a:t>
                      </a:r>
                    </a:p>
                  </a:txBody>
                  <a:tcPr/>
                </a:tc>
                <a:extLst>
                  <a:ext uri="{0D108BD9-81ED-4DB2-BD59-A6C34878D82A}">
                    <a16:rowId xmlns:a16="http://schemas.microsoft.com/office/drawing/2014/main" val="2574750005"/>
                  </a:ext>
                </a:extLst>
              </a:tr>
            </a:tbl>
          </a:graphicData>
        </a:graphic>
      </p:graphicFrame>
    </p:spTree>
    <p:extLst>
      <p:ext uri="{BB962C8B-B14F-4D97-AF65-F5344CB8AC3E}">
        <p14:creationId xmlns:p14="http://schemas.microsoft.com/office/powerpoint/2010/main" val="26531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77AA23-C10A-E96A-1E72-0CAFB4D3AF59}"/>
              </a:ext>
            </a:extLst>
          </p:cNvPr>
          <p:cNvSpPr>
            <a:spLocks noGrp="1"/>
          </p:cNvSpPr>
          <p:nvPr>
            <p:ph type="sldNum" sz="quarter" idx="12"/>
          </p:nvPr>
        </p:nvSpPr>
        <p:spPr/>
        <p:txBody>
          <a:bodyPr/>
          <a:lstStyle/>
          <a:p>
            <a:fld id="{9CD8D479-8942-46E8-A226-A4E01F7A105C}" type="slidenum">
              <a:rPr lang="en-US"/>
              <a:t>31</a:t>
            </a:fld>
            <a:endParaRPr lang="en-US"/>
          </a:p>
        </p:txBody>
      </p:sp>
      <p:sp>
        <p:nvSpPr>
          <p:cNvPr id="16" name="Title 1">
            <a:extLst>
              <a:ext uri="{FF2B5EF4-FFF2-40B4-BE49-F238E27FC236}">
                <a16:creationId xmlns:a16="http://schemas.microsoft.com/office/drawing/2014/main" id="{E0387F39-D6A1-6892-60A7-8330BFBE0743}"/>
              </a:ext>
            </a:extLst>
          </p:cNvPr>
          <p:cNvSpPr txBox="1">
            <a:spLocks/>
          </p:cNvSpPr>
          <p:nvPr/>
        </p:nvSpPr>
        <p:spPr>
          <a:xfrm>
            <a:off x="336435" y="2209985"/>
            <a:ext cx="4426065" cy="14478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s-ES" sz="2000" b="1" dirty="0">
                <a:solidFill>
                  <a:srgbClr val="0B4262"/>
                </a:solidFill>
                <a:latin typeface="Arial Bold"/>
                <a:ea typeface="+mn-ea"/>
                <a:cs typeface="Arial Bold"/>
              </a:rPr>
              <a:t>Financiamiento climático del sector privado para la intensificación sostenible de la ganadería en ALC</a:t>
            </a:r>
            <a:endParaRPr lang="en-US" sz="2000" b="1" dirty="0">
              <a:solidFill>
                <a:srgbClr val="0B4262"/>
              </a:solidFill>
              <a:latin typeface="Arial Bold"/>
              <a:ea typeface="+mn-ea"/>
              <a:cs typeface="Arial Bold"/>
            </a:endParaRPr>
          </a:p>
        </p:txBody>
      </p:sp>
      <p:pic>
        <p:nvPicPr>
          <p:cNvPr id="17" name="Picture 17" descr="A picture containing table&#10;&#10;Description automatically generated">
            <a:extLst>
              <a:ext uri="{FF2B5EF4-FFF2-40B4-BE49-F238E27FC236}">
                <a16:creationId xmlns:a16="http://schemas.microsoft.com/office/drawing/2014/main" id="{1F790B4E-345C-A9CD-D837-4CF4F5DEFFA1}"/>
              </a:ext>
            </a:extLst>
          </p:cNvPr>
          <p:cNvPicPr>
            <a:picLocks noChangeAspect="1"/>
          </p:cNvPicPr>
          <p:nvPr/>
        </p:nvPicPr>
        <p:blipFill>
          <a:blip r:embed="rId3"/>
          <a:stretch>
            <a:fillRect/>
          </a:stretch>
        </p:blipFill>
        <p:spPr>
          <a:xfrm>
            <a:off x="4895965" y="227511"/>
            <a:ext cx="6959600" cy="6401889"/>
          </a:xfrm>
          <a:prstGeom prst="rect">
            <a:avLst/>
          </a:prstGeom>
        </p:spPr>
      </p:pic>
    </p:spTree>
    <p:extLst>
      <p:ext uri="{BB962C8B-B14F-4D97-AF65-F5344CB8AC3E}">
        <p14:creationId xmlns:p14="http://schemas.microsoft.com/office/powerpoint/2010/main" val="156075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32</a:t>
            </a:fld>
            <a:endParaRPr lang="en-US"/>
          </a:p>
        </p:txBody>
      </p:sp>
      <p:sp>
        <p:nvSpPr>
          <p:cNvPr id="2" name="Rectangle 1">
            <a:extLst>
              <a:ext uri="{FF2B5EF4-FFF2-40B4-BE49-F238E27FC236}">
                <a16:creationId xmlns:a16="http://schemas.microsoft.com/office/drawing/2014/main" id="{68489E4C-FA41-D449-A501-B2AA86C3B900}"/>
              </a:ext>
            </a:extLst>
          </p:cNvPr>
          <p:cNvSpPr/>
          <p:nvPr/>
        </p:nvSpPr>
        <p:spPr>
          <a:xfrm>
            <a:off x="524177" y="554648"/>
            <a:ext cx="10823074" cy="523220"/>
          </a:xfrm>
          <a:prstGeom prst="rect">
            <a:avLst/>
          </a:prstGeom>
        </p:spPr>
        <p:txBody>
          <a:bodyPr wrap="square">
            <a:spAutoFit/>
          </a:bodyPr>
          <a:lstStyle/>
          <a:p>
            <a:pPr>
              <a:spcBef>
                <a:spcPct val="0"/>
              </a:spcBef>
            </a:pPr>
            <a:r>
              <a:rPr lang="es-ES" sz="2800" b="1" dirty="0">
                <a:solidFill>
                  <a:srgbClr val="0B4262"/>
                </a:solidFill>
                <a:latin typeface="Arial Bold"/>
                <a:cs typeface="Arial Bold"/>
              </a:rPr>
              <a:t>Invertir en monitoreo, informes y verificación de GEI </a:t>
            </a:r>
            <a:r>
              <a:rPr lang="en-US" sz="2800" b="1" dirty="0">
                <a:solidFill>
                  <a:srgbClr val="0B4262"/>
                </a:solidFill>
                <a:latin typeface="Arial Bold"/>
                <a:cs typeface="Arial Bold"/>
              </a:rPr>
              <a:t>(MRV)</a:t>
            </a:r>
          </a:p>
        </p:txBody>
      </p:sp>
      <p:sp>
        <p:nvSpPr>
          <p:cNvPr id="5" name="TextBox 4">
            <a:extLst>
              <a:ext uri="{FF2B5EF4-FFF2-40B4-BE49-F238E27FC236}">
                <a16:creationId xmlns:a16="http://schemas.microsoft.com/office/drawing/2014/main" id="{361974AE-3A02-13A0-CDF8-5CA706F225DF}"/>
              </a:ext>
            </a:extLst>
          </p:cNvPr>
          <p:cNvSpPr txBox="1"/>
          <p:nvPr/>
        </p:nvSpPr>
        <p:spPr>
          <a:xfrm>
            <a:off x="3753292" y="1449696"/>
            <a:ext cx="7081285" cy="1394997"/>
          </a:xfrm>
          <a:prstGeom prst="rect">
            <a:avLst/>
          </a:prstGeom>
          <a:noFill/>
        </p:spPr>
        <p:txBody>
          <a:bodyPr wrap="square">
            <a:spAutoFit/>
          </a:bodyPr>
          <a:lstStyle/>
          <a:p>
            <a:pPr marL="0" algn="just">
              <a:lnSpc>
                <a:spcPct val="107000"/>
              </a:lnSpc>
              <a:spcBef>
                <a:spcPts val="0"/>
              </a:spcBef>
              <a:spcAft>
                <a:spcPts val="800"/>
              </a:spcAft>
            </a:pPr>
            <a:r>
              <a:rPr lang="es-ES" sz="2000" kern="0" dirty="0">
                <a:solidFill>
                  <a:schemeClr val="tx2"/>
                </a:solidFill>
                <a:cs typeface="Calibri Light" panose="020F0302020204030204" pitchFamily="34" charset="0"/>
              </a:rPr>
              <a:t>Los sistemas robustos de MRV pueden generar resultados verificables a partir de las inversiones en mitigación, vinculándose a las NDC de los países y abriendo la puerta a una mayor financiación climática.</a:t>
            </a:r>
          </a:p>
        </p:txBody>
      </p:sp>
      <p:pic>
        <p:nvPicPr>
          <p:cNvPr id="3" name="Picture 2">
            <a:extLst>
              <a:ext uri="{FF2B5EF4-FFF2-40B4-BE49-F238E27FC236}">
                <a16:creationId xmlns:a16="http://schemas.microsoft.com/office/drawing/2014/main" id="{BDE2DA34-0FDA-A375-0EDC-67C15E1E7903}"/>
              </a:ext>
            </a:extLst>
          </p:cNvPr>
          <p:cNvPicPr>
            <a:picLocks noChangeAspect="1"/>
          </p:cNvPicPr>
          <p:nvPr/>
        </p:nvPicPr>
        <p:blipFill>
          <a:blip r:embed="rId3"/>
          <a:stretch>
            <a:fillRect/>
          </a:stretch>
        </p:blipFill>
        <p:spPr>
          <a:xfrm>
            <a:off x="524177" y="1449696"/>
            <a:ext cx="3122790" cy="1757571"/>
          </a:xfrm>
          <a:prstGeom prst="rect">
            <a:avLst/>
          </a:prstGeom>
        </p:spPr>
      </p:pic>
      <p:sp>
        <p:nvSpPr>
          <p:cNvPr id="7" name="TextBox 6">
            <a:extLst>
              <a:ext uri="{FF2B5EF4-FFF2-40B4-BE49-F238E27FC236}">
                <a16:creationId xmlns:a16="http://schemas.microsoft.com/office/drawing/2014/main" id="{0210938C-ED77-CFEA-83E5-2444354A970C}"/>
              </a:ext>
            </a:extLst>
          </p:cNvPr>
          <p:cNvSpPr txBox="1"/>
          <p:nvPr/>
        </p:nvSpPr>
        <p:spPr>
          <a:xfrm>
            <a:off x="524177" y="3453598"/>
            <a:ext cx="10424175" cy="2588144"/>
          </a:xfrm>
          <a:prstGeom prst="rect">
            <a:avLst/>
          </a:prstGeom>
          <a:noFill/>
        </p:spPr>
        <p:txBody>
          <a:bodyPr wrap="square">
            <a:spAutoFit/>
          </a:bodyPr>
          <a:lstStyle/>
          <a:p>
            <a:pPr marL="342900" indent="-342900" algn="just">
              <a:lnSpc>
                <a:spcPct val="107000"/>
              </a:lnSpc>
              <a:spcBef>
                <a:spcPts val="0"/>
              </a:spcBef>
              <a:spcAft>
                <a:spcPts val="800"/>
              </a:spcAft>
              <a:buFont typeface="Arial" panose="020B0604020202020204" pitchFamily="34" charset="0"/>
              <a:buChar char="•"/>
            </a:pPr>
            <a:r>
              <a:rPr lang="es-ES" sz="2000" b="1" kern="0" dirty="0">
                <a:solidFill>
                  <a:schemeClr val="tx2"/>
                </a:solidFill>
                <a:cs typeface="Calibri Light" panose="020F0302020204030204" pitchFamily="34" charset="0"/>
              </a:rPr>
              <a:t>MRV a nivel de proyecto: </a:t>
            </a:r>
            <a:r>
              <a:rPr lang="es-ES" sz="2000" kern="0" dirty="0">
                <a:solidFill>
                  <a:schemeClr val="tx2"/>
                </a:solidFill>
                <a:cs typeface="Calibri Light" panose="020F0302020204030204" pitchFamily="34" charset="0"/>
              </a:rPr>
              <a:t>el proyecto apoya la recopilación de datos y el desarrollo de capacidades para cuantificar las contribuciones del proyecto a la adaptación y la mitigación.</a:t>
            </a:r>
          </a:p>
          <a:p>
            <a:pPr marL="342900" indent="-342900" algn="just">
              <a:lnSpc>
                <a:spcPct val="107000"/>
              </a:lnSpc>
              <a:spcBef>
                <a:spcPts val="0"/>
              </a:spcBef>
              <a:spcAft>
                <a:spcPts val="800"/>
              </a:spcAft>
              <a:buFont typeface="Arial" panose="020B0604020202020204" pitchFamily="34" charset="0"/>
              <a:buChar char="•"/>
            </a:pPr>
            <a:r>
              <a:rPr lang="es-ES" sz="2000" b="1" kern="0" dirty="0">
                <a:solidFill>
                  <a:schemeClr val="tx2"/>
                </a:solidFill>
                <a:cs typeface="Calibri Light" panose="020F0302020204030204" pitchFamily="34" charset="0"/>
              </a:rPr>
              <a:t>MRV a nivel nacional: </a:t>
            </a:r>
            <a:r>
              <a:rPr lang="es-ES" sz="2000" kern="0" dirty="0">
                <a:solidFill>
                  <a:schemeClr val="tx2"/>
                </a:solidFill>
                <a:cs typeface="Calibri Light" panose="020F0302020204030204" pitchFamily="34" charset="0"/>
              </a:rPr>
              <a:t>el proyecto apoya el desarrollo de un MRV nacional para el ganado y las emisiones para ser utilizado por muchos proyectos y programas en todo el país.</a:t>
            </a:r>
          </a:p>
          <a:p>
            <a:pPr marL="342900" indent="-342900" algn="just">
              <a:lnSpc>
                <a:spcPct val="107000"/>
              </a:lnSpc>
              <a:spcBef>
                <a:spcPts val="0"/>
              </a:spcBef>
              <a:spcAft>
                <a:spcPts val="800"/>
              </a:spcAft>
              <a:buFont typeface="Arial" panose="020B0604020202020204" pitchFamily="34" charset="0"/>
              <a:buChar char="•"/>
            </a:pPr>
            <a:r>
              <a:rPr lang="es-ES" sz="2000" b="1" kern="0" dirty="0">
                <a:solidFill>
                  <a:schemeClr val="tx2"/>
                </a:solidFill>
                <a:cs typeface="Calibri Light" panose="020F0302020204030204" pitchFamily="34" charset="0"/>
              </a:rPr>
              <a:t>Contabilidad nacional de emisiones: </a:t>
            </a:r>
            <a:r>
              <a:rPr lang="es-ES" sz="2000" kern="0" dirty="0">
                <a:solidFill>
                  <a:schemeClr val="tx2"/>
                </a:solidFill>
                <a:cs typeface="Calibri Light" panose="020F0302020204030204" pitchFamily="34" charset="0"/>
              </a:rPr>
              <a:t>el proyecto convoca a diversas partes interesadas para facilitar el flujo de información desde las bases de datos a nivel sectorial hasta las bases de datos a nivel nacional.</a:t>
            </a:r>
            <a:endParaRPr lang="en-US" sz="2000" kern="0" dirty="0">
              <a:solidFill>
                <a:schemeClr val="tx2"/>
              </a:solidFill>
              <a:cs typeface="Calibri Light" panose="020F0302020204030204" pitchFamily="34" charset="0"/>
            </a:endParaRPr>
          </a:p>
        </p:txBody>
      </p:sp>
    </p:spTree>
    <p:extLst>
      <p:ext uri="{BB962C8B-B14F-4D97-AF65-F5344CB8AC3E}">
        <p14:creationId xmlns:p14="http://schemas.microsoft.com/office/powerpoint/2010/main" val="220676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33</a:t>
            </a:fld>
            <a:endParaRPr lang="en-US"/>
          </a:p>
        </p:txBody>
      </p:sp>
      <p:sp>
        <p:nvSpPr>
          <p:cNvPr id="5" name="Title 1">
            <a:extLst>
              <a:ext uri="{FF2B5EF4-FFF2-40B4-BE49-F238E27FC236}">
                <a16:creationId xmlns:a16="http://schemas.microsoft.com/office/drawing/2014/main" id="{0E34CCAF-5AEF-F2C2-618D-0AC5E973ABBD}"/>
              </a:ext>
            </a:extLst>
          </p:cNvPr>
          <p:cNvSpPr txBox="1">
            <a:spLocks/>
          </p:cNvSpPr>
          <p:nvPr/>
        </p:nvSpPr>
        <p:spPr>
          <a:xfrm>
            <a:off x="205201" y="232219"/>
            <a:ext cx="10981195" cy="73869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s-ES" sz="2000" dirty="0">
                <a:solidFill>
                  <a:srgbClr val="0B4262"/>
                </a:solidFill>
                <a:latin typeface="Arial Bold" panose="020B0704020202020204" pitchFamily="34" charset="0"/>
                <a:ea typeface="+mn-ea"/>
                <a:cs typeface="Arial Bold" panose="020B0704020202020204" pitchFamily="34" charset="0"/>
              </a:rPr>
              <a:t>¿Cuáles son los puntos de entrada para que ALC reduzca las emisiones de GEI en la agricultura?</a:t>
            </a:r>
          </a:p>
        </p:txBody>
      </p:sp>
      <p:pic>
        <p:nvPicPr>
          <p:cNvPr id="2050" name="Picture 2">
            <a:extLst>
              <a:ext uri="{FF2B5EF4-FFF2-40B4-BE49-F238E27FC236}">
                <a16:creationId xmlns:a16="http://schemas.microsoft.com/office/drawing/2014/main" id="{508D6128-6177-AD0D-AEA7-D05936DA2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 t="15953" r="3365" b="8026"/>
          <a:stretch/>
        </p:blipFill>
        <p:spPr bwMode="auto">
          <a:xfrm>
            <a:off x="6299200" y="2013665"/>
            <a:ext cx="5653455" cy="4044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C6EE19-B069-41FF-08DE-592963D43B5B}"/>
              </a:ext>
            </a:extLst>
          </p:cNvPr>
          <p:cNvSpPr txBox="1"/>
          <p:nvPr/>
        </p:nvSpPr>
        <p:spPr>
          <a:xfrm>
            <a:off x="7088755" y="1107271"/>
            <a:ext cx="4653434" cy="646331"/>
          </a:xfrm>
          <a:prstGeom prst="rect">
            <a:avLst/>
          </a:prstGeom>
          <a:noFill/>
        </p:spPr>
        <p:txBody>
          <a:bodyPr wrap="square" rtlCol="0">
            <a:spAutoFit/>
          </a:bodyPr>
          <a:lstStyle/>
          <a:p>
            <a:pPr algn="ctr"/>
            <a:r>
              <a:rPr lang="en-US" b="1"/>
              <a:t>Global Anthropogenic Methane Emissions, by source 100% = 352 Mt CH4 in 2019</a:t>
            </a:r>
          </a:p>
        </p:txBody>
      </p:sp>
      <p:sp>
        <p:nvSpPr>
          <p:cNvPr id="11" name="TextBox 10">
            <a:extLst>
              <a:ext uri="{FF2B5EF4-FFF2-40B4-BE49-F238E27FC236}">
                <a16:creationId xmlns:a16="http://schemas.microsoft.com/office/drawing/2014/main" id="{11F980C2-6412-94CD-1FEF-8BA555B9BB50}"/>
              </a:ext>
            </a:extLst>
          </p:cNvPr>
          <p:cNvSpPr txBox="1"/>
          <p:nvPr/>
        </p:nvSpPr>
        <p:spPr>
          <a:xfrm>
            <a:off x="645745" y="2305615"/>
            <a:ext cx="4653434" cy="224676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s-ES" sz="2000"/>
              <a:t>Cerrar de manera sostenible las brechas de rendimiento;</a:t>
            </a:r>
          </a:p>
          <a:p>
            <a:pPr marL="342900" indent="-342900">
              <a:buFont typeface="Arial" panose="020B0604020202020204" pitchFamily="34" charset="0"/>
              <a:buChar char="•"/>
            </a:pPr>
            <a:endParaRPr lang="es-ES" sz="2000"/>
          </a:p>
          <a:p>
            <a:pPr marL="342900" indent="-342900">
              <a:buFont typeface="Arial" panose="020B0604020202020204" pitchFamily="34" charset="0"/>
              <a:buChar char="•"/>
            </a:pPr>
            <a:r>
              <a:rPr lang="es-ES" sz="2000"/>
              <a:t>Reorientar los subsidios agrícolas;</a:t>
            </a:r>
          </a:p>
          <a:p>
            <a:pPr marL="342900" indent="-342900">
              <a:buFont typeface="Arial" panose="020B0604020202020204" pitchFamily="34" charset="0"/>
              <a:buChar char="•"/>
            </a:pPr>
            <a:endParaRPr lang="es-ES" sz="2000"/>
          </a:p>
          <a:p>
            <a:pPr marL="342900" indent="-342900">
              <a:buFont typeface="Arial" panose="020B0604020202020204" pitchFamily="34" charset="0"/>
              <a:buChar char="•"/>
            </a:pPr>
            <a:r>
              <a:rPr lang="es-ES" sz="2000"/>
              <a:t>Centrarse en las reducciones de metano en la agricultura</a:t>
            </a:r>
            <a:endParaRPr lang="en-US" sz="2000"/>
          </a:p>
        </p:txBody>
      </p:sp>
      <p:cxnSp>
        <p:nvCxnSpPr>
          <p:cNvPr id="14" name="Straight Arrow Connector 13">
            <a:extLst>
              <a:ext uri="{FF2B5EF4-FFF2-40B4-BE49-F238E27FC236}">
                <a16:creationId xmlns:a16="http://schemas.microsoft.com/office/drawing/2014/main" id="{5FB6E20B-E3FF-37EE-0CE1-88A2DC36F609}"/>
              </a:ext>
            </a:extLst>
          </p:cNvPr>
          <p:cNvCxnSpPr/>
          <p:nvPr/>
        </p:nvCxnSpPr>
        <p:spPr>
          <a:xfrm flipV="1">
            <a:off x="4910707" y="4193874"/>
            <a:ext cx="1293091" cy="11545"/>
          </a:xfrm>
          <a:prstGeom prst="straightConnector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7D7157-5792-4F46-9209-2C1336A7DFFE}"/>
              </a:ext>
            </a:extLst>
          </p:cNvPr>
          <p:cNvSpPr txBox="1"/>
          <p:nvPr/>
        </p:nvSpPr>
        <p:spPr>
          <a:xfrm>
            <a:off x="7806504" y="6318004"/>
            <a:ext cx="438549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Source: CCAC/UNEP (2020). Global Methane Assessment</a:t>
            </a:r>
          </a:p>
        </p:txBody>
      </p:sp>
    </p:spTree>
    <p:extLst>
      <p:ext uri="{BB962C8B-B14F-4D97-AF65-F5344CB8AC3E}">
        <p14:creationId xmlns:p14="http://schemas.microsoft.com/office/powerpoint/2010/main" val="269452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34</a:t>
            </a:fld>
            <a:endParaRPr lang="en-US"/>
          </a:p>
        </p:txBody>
      </p:sp>
      <p:sp>
        <p:nvSpPr>
          <p:cNvPr id="5" name="Title 1">
            <a:extLst>
              <a:ext uri="{FF2B5EF4-FFF2-40B4-BE49-F238E27FC236}">
                <a16:creationId xmlns:a16="http://schemas.microsoft.com/office/drawing/2014/main" id="{0E34CCAF-5AEF-F2C2-618D-0AC5E973ABBD}"/>
              </a:ext>
            </a:extLst>
          </p:cNvPr>
          <p:cNvSpPr txBox="1">
            <a:spLocks/>
          </p:cNvSpPr>
          <p:nvPr/>
        </p:nvSpPr>
        <p:spPr>
          <a:xfrm>
            <a:off x="496454" y="295255"/>
            <a:ext cx="11707559" cy="1197942"/>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000">
                <a:solidFill>
                  <a:srgbClr val="0B4262"/>
                </a:solidFill>
                <a:latin typeface="Arial Bold" panose="020B0704020202020204" pitchFamily="34" charset="0"/>
                <a:ea typeface="+mn-ea"/>
                <a:cs typeface="Arial Bold" panose="020B0704020202020204" pitchFamily="34" charset="0"/>
              </a:rPr>
              <a:t>While the livestock sector and its value chains are responsible for about a sixth of GHG emissions, it can be part of the solution by reducing emissions and also putting carbon back into the soil</a:t>
            </a:r>
          </a:p>
          <a:p>
            <a:r>
              <a:rPr lang="es-ES" sz="2000">
                <a:solidFill>
                  <a:srgbClr val="0B4262"/>
                </a:solidFill>
                <a:latin typeface="Arial Bold" panose="020B0704020202020204" pitchFamily="34" charset="0"/>
                <a:ea typeface="+mn-ea"/>
                <a:cs typeface="Arial Bold" panose="020B0704020202020204" pitchFamily="34" charset="0"/>
              </a:rPr>
              <a:t> </a:t>
            </a:r>
            <a:endParaRPr lang="en-US" sz="2000">
              <a:solidFill>
                <a:srgbClr val="0B4262"/>
              </a:solidFill>
              <a:latin typeface="Arial Bold" panose="020B0704020202020204" pitchFamily="34" charset="0"/>
              <a:ea typeface="+mn-ea"/>
              <a:cs typeface="Arial Bold" panose="020B0704020202020204" pitchFamily="34" charset="0"/>
            </a:endParaRPr>
          </a:p>
        </p:txBody>
      </p:sp>
      <p:sp>
        <p:nvSpPr>
          <p:cNvPr id="3" name="TextBox 2">
            <a:extLst>
              <a:ext uri="{FF2B5EF4-FFF2-40B4-BE49-F238E27FC236}">
                <a16:creationId xmlns:a16="http://schemas.microsoft.com/office/drawing/2014/main" id="{BB802A05-FDF6-80EE-4C4E-26FF10BC01B2}"/>
              </a:ext>
            </a:extLst>
          </p:cNvPr>
          <p:cNvSpPr txBox="1"/>
          <p:nvPr/>
        </p:nvSpPr>
        <p:spPr>
          <a:xfrm>
            <a:off x="496454" y="4446154"/>
            <a:ext cx="5027460" cy="369332"/>
          </a:xfrm>
          <a:prstGeom prst="rect">
            <a:avLst/>
          </a:prstGeom>
          <a:noFill/>
        </p:spPr>
        <p:txBody>
          <a:bodyPr wrap="square" lIns="91440" tIns="45720" rIns="91440" bIns="45720" rtlCol="0" anchor="t">
            <a:spAutoFit/>
          </a:bodyPr>
          <a:lstStyle/>
          <a:p>
            <a:endParaRPr lang="en-US"/>
          </a:p>
        </p:txBody>
      </p:sp>
      <p:sp>
        <p:nvSpPr>
          <p:cNvPr id="12" name="TextBox 11">
            <a:extLst>
              <a:ext uri="{FF2B5EF4-FFF2-40B4-BE49-F238E27FC236}">
                <a16:creationId xmlns:a16="http://schemas.microsoft.com/office/drawing/2014/main" id="{8554263D-3BE3-5B28-533B-75ADDD2B127E}"/>
              </a:ext>
            </a:extLst>
          </p:cNvPr>
          <p:cNvSpPr txBox="1"/>
          <p:nvPr/>
        </p:nvSpPr>
        <p:spPr>
          <a:xfrm>
            <a:off x="546134" y="1747520"/>
            <a:ext cx="4511164" cy="2585323"/>
          </a:xfrm>
          <a:prstGeom prst="rect">
            <a:avLst/>
          </a:prstGeom>
          <a:noFill/>
        </p:spPr>
        <p:txBody>
          <a:bodyPr wrap="square" lIns="91440" tIns="45720" rIns="91440" bIns="45720" anchor="t">
            <a:spAutoFit/>
          </a:bodyPr>
          <a:lstStyle/>
          <a:p>
            <a:pPr algn="just"/>
            <a:r>
              <a:rPr lang="en-US" dirty="0"/>
              <a:t>Livestock supply chains contribute ∼14.5% of all human-caused greenhouse gas emissions and account for as much as one-third of total emissions in Latin America. </a:t>
            </a:r>
            <a:endParaRPr lang="en-US" dirty="0">
              <a:ea typeface="+mn-lt"/>
              <a:cs typeface="+mn-lt"/>
            </a:endParaRPr>
          </a:p>
          <a:p>
            <a:pPr algn="just"/>
            <a:endParaRPr lang="en-US" dirty="0">
              <a:ea typeface="+mn-lt"/>
              <a:cs typeface="+mn-lt"/>
            </a:endParaRPr>
          </a:p>
          <a:p>
            <a:r>
              <a:rPr lang="en-US" dirty="0">
                <a:ea typeface="+mn-lt"/>
                <a:cs typeface="+mn-lt"/>
              </a:rPr>
              <a:t>Nearly 45%t of total livestock emissions come from enteric fermentation but the greater part, almost 50%, is due to feed production.</a:t>
            </a:r>
          </a:p>
          <a:p>
            <a:pPr algn="just"/>
            <a:endParaRPr lang="en-US" dirty="0">
              <a:ea typeface="+mn-lt"/>
              <a:cs typeface="+mn-lt"/>
            </a:endParaRPr>
          </a:p>
        </p:txBody>
      </p:sp>
      <p:sp>
        <p:nvSpPr>
          <p:cNvPr id="19" name="TextBox 1">
            <a:extLst>
              <a:ext uri="{FF2B5EF4-FFF2-40B4-BE49-F238E27FC236}">
                <a16:creationId xmlns:a16="http://schemas.microsoft.com/office/drawing/2014/main" id="{8FD03CAC-99B0-B357-8A19-0D2CFC481C37}"/>
              </a:ext>
            </a:extLst>
          </p:cNvPr>
          <p:cNvSpPr txBox="1"/>
          <p:nvPr/>
        </p:nvSpPr>
        <p:spPr>
          <a:xfrm>
            <a:off x="7806504" y="6318004"/>
            <a:ext cx="3387081" cy="30777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Source: FAO, 2017- GLEAM database, 2010.</a:t>
            </a:r>
          </a:p>
        </p:txBody>
      </p:sp>
      <p:pic>
        <p:nvPicPr>
          <p:cNvPr id="2" name="Picture 6" descr="Chart, pie chart&#10;&#10;Description automatically generated">
            <a:extLst>
              <a:ext uri="{FF2B5EF4-FFF2-40B4-BE49-F238E27FC236}">
                <a16:creationId xmlns:a16="http://schemas.microsoft.com/office/drawing/2014/main" id="{5F7886EF-4758-7089-BE41-227CEA03C3BD}"/>
              </a:ext>
            </a:extLst>
          </p:cNvPr>
          <p:cNvPicPr>
            <a:picLocks noChangeAspect="1"/>
          </p:cNvPicPr>
          <p:nvPr/>
        </p:nvPicPr>
        <p:blipFill rotWithShape="1">
          <a:blip r:embed="rId3"/>
          <a:srcRect r="6632"/>
          <a:stretch/>
        </p:blipFill>
        <p:spPr>
          <a:xfrm>
            <a:off x="5800436" y="1255981"/>
            <a:ext cx="6299200" cy="4942626"/>
          </a:xfrm>
          <a:prstGeom prst="rect">
            <a:avLst/>
          </a:prstGeom>
        </p:spPr>
      </p:pic>
    </p:spTree>
    <p:extLst>
      <p:ext uri="{BB962C8B-B14F-4D97-AF65-F5344CB8AC3E}">
        <p14:creationId xmlns:p14="http://schemas.microsoft.com/office/powerpoint/2010/main" val="396061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35</a:t>
            </a:fld>
            <a:endParaRPr lang="en-US"/>
          </a:p>
        </p:txBody>
      </p:sp>
      <p:sp>
        <p:nvSpPr>
          <p:cNvPr id="5" name="Title 1">
            <a:extLst>
              <a:ext uri="{FF2B5EF4-FFF2-40B4-BE49-F238E27FC236}">
                <a16:creationId xmlns:a16="http://schemas.microsoft.com/office/drawing/2014/main" id="{0E34CCAF-5AEF-F2C2-618D-0AC5E973ABBD}"/>
              </a:ext>
            </a:extLst>
          </p:cNvPr>
          <p:cNvSpPr txBox="1">
            <a:spLocks/>
          </p:cNvSpPr>
          <p:nvPr/>
        </p:nvSpPr>
        <p:spPr>
          <a:xfrm>
            <a:off x="391514" y="-114065"/>
            <a:ext cx="8567243" cy="73869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s-ES" sz="2000" b="1" dirty="0">
                <a:solidFill>
                  <a:srgbClr val="0B4262"/>
                </a:solidFill>
                <a:latin typeface="Arial Bold"/>
                <a:ea typeface="+mn-ea"/>
                <a:cs typeface="Arial Bold"/>
              </a:rPr>
              <a:t>Estimated </a:t>
            </a:r>
            <a:r>
              <a:rPr lang="es-ES" sz="2000" b="1" dirty="0" err="1">
                <a:solidFill>
                  <a:srgbClr val="0B4262"/>
                </a:solidFill>
                <a:latin typeface="Arial Bold"/>
                <a:ea typeface="+mn-ea"/>
                <a:cs typeface="Arial Bold"/>
              </a:rPr>
              <a:t>annual</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methane</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emissions</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by</a:t>
            </a:r>
            <a:r>
              <a:rPr lang="es-ES" sz="2000" b="1" dirty="0">
                <a:solidFill>
                  <a:srgbClr val="0B4262"/>
                </a:solidFill>
                <a:latin typeface="Arial Bold"/>
                <a:ea typeface="+mn-ea"/>
                <a:cs typeface="Arial Bold"/>
              </a:rPr>
              <a:t> </a:t>
            </a:r>
            <a:r>
              <a:rPr lang="es-ES" sz="2000" b="1" dirty="0" err="1">
                <a:solidFill>
                  <a:srgbClr val="0B4262"/>
                </a:solidFill>
                <a:latin typeface="Arial Bold"/>
                <a:ea typeface="+mn-ea"/>
                <a:cs typeface="Arial Bold"/>
              </a:rPr>
              <a:t>region</a:t>
            </a:r>
            <a:r>
              <a:rPr lang="es-ES" sz="2000" b="1" dirty="0">
                <a:solidFill>
                  <a:srgbClr val="0B4262"/>
                </a:solidFill>
                <a:latin typeface="Arial Bold"/>
                <a:ea typeface="+mn-ea"/>
                <a:cs typeface="Arial Bold"/>
              </a:rPr>
              <a:t> and sector</a:t>
            </a:r>
            <a:endParaRPr lang="es-ES" sz="2000" b="1" dirty="0">
              <a:solidFill>
                <a:srgbClr val="0B4262"/>
              </a:solidFill>
              <a:latin typeface="Arial Bold" panose="020B0704020202020204" pitchFamily="34" charset="0"/>
              <a:ea typeface="+mn-ea"/>
              <a:cs typeface="Arial Bold" panose="020B0704020202020204" pitchFamily="34" charset="0"/>
            </a:endParaRPr>
          </a:p>
        </p:txBody>
      </p:sp>
      <p:sp>
        <p:nvSpPr>
          <p:cNvPr id="3" name="TextBox 2">
            <a:extLst>
              <a:ext uri="{FF2B5EF4-FFF2-40B4-BE49-F238E27FC236}">
                <a16:creationId xmlns:a16="http://schemas.microsoft.com/office/drawing/2014/main" id="{BB802A05-FDF6-80EE-4C4E-26FF10BC01B2}"/>
              </a:ext>
            </a:extLst>
          </p:cNvPr>
          <p:cNvSpPr txBox="1"/>
          <p:nvPr/>
        </p:nvSpPr>
        <p:spPr>
          <a:xfrm>
            <a:off x="496454" y="4446154"/>
            <a:ext cx="5027460" cy="369332"/>
          </a:xfrm>
          <a:prstGeom prst="rect">
            <a:avLst/>
          </a:prstGeom>
          <a:noFill/>
        </p:spPr>
        <p:txBody>
          <a:bodyPr wrap="square" lIns="91440" tIns="45720" rIns="91440" bIns="45720" rtlCol="0" anchor="t">
            <a:spAutoFit/>
          </a:bodyPr>
          <a:lstStyle/>
          <a:p>
            <a:endParaRPr lang="en-US"/>
          </a:p>
        </p:txBody>
      </p:sp>
      <p:sp>
        <p:nvSpPr>
          <p:cNvPr id="19" name="TextBox 1">
            <a:extLst>
              <a:ext uri="{FF2B5EF4-FFF2-40B4-BE49-F238E27FC236}">
                <a16:creationId xmlns:a16="http://schemas.microsoft.com/office/drawing/2014/main" id="{8FD03CAC-99B0-B357-8A19-0D2CFC481C37}"/>
              </a:ext>
            </a:extLst>
          </p:cNvPr>
          <p:cNvSpPr txBox="1"/>
          <p:nvPr/>
        </p:nvSpPr>
        <p:spPr>
          <a:xfrm>
            <a:off x="7806504" y="6318004"/>
            <a:ext cx="4385496"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Source: CCAC/UNEP (2020). Global Methane Assessment</a:t>
            </a:r>
          </a:p>
        </p:txBody>
      </p:sp>
      <p:pic>
        <p:nvPicPr>
          <p:cNvPr id="2" name="Picture 6" descr="Chart, bar chart&#10;&#10;Description automatically generated">
            <a:extLst>
              <a:ext uri="{FF2B5EF4-FFF2-40B4-BE49-F238E27FC236}">
                <a16:creationId xmlns:a16="http://schemas.microsoft.com/office/drawing/2014/main" id="{5A9C921D-A97E-F1DD-F389-D8D01839C7AE}"/>
              </a:ext>
            </a:extLst>
          </p:cNvPr>
          <p:cNvPicPr>
            <a:picLocks noChangeAspect="1"/>
          </p:cNvPicPr>
          <p:nvPr/>
        </p:nvPicPr>
        <p:blipFill>
          <a:blip r:embed="rId3"/>
          <a:stretch>
            <a:fillRect/>
          </a:stretch>
        </p:blipFill>
        <p:spPr>
          <a:xfrm>
            <a:off x="58698" y="938622"/>
            <a:ext cx="7445455" cy="5687159"/>
          </a:xfrm>
          <a:prstGeom prst="rect">
            <a:avLst/>
          </a:prstGeom>
        </p:spPr>
      </p:pic>
      <p:pic>
        <p:nvPicPr>
          <p:cNvPr id="7" name="Picture 8">
            <a:extLst>
              <a:ext uri="{FF2B5EF4-FFF2-40B4-BE49-F238E27FC236}">
                <a16:creationId xmlns:a16="http://schemas.microsoft.com/office/drawing/2014/main" id="{6037937C-2BEF-021A-B96E-1E5DC501D119}"/>
              </a:ext>
            </a:extLst>
          </p:cNvPr>
          <p:cNvPicPr>
            <a:picLocks noChangeAspect="1"/>
          </p:cNvPicPr>
          <p:nvPr/>
        </p:nvPicPr>
        <p:blipFill>
          <a:blip r:embed="rId4"/>
          <a:stretch>
            <a:fillRect/>
          </a:stretch>
        </p:blipFill>
        <p:spPr>
          <a:xfrm>
            <a:off x="9009835" y="3255759"/>
            <a:ext cx="2743200" cy="2743200"/>
          </a:xfrm>
          <a:prstGeom prst="rect">
            <a:avLst/>
          </a:prstGeom>
        </p:spPr>
      </p:pic>
      <p:pic>
        <p:nvPicPr>
          <p:cNvPr id="9" name="Picture 9" descr="Timeline&#10;&#10;Description automatically generated">
            <a:extLst>
              <a:ext uri="{FF2B5EF4-FFF2-40B4-BE49-F238E27FC236}">
                <a16:creationId xmlns:a16="http://schemas.microsoft.com/office/drawing/2014/main" id="{370AAF62-7C26-E2C7-4563-2B97BAD474D1}"/>
              </a:ext>
            </a:extLst>
          </p:cNvPr>
          <p:cNvPicPr>
            <a:picLocks noChangeAspect="1"/>
          </p:cNvPicPr>
          <p:nvPr/>
        </p:nvPicPr>
        <p:blipFill>
          <a:blip r:embed="rId5"/>
          <a:stretch>
            <a:fillRect/>
          </a:stretch>
        </p:blipFill>
        <p:spPr>
          <a:xfrm>
            <a:off x="8964246" y="435708"/>
            <a:ext cx="2743200" cy="2743200"/>
          </a:xfrm>
          <a:prstGeom prst="rect">
            <a:avLst/>
          </a:prstGeom>
        </p:spPr>
      </p:pic>
      <p:sp>
        <p:nvSpPr>
          <p:cNvPr id="11" name="Arrow: Right 10">
            <a:extLst>
              <a:ext uri="{FF2B5EF4-FFF2-40B4-BE49-F238E27FC236}">
                <a16:creationId xmlns:a16="http://schemas.microsoft.com/office/drawing/2014/main" id="{80A20128-6AAB-0D57-B174-3A33928A7108}"/>
              </a:ext>
            </a:extLst>
          </p:cNvPr>
          <p:cNvSpPr/>
          <p:nvPr/>
        </p:nvSpPr>
        <p:spPr>
          <a:xfrm rot="5400000">
            <a:off x="4120703" y="3382972"/>
            <a:ext cx="439791" cy="2979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D52C58D-9A88-86D0-C966-AD0C4B656240}"/>
              </a:ext>
            </a:extLst>
          </p:cNvPr>
          <p:cNvSpPr/>
          <p:nvPr/>
        </p:nvSpPr>
        <p:spPr>
          <a:xfrm rot="5400000">
            <a:off x="4662210" y="2642441"/>
            <a:ext cx="439791" cy="2979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1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17B9C294-B929-4477-A4A5-C23D8FD63B2B}"/>
              </a:ext>
            </a:extLst>
          </p:cNvPr>
          <p:cNvSpPr/>
          <p:nvPr/>
        </p:nvSpPr>
        <p:spPr bwMode="auto">
          <a:xfrm rot="5400000" flipV="1">
            <a:off x="-348156" y="1707386"/>
            <a:ext cx="4262716" cy="3355906"/>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200" b="0" i="0" u="none" strike="noStrike" cap="none" normalizeH="0" baseline="0">
              <a:ln>
                <a:noFill/>
              </a:ln>
              <a:solidFill>
                <a:schemeClr val="tx1"/>
              </a:solidFill>
              <a:effectLst/>
              <a:latin typeface="Trebuchet MS" pitchFamily="34" charset="0"/>
              <a:cs typeface="Times New Roman" pitchFamily="18" charset="0"/>
            </a:endParaRPr>
          </a:p>
        </p:txBody>
      </p:sp>
      <p:pic>
        <p:nvPicPr>
          <p:cNvPr id="7" name="Picture 6">
            <a:extLst>
              <a:ext uri="{FF2B5EF4-FFF2-40B4-BE49-F238E27FC236}">
                <a16:creationId xmlns:a16="http://schemas.microsoft.com/office/drawing/2014/main" id="{7CD6C21D-4F76-47CD-B338-0C7AE87BA4F6}"/>
              </a:ext>
            </a:extLst>
          </p:cNvPr>
          <p:cNvPicPr>
            <a:picLocks noChangeAspect="1"/>
          </p:cNvPicPr>
          <p:nvPr/>
        </p:nvPicPr>
        <p:blipFill rotWithShape="1">
          <a:blip r:embed="rId3"/>
          <a:srcRect l="65208" t="24674" r="7917" b="26668"/>
          <a:stretch/>
        </p:blipFill>
        <p:spPr>
          <a:xfrm>
            <a:off x="1574077" y="1499939"/>
            <a:ext cx="9343689" cy="4757915"/>
          </a:xfrm>
          <a:prstGeom prst="rect">
            <a:avLst/>
          </a:prstGeom>
        </p:spPr>
      </p:pic>
      <p:sp>
        <p:nvSpPr>
          <p:cNvPr id="8" name="Rectangle 7">
            <a:extLst>
              <a:ext uri="{FF2B5EF4-FFF2-40B4-BE49-F238E27FC236}">
                <a16:creationId xmlns:a16="http://schemas.microsoft.com/office/drawing/2014/main" id="{7579715F-9339-43FB-A774-BA51F082749A}"/>
              </a:ext>
            </a:extLst>
          </p:cNvPr>
          <p:cNvSpPr/>
          <p:nvPr/>
        </p:nvSpPr>
        <p:spPr>
          <a:xfrm>
            <a:off x="435476" y="167004"/>
            <a:ext cx="9676623" cy="615553"/>
          </a:xfrm>
          <a:prstGeom prst="rect">
            <a:avLst/>
          </a:prstGeom>
        </p:spPr>
        <p:txBody>
          <a:bodyPr wrap="none">
            <a:spAutoFit/>
          </a:bodyPr>
          <a:lstStyle/>
          <a:p>
            <a:r>
              <a:rPr lang="en-US" sz="3400">
                <a:solidFill>
                  <a:schemeClr val="accent1">
                    <a:lumMod val="75000"/>
                  </a:schemeClr>
                </a:solidFill>
                <a:latin typeface="+mj-lt"/>
                <a:ea typeface="+mj-ea"/>
                <a:cs typeface="+mj-cs"/>
              </a:rPr>
              <a:t>The “what”: Scaling up known, validated approaches </a:t>
            </a:r>
          </a:p>
        </p:txBody>
      </p:sp>
      <p:sp>
        <p:nvSpPr>
          <p:cNvPr id="2" name="Rectangle 1">
            <a:extLst>
              <a:ext uri="{FF2B5EF4-FFF2-40B4-BE49-F238E27FC236}">
                <a16:creationId xmlns:a16="http://schemas.microsoft.com/office/drawing/2014/main" id="{E9EC8414-5B63-F523-84DB-53A81E810BC0}"/>
              </a:ext>
            </a:extLst>
          </p:cNvPr>
          <p:cNvSpPr/>
          <p:nvPr/>
        </p:nvSpPr>
        <p:spPr>
          <a:xfrm>
            <a:off x="2743199" y="1028515"/>
            <a:ext cx="7005444" cy="400110"/>
          </a:xfrm>
          <a:prstGeom prst="rect">
            <a:avLst/>
          </a:prstGeom>
        </p:spPr>
        <p:txBody>
          <a:bodyPr wrap="none">
            <a:spAutoFit/>
          </a:bodyPr>
          <a:lstStyle/>
          <a:p>
            <a:r>
              <a:rPr lang="en-US" sz="2000">
                <a:cs typeface="Arial Bold"/>
              </a:rPr>
              <a:t>Example: “readiness” of livestock sector mitigation interventions</a:t>
            </a:r>
          </a:p>
        </p:txBody>
      </p:sp>
    </p:spTree>
    <p:extLst>
      <p:ext uri="{BB962C8B-B14F-4D97-AF65-F5344CB8AC3E}">
        <p14:creationId xmlns:p14="http://schemas.microsoft.com/office/powerpoint/2010/main" val="2710082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37</a:t>
            </a:fld>
            <a:endParaRPr lang="en-US"/>
          </a:p>
        </p:txBody>
      </p:sp>
      <p:sp>
        <p:nvSpPr>
          <p:cNvPr id="9" name="TextBox 8">
            <a:extLst>
              <a:ext uri="{FF2B5EF4-FFF2-40B4-BE49-F238E27FC236}">
                <a16:creationId xmlns:a16="http://schemas.microsoft.com/office/drawing/2014/main" id="{9359593B-820D-B8FB-171B-98A0B50C67EB}"/>
              </a:ext>
            </a:extLst>
          </p:cNvPr>
          <p:cNvSpPr txBox="1"/>
          <p:nvPr/>
        </p:nvSpPr>
        <p:spPr>
          <a:xfrm>
            <a:off x="2337267" y="6358623"/>
            <a:ext cx="7520649" cy="276999"/>
          </a:xfrm>
          <a:prstGeom prst="rect">
            <a:avLst/>
          </a:prstGeom>
          <a:noFill/>
        </p:spPr>
        <p:txBody>
          <a:bodyPr wrap="none" lIns="91440" tIns="45720" rIns="91440" bIns="45720" rtlCol="0" anchor="t">
            <a:spAutoFit/>
          </a:bodyPr>
          <a:lstStyle/>
          <a:p>
            <a:r>
              <a:rPr lang="en-US" sz="1200"/>
              <a:t>Source: FAO, 2018 (World Livestock: Transforming the livestock sector through the Sustainable Development Goals).</a:t>
            </a:r>
          </a:p>
        </p:txBody>
      </p:sp>
      <p:sp>
        <p:nvSpPr>
          <p:cNvPr id="8" name="TextBox 7">
            <a:extLst>
              <a:ext uri="{FF2B5EF4-FFF2-40B4-BE49-F238E27FC236}">
                <a16:creationId xmlns:a16="http://schemas.microsoft.com/office/drawing/2014/main" id="{DCAD070D-C67E-9811-16C5-1B8EB2365713}"/>
              </a:ext>
            </a:extLst>
          </p:cNvPr>
          <p:cNvSpPr txBox="1"/>
          <p:nvPr/>
        </p:nvSpPr>
        <p:spPr>
          <a:xfrm>
            <a:off x="475673" y="925946"/>
            <a:ext cx="114484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Efficient practices key to reducing emissions greenhouse gas emissions in the livestock sector can be reduced by 14-41% through adoption of feasible improvements in: </a:t>
            </a:r>
            <a:r>
              <a:rPr lang="en-US" b="1"/>
              <a:t>feed quality</a:t>
            </a:r>
            <a:r>
              <a:rPr lang="en-US"/>
              <a:t> | </a:t>
            </a:r>
            <a:r>
              <a:rPr lang="en-US" b="1"/>
              <a:t>animal health and husbandry manure management</a:t>
            </a:r>
            <a:r>
              <a:rPr lang="en-US"/>
              <a:t> | </a:t>
            </a:r>
            <a:r>
              <a:rPr lang="en-US" b="1"/>
              <a:t>energy use efficiency</a:t>
            </a:r>
          </a:p>
        </p:txBody>
      </p:sp>
      <p:sp>
        <p:nvSpPr>
          <p:cNvPr id="13" name="TextBox 12">
            <a:extLst>
              <a:ext uri="{FF2B5EF4-FFF2-40B4-BE49-F238E27FC236}">
                <a16:creationId xmlns:a16="http://schemas.microsoft.com/office/drawing/2014/main" id="{DFDE09C5-F868-3939-DA4A-B45D97D3262C}"/>
              </a:ext>
            </a:extLst>
          </p:cNvPr>
          <p:cNvSpPr txBox="1"/>
          <p:nvPr/>
        </p:nvSpPr>
        <p:spPr>
          <a:xfrm>
            <a:off x="412173" y="2299854"/>
            <a:ext cx="447501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t>Soil carbon sequestration in pasture and grasslands is an additional practice with promising mitigation potential.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Adjustments in grazing pressure can sequester </a:t>
            </a:r>
            <a:r>
              <a:rPr lang="en-US" sz="1600" b="1"/>
              <a:t>148.4 Tg CO2</a:t>
            </a:r>
            <a:r>
              <a:rPr lang="en-US" sz="1600"/>
              <a:t> per year in grazing lands worldwide.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b="1"/>
              <a:t>64% of the C sequestration potential is found in Central and South America (42.7 Tg CO2)</a:t>
            </a:r>
            <a:r>
              <a:rPr lang="en-US" sz="1600"/>
              <a:t>.</a:t>
            </a:r>
          </a:p>
        </p:txBody>
      </p:sp>
      <p:pic>
        <p:nvPicPr>
          <p:cNvPr id="14" name="Picture 15" descr="Diagram, map&#10;&#10;Description automatically generated">
            <a:extLst>
              <a:ext uri="{FF2B5EF4-FFF2-40B4-BE49-F238E27FC236}">
                <a16:creationId xmlns:a16="http://schemas.microsoft.com/office/drawing/2014/main" id="{EFC7D124-0068-8E1A-0708-169C01310D67}"/>
              </a:ext>
            </a:extLst>
          </p:cNvPr>
          <p:cNvPicPr>
            <a:picLocks noChangeAspect="1"/>
          </p:cNvPicPr>
          <p:nvPr/>
        </p:nvPicPr>
        <p:blipFill>
          <a:blip r:embed="rId3"/>
          <a:stretch>
            <a:fillRect/>
          </a:stretch>
        </p:blipFill>
        <p:spPr>
          <a:xfrm>
            <a:off x="5034588" y="1614834"/>
            <a:ext cx="7019636" cy="4742083"/>
          </a:xfrm>
          <a:prstGeom prst="rect">
            <a:avLst/>
          </a:prstGeom>
        </p:spPr>
      </p:pic>
      <p:sp>
        <p:nvSpPr>
          <p:cNvPr id="2" name="Rectangle 1">
            <a:extLst>
              <a:ext uri="{FF2B5EF4-FFF2-40B4-BE49-F238E27FC236}">
                <a16:creationId xmlns:a16="http://schemas.microsoft.com/office/drawing/2014/main" id="{68489E4C-FA41-D449-A501-B2AA86C3B900}"/>
              </a:ext>
            </a:extLst>
          </p:cNvPr>
          <p:cNvSpPr/>
          <p:nvPr/>
        </p:nvSpPr>
        <p:spPr>
          <a:xfrm>
            <a:off x="435476" y="167004"/>
            <a:ext cx="9676623" cy="615553"/>
          </a:xfrm>
          <a:prstGeom prst="rect">
            <a:avLst/>
          </a:prstGeom>
        </p:spPr>
        <p:txBody>
          <a:bodyPr wrap="none">
            <a:spAutoFit/>
          </a:bodyPr>
          <a:lstStyle/>
          <a:p>
            <a:r>
              <a:rPr lang="en-US" sz="3400">
                <a:solidFill>
                  <a:schemeClr val="accent1">
                    <a:lumMod val="75000"/>
                  </a:schemeClr>
                </a:solidFill>
                <a:latin typeface="+mj-lt"/>
                <a:ea typeface="+mj-ea"/>
                <a:cs typeface="+mj-cs"/>
              </a:rPr>
              <a:t>The “what”: Scaling up known, validated approaches </a:t>
            </a:r>
          </a:p>
        </p:txBody>
      </p:sp>
    </p:spTree>
    <p:extLst>
      <p:ext uri="{BB962C8B-B14F-4D97-AF65-F5344CB8AC3E}">
        <p14:creationId xmlns:p14="http://schemas.microsoft.com/office/powerpoint/2010/main" val="15319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996" y="1096456"/>
            <a:ext cx="6960854" cy="750479"/>
          </a:xfrm>
        </p:spPr>
        <p:txBody>
          <a:bodyPr>
            <a:normAutofit fontScale="90000"/>
          </a:bodyPr>
          <a:lstStyle/>
          <a:p>
            <a:r>
              <a:rPr lang="es-ES" sz="2000">
                <a:solidFill>
                  <a:srgbClr val="0B4262"/>
                </a:solidFill>
                <a:latin typeface="Arial Bold" panose="020B0704020202020204" pitchFamily="34" charset="0"/>
                <a:ea typeface="+mn-ea"/>
                <a:cs typeface="Arial Bold" panose="020B0704020202020204" pitchFamily="34" charset="0"/>
              </a:rPr>
              <a:t>Situación actual de los apoyos al sector agrícola (políticas y programas) que desincentivan e incentivan la mitigación de GHG</a:t>
            </a:r>
          </a:p>
        </p:txBody>
      </p:sp>
      <p:sp>
        <p:nvSpPr>
          <p:cNvPr id="4" name="Slide Number Placeholder 3"/>
          <p:cNvSpPr>
            <a:spLocks noGrp="1"/>
          </p:cNvSpPr>
          <p:nvPr>
            <p:ph type="sldNum" sz="quarter" idx="12"/>
          </p:nvPr>
        </p:nvSpPr>
        <p:spPr/>
        <p:txBody>
          <a:bodyPr/>
          <a:lstStyle/>
          <a:p>
            <a:fld id="{9CD8D479-8942-46E8-A226-A4E01F7A105C}" type="slidenum">
              <a:rPr lang="en-US" smtClean="0"/>
              <a:t>38</a:t>
            </a:fld>
            <a:endParaRPr lang="en-US"/>
          </a:p>
        </p:txBody>
      </p:sp>
      <p:graphicFrame>
        <p:nvGraphicFramePr>
          <p:cNvPr id="5" name="Gráfico 13">
            <a:extLst>
              <a:ext uri="{FF2B5EF4-FFF2-40B4-BE49-F238E27FC236}">
                <a16:creationId xmlns:a16="http://schemas.microsoft.com/office/drawing/2014/main" id="{95EC995C-5FAF-64D8-6D64-5922A1944FEF}"/>
              </a:ext>
            </a:extLst>
          </p:cNvPr>
          <p:cNvGraphicFramePr>
            <a:graphicFrameLocks/>
          </p:cNvGraphicFramePr>
          <p:nvPr>
            <p:extLst>
              <p:ext uri="{D42A27DB-BD31-4B8C-83A1-F6EECF244321}">
                <p14:modId xmlns:p14="http://schemas.microsoft.com/office/powerpoint/2010/main" val="1402619154"/>
              </p:ext>
            </p:extLst>
          </p:nvPr>
        </p:nvGraphicFramePr>
        <p:xfrm>
          <a:off x="205201" y="502431"/>
          <a:ext cx="13091700" cy="60627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37C826D-E7F4-536E-F2FA-9D33B5074527}"/>
              </a:ext>
            </a:extLst>
          </p:cNvPr>
          <p:cNvSpPr txBox="1"/>
          <p:nvPr/>
        </p:nvSpPr>
        <p:spPr>
          <a:xfrm>
            <a:off x="8885351" y="6371859"/>
            <a:ext cx="6096000" cy="261610"/>
          </a:xfrm>
          <a:prstGeom prst="rect">
            <a:avLst/>
          </a:prstGeom>
          <a:noFill/>
        </p:spPr>
        <p:txBody>
          <a:bodyPr wrap="square">
            <a:spAutoFit/>
          </a:bodyPr>
          <a:lstStyle/>
          <a:p>
            <a:r>
              <a:rPr lang="en-US" sz="1100"/>
              <a:t>Source: OECD and </a:t>
            </a:r>
            <a:r>
              <a:rPr lang="en-US" sz="1100" err="1"/>
              <a:t>Agrimonitor</a:t>
            </a:r>
            <a:r>
              <a:rPr lang="en-US" sz="1100"/>
              <a:t> BID</a:t>
            </a:r>
          </a:p>
        </p:txBody>
      </p:sp>
      <p:sp>
        <p:nvSpPr>
          <p:cNvPr id="8" name="Rectangle 7">
            <a:extLst>
              <a:ext uri="{FF2B5EF4-FFF2-40B4-BE49-F238E27FC236}">
                <a16:creationId xmlns:a16="http://schemas.microsoft.com/office/drawing/2014/main" id="{928C985A-8E2D-A4E1-807E-A7E44DBBAFB0}"/>
              </a:ext>
            </a:extLst>
          </p:cNvPr>
          <p:cNvSpPr/>
          <p:nvPr/>
        </p:nvSpPr>
        <p:spPr>
          <a:xfrm>
            <a:off x="435476" y="167004"/>
            <a:ext cx="8220007" cy="615553"/>
          </a:xfrm>
          <a:prstGeom prst="rect">
            <a:avLst/>
          </a:prstGeom>
        </p:spPr>
        <p:txBody>
          <a:bodyPr wrap="none">
            <a:spAutoFit/>
          </a:bodyPr>
          <a:lstStyle/>
          <a:p>
            <a:r>
              <a:rPr lang="en-US" sz="3400">
                <a:solidFill>
                  <a:schemeClr val="accent1">
                    <a:lumMod val="75000"/>
                  </a:schemeClr>
                </a:solidFill>
                <a:latin typeface="+mj-lt"/>
                <a:ea typeface="+mj-ea"/>
                <a:cs typeface="+mj-cs"/>
              </a:rPr>
              <a:t>The “how”: Re-orienting agriculture supports</a:t>
            </a:r>
          </a:p>
        </p:txBody>
      </p:sp>
    </p:spTree>
    <p:extLst>
      <p:ext uri="{BB962C8B-B14F-4D97-AF65-F5344CB8AC3E}">
        <p14:creationId xmlns:p14="http://schemas.microsoft.com/office/powerpoint/2010/main" val="263459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B395-4886-6B1A-1DD6-8C09AD039A5E}"/>
              </a:ext>
            </a:extLst>
          </p:cNvPr>
          <p:cNvSpPr>
            <a:spLocks noGrp="1"/>
          </p:cNvSpPr>
          <p:nvPr>
            <p:ph type="title"/>
          </p:nvPr>
        </p:nvSpPr>
        <p:spPr>
          <a:xfrm>
            <a:off x="410402" y="-238106"/>
            <a:ext cx="10944616" cy="1183566"/>
          </a:xfrm>
        </p:spPr>
        <p:txBody>
          <a:bodyPr/>
          <a:lstStyle/>
          <a:p>
            <a:r>
              <a:rPr lang="en-US" sz="3200" b="1" dirty="0">
                <a:solidFill>
                  <a:srgbClr val="0B4262"/>
                </a:solidFill>
                <a:latin typeface="Arial Bold"/>
                <a:ea typeface="+mn-ea"/>
                <a:cs typeface="Arial Bold"/>
              </a:rPr>
              <a:t>WBG Climate Finance | $31.7 billion in fiscal year 2022</a:t>
            </a:r>
          </a:p>
        </p:txBody>
      </p:sp>
      <p:sp>
        <p:nvSpPr>
          <p:cNvPr id="4" name="Slide Number Placeholder 3">
            <a:extLst>
              <a:ext uri="{FF2B5EF4-FFF2-40B4-BE49-F238E27FC236}">
                <a16:creationId xmlns:a16="http://schemas.microsoft.com/office/drawing/2014/main" id="{9936B1AD-31BD-9934-606E-70254B37A1A1}"/>
              </a:ext>
            </a:extLst>
          </p:cNvPr>
          <p:cNvSpPr>
            <a:spLocks noGrp="1"/>
          </p:cNvSpPr>
          <p:nvPr>
            <p:ph type="sldNum" sz="quarter" idx="12"/>
          </p:nvPr>
        </p:nvSpPr>
        <p:spPr/>
        <p:txBody>
          <a:bodyPr/>
          <a:lstStyle/>
          <a:p>
            <a:fld id="{9CD8D479-8942-46E8-A226-A4E01F7A105C}" type="slidenum">
              <a:rPr lang="en-US" smtClean="0"/>
              <a:t>39</a:t>
            </a:fld>
            <a:endParaRPr lang="en-US"/>
          </a:p>
        </p:txBody>
      </p:sp>
      <p:sp>
        <p:nvSpPr>
          <p:cNvPr id="12" name="TextBox 11">
            <a:extLst>
              <a:ext uri="{FF2B5EF4-FFF2-40B4-BE49-F238E27FC236}">
                <a16:creationId xmlns:a16="http://schemas.microsoft.com/office/drawing/2014/main" id="{81FE5C48-3F28-7A2F-7727-C0E15D726997}"/>
              </a:ext>
            </a:extLst>
          </p:cNvPr>
          <p:cNvSpPr txBox="1"/>
          <p:nvPr/>
        </p:nvSpPr>
        <p:spPr>
          <a:xfrm>
            <a:off x="453403" y="1166842"/>
            <a:ext cx="10944616" cy="5078313"/>
          </a:xfrm>
          <a:prstGeom prst="rect">
            <a:avLst/>
          </a:prstGeom>
          <a:noFill/>
        </p:spPr>
        <p:txBody>
          <a:bodyPr wrap="square">
            <a:spAutoFit/>
          </a:bodyPr>
          <a:lstStyle/>
          <a:p>
            <a:r>
              <a:rPr lang="en-US" dirty="0"/>
              <a:t>The World Bank Group continues to be the largest multilateral financier of climate action in developing countries.</a:t>
            </a:r>
          </a:p>
          <a:p>
            <a:endParaRPr lang="en-US" dirty="0"/>
          </a:p>
          <a:p>
            <a:r>
              <a:rPr lang="en-US" dirty="0"/>
              <a:t>Financing for climate action in FY22 exceeded the target set in the Group’s Climate Change Action Plan for 2021-2025 to deploy an average of 35% of the institution’s financing in support of climate action: it reached 36% of total Bank Group financing.</a:t>
            </a:r>
          </a:p>
          <a:p>
            <a:endParaRPr lang="en-US" dirty="0"/>
          </a:p>
          <a:p>
            <a:pPr marL="285750" indent="-285750">
              <a:buFont typeface="Arial" panose="020B0604020202020204" pitchFamily="34" charset="0"/>
              <a:buChar char="•"/>
            </a:pPr>
            <a:r>
              <a:rPr lang="en-US" dirty="0"/>
              <a:t>IBRD and IDA together delivered $26.2 billion in FY22 in climate finance. Building resilience to climate shocks is a priority. Nearly half of the Bank’s finance—$12.9 billion—supported investments in adaptation and resilience.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IFC, the private sector arm of the World Bank Group, delivered an unprecedented $4.4 billion in climate finance and mobilized an additional $3.3 billion from other 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MIGA, the World Bank Group’s political risk insurance and credit enhancement arm, delivered $1.1 billion in climate finance in FY22.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Bank’s first Country Climate and Development Reports (CCDRs) are examples of our ongoing effort to help countries integrate climate and development objectives and prioritize the most impactful actions that can reduce greenhouse gas emissions and boost adaptation.</a:t>
            </a:r>
          </a:p>
        </p:txBody>
      </p:sp>
    </p:spTree>
    <p:extLst>
      <p:ext uri="{BB962C8B-B14F-4D97-AF65-F5344CB8AC3E}">
        <p14:creationId xmlns:p14="http://schemas.microsoft.com/office/powerpoint/2010/main" val="10522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27B9AF-0B14-4D19-AA65-DEA81AF8B7F8}"/>
              </a:ext>
            </a:extLst>
          </p:cNvPr>
          <p:cNvPicPr>
            <a:picLocks noChangeAspect="1"/>
          </p:cNvPicPr>
          <p:nvPr/>
        </p:nvPicPr>
        <p:blipFill>
          <a:blip r:embed="rId3"/>
          <a:stretch>
            <a:fillRect/>
          </a:stretch>
        </p:blipFill>
        <p:spPr>
          <a:xfrm>
            <a:off x="230713" y="2091149"/>
            <a:ext cx="5644800" cy="3733800"/>
          </a:xfrm>
          <a:prstGeom prst="rect">
            <a:avLst/>
          </a:prstGeom>
        </p:spPr>
      </p:pic>
      <p:sp>
        <p:nvSpPr>
          <p:cNvPr id="13" name="TextBox 12">
            <a:extLst>
              <a:ext uri="{FF2B5EF4-FFF2-40B4-BE49-F238E27FC236}">
                <a16:creationId xmlns:a16="http://schemas.microsoft.com/office/drawing/2014/main" id="{171D5E89-C150-4749-A4DE-C688D2549F96}"/>
              </a:ext>
            </a:extLst>
          </p:cNvPr>
          <p:cNvSpPr txBox="1"/>
          <p:nvPr/>
        </p:nvSpPr>
        <p:spPr>
          <a:xfrm>
            <a:off x="264116" y="325165"/>
            <a:ext cx="11862072" cy="707886"/>
          </a:xfrm>
          <a:prstGeom prst="rect">
            <a:avLst/>
          </a:prstGeom>
          <a:noFill/>
        </p:spPr>
        <p:txBody>
          <a:bodyPr wrap="square">
            <a:spAutoFit/>
          </a:bodyPr>
          <a:lstStyle/>
          <a:p>
            <a:r>
              <a:rPr lang="en-US" sz="2000" dirty="0">
                <a:solidFill>
                  <a:srgbClr val="0B4262"/>
                </a:solidFill>
                <a:latin typeface="Arial Bold" panose="020B0704020202020204" pitchFamily="34" charset="0"/>
                <a:cs typeface="Arial Bold" panose="020B0704020202020204" pitchFamily="34" charset="0"/>
              </a:rPr>
              <a:t>Although LAC is less than 10% of total global GHG emissions, AFOLU in LAC is 25% of Global AFOLU emissions and 42% of total LAC emissions. </a:t>
            </a:r>
          </a:p>
        </p:txBody>
      </p:sp>
      <p:sp>
        <p:nvSpPr>
          <p:cNvPr id="15" name="TextBox 14">
            <a:extLst>
              <a:ext uri="{FF2B5EF4-FFF2-40B4-BE49-F238E27FC236}">
                <a16:creationId xmlns:a16="http://schemas.microsoft.com/office/drawing/2014/main" id="{83ACBEBD-89C9-41D1-B3E5-2ADB163099AD}"/>
              </a:ext>
            </a:extLst>
          </p:cNvPr>
          <p:cNvSpPr txBox="1"/>
          <p:nvPr/>
        </p:nvSpPr>
        <p:spPr>
          <a:xfrm>
            <a:off x="230713" y="1319345"/>
            <a:ext cx="5927258" cy="323165"/>
          </a:xfrm>
          <a:prstGeom prst="rect">
            <a:avLst/>
          </a:prstGeom>
          <a:noFill/>
        </p:spPr>
        <p:txBody>
          <a:bodyPr wrap="square">
            <a:spAutoFit/>
          </a:bodyPr>
          <a:lstStyle/>
          <a:p>
            <a:r>
              <a:rPr lang="en-US" sz="1500"/>
              <a:t>LAC: GHG emissions (2014)</a:t>
            </a:r>
          </a:p>
        </p:txBody>
      </p:sp>
      <p:sp>
        <p:nvSpPr>
          <p:cNvPr id="17" name="TextBox 16">
            <a:extLst>
              <a:ext uri="{FF2B5EF4-FFF2-40B4-BE49-F238E27FC236}">
                <a16:creationId xmlns:a16="http://schemas.microsoft.com/office/drawing/2014/main" id="{BB51DFB6-CA30-49B9-A2D1-6D61B0300493}"/>
              </a:ext>
            </a:extLst>
          </p:cNvPr>
          <p:cNvSpPr txBox="1"/>
          <p:nvPr/>
        </p:nvSpPr>
        <p:spPr>
          <a:xfrm>
            <a:off x="10655300" y="6325847"/>
            <a:ext cx="1676400" cy="276999"/>
          </a:xfrm>
          <a:prstGeom prst="rect">
            <a:avLst/>
          </a:prstGeom>
          <a:noFill/>
        </p:spPr>
        <p:txBody>
          <a:bodyPr wrap="square">
            <a:spAutoFit/>
          </a:bodyPr>
          <a:lstStyle/>
          <a:p>
            <a:r>
              <a:rPr lang="en-US" sz="1200" i="1" dirty="0"/>
              <a:t>Source: CEPAL, 2019</a:t>
            </a:r>
          </a:p>
        </p:txBody>
      </p:sp>
      <p:pic>
        <p:nvPicPr>
          <p:cNvPr id="7" name="Picture 6">
            <a:extLst>
              <a:ext uri="{FF2B5EF4-FFF2-40B4-BE49-F238E27FC236}">
                <a16:creationId xmlns:a16="http://schemas.microsoft.com/office/drawing/2014/main" id="{B321E1D0-FF88-4997-C4E7-E4BA98054671}"/>
              </a:ext>
            </a:extLst>
          </p:cNvPr>
          <p:cNvPicPr>
            <a:picLocks noChangeAspect="1"/>
          </p:cNvPicPr>
          <p:nvPr/>
        </p:nvPicPr>
        <p:blipFill>
          <a:blip r:embed="rId4"/>
          <a:stretch>
            <a:fillRect/>
          </a:stretch>
        </p:blipFill>
        <p:spPr>
          <a:xfrm>
            <a:off x="6767397" y="2168666"/>
            <a:ext cx="4292437" cy="3825734"/>
          </a:xfrm>
          <a:prstGeom prst="rect">
            <a:avLst/>
          </a:prstGeom>
        </p:spPr>
      </p:pic>
      <p:sp>
        <p:nvSpPr>
          <p:cNvPr id="10" name="TextBox 9">
            <a:extLst>
              <a:ext uri="{FF2B5EF4-FFF2-40B4-BE49-F238E27FC236}">
                <a16:creationId xmlns:a16="http://schemas.microsoft.com/office/drawing/2014/main" id="{02562A05-C39F-46AA-46F3-1932A7376261}"/>
              </a:ext>
            </a:extLst>
          </p:cNvPr>
          <p:cNvSpPr txBox="1"/>
          <p:nvPr/>
        </p:nvSpPr>
        <p:spPr>
          <a:xfrm>
            <a:off x="6600686" y="1305472"/>
            <a:ext cx="4625858" cy="523220"/>
          </a:xfrm>
          <a:prstGeom prst="rect">
            <a:avLst/>
          </a:prstGeom>
          <a:noFill/>
        </p:spPr>
        <p:txBody>
          <a:bodyPr wrap="square">
            <a:spAutoFit/>
          </a:bodyPr>
          <a:lstStyle/>
          <a:p>
            <a:r>
              <a:rPr lang="es-ES" sz="1400" dirty="0"/>
              <a:t>Global GHG </a:t>
            </a:r>
            <a:r>
              <a:rPr lang="es-ES" sz="1400" dirty="0" err="1"/>
              <a:t>emissions</a:t>
            </a:r>
            <a:r>
              <a:rPr lang="es-ES" sz="1400" dirty="0"/>
              <a:t> </a:t>
            </a:r>
            <a:r>
              <a:rPr lang="es-ES" sz="1400" dirty="0" err="1"/>
              <a:t>by</a:t>
            </a:r>
            <a:r>
              <a:rPr lang="es-ES" sz="1400" dirty="0"/>
              <a:t> </a:t>
            </a:r>
            <a:r>
              <a:rPr lang="es-ES" sz="1400" dirty="0" err="1"/>
              <a:t>Region</a:t>
            </a:r>
            <a:r>
              <a:rPr lang="es-ES" sz="1400" dirty="0"/>
              <a:t> (</a:t>
            </a:r>
            <a:r>
              <a:rPr lang="es-ES" sz="1400" dirty="0" err="1"/>
              <a:t>Megatons</a:t>
            </a:r>
            <a:r>
              <a:rPr lang="es-ES" sz="1400" dirty="0"/>
              <a:t> of CO2 </a:t>
            </a:r>
            <a:r>
              <a:rPr lang="es-ES" sz="1400" dirty="0" err="1"/>
              <a:t>equivalent</a:t>
            </a:r>
            <a:r>
              <a:rPr lang="es-ES" sz="1400" dirty="0"/>
              <a:t> (MtCO2 </a:t>
            </a:r>
            <a:r>
              <a:rPr lang="es-ES" sz="1400" dirty="0" err="1"/>
              <a:t>eq</a:t>
            </a:r>
            <a:r>
              <a:rPr lang="es-ES" sz="1400" dirty="0"/>
              <a:t>) and %)</a:t>
            </a:r>
            <a:endParaRPr lang="en-US" sz="1400" dirty="0"/>
          </a:p>
        </p:txBody>
      </p:sp>
      <p:sp>
        <p:nvSpPr>
          <p:cNvPr id="2" name="Arrow: Right 1">
            <a:extLst>
              <a:ext uri="{FF2B5EF4-FFF2-40B4-BE49-F238E27FC236}">
                <a16:creationId xmlns:a16="http://schemas.microsoft.com/office/drawing/2014/main" id="{CA4126FD-AD0D-6FF3-AB58-E884870E0DD2}"/>
              </a:ext>
            </a:extLst>
          </p:cNvPr>
          <p:cNvSpPr/>
          <p:nvPr/>
        </p:nvSpPr>
        <p:spPr>
          <a:xfrm rot="8461441">
            <a:off x="11273606" y="2421711"/>
            <a:ext cx="439791" cy="2979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6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40</a:t>
            </a:fld>
            <a:endParaRPr lang="en-US"/>
          </a:p>
        </p:txBody>
      </p:sp>
      <p:sp>
        <p:nvSpPr>
          <p:cNvPr id="5" name="Title 1">
            <a:extLst>
              <a:ext uri="{FF2B5EF4-FFF2-40B4-BE49-F238E27FC236}">
                <a16:creationId xmlns:a16="http://schemas.microsoft.com/office/drawing/2014/main" id="{0E34CCAF-5AEF-F2C2-618D-0AC5E973ABBD}"/>
              </a:ext>
            </a:extLst>
          </p:cNvPr>
          <p:cNvSpPr txBox="1">
            <a:spLocks/>
          </p:cNvSpPr>
          <p:nvPr/>
        </p:nvSpPr>
        <p:spPr>
          <a:xfrm>
            <a:off x="319501" y="6847"/>
            <a:ext cx="7998999" cy="73869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s-ES" sz="2000">
                <a:solidFill>
                  <a:srgbClr val="0B4262"/>
                </a:solidFill>
                <a:latin typeface="Arial Bold" panose="020B0704020202020204" pitchFamily="34" charset="0"/>
                <a:ea typeface="+mn-ea"/>
                <a:cs typeface="Arial Bold" panose="020B0704020202020204" pitchFamily="34" charset="0"/>
              </a:rPr>
              <a:t>Ejemplos de proyectos de LAC</a:t>
            </a:r>
          </a:p>
        </p:txBody>
      </p:sp>
      <p:sp>
        <p:nvSpPr>
          <p:cNvPr id="13" name="TextBox 12">
            <a:extLst>
              <a:ext uri="{FF2B5EF4-FFF2-40B4-BE49-F238E27FC236}">
                <a16:creationId xmlns:a16="http://schemas.microsoft.com/office/drawing/2014/main" id="{C44CD1B6-6B83-D323-77DF-A8D1CE7DE53C}"/>
              </a:ext>
            </a:extLst>
          </p:cNvPr>
          <p:cNvSpPr txBox="1"/>
          <p:nvPr/>
        </p:nvSpPr>
        <p:spPr>
          <a:xfrm>
            <a:off x="319501" y="808974"/>
            <a:ext cx="11696094" cy="2554545"/>
          </a:xfrm>
          <a:prstGeom prst="rect">
            <a:avLst/>
          </a:prstGeom>
          <a:noFill/>
        </p:spPr>
        <p:txBody>
          <a:bodyPr wrap="square" lIns="91440" tIns="45720" rIns="91440" bIns="45720" anchor="t">
            <a:spAutoFit/>
          </a:bodyPr>
          <a:lstStyle/>
          <a:p>
            <a:pPr algn="just"/>
            <a:r>
              <a:rPr lang="es-ES" sz="1600" dirty="0">
                <a:ea typeface="+mn-lt"/>
                <a:cs typeface="+mn-lt"/>
              </a:rPr>
              <a:t>En</a:t>
            </a:r>
            <a:r>
              <a:rPr lang="es-ES" sz="1600" b="1" dirty="0">
                <a:ea typeface="+mn-lt"/>
                <a:cs typeface="+mn-lt"/>
              </a:rPr>
              <a:t> Colombia</a:t>
            </a:r>
            <a:r>
              <a:rPr lang="es-ES" sz="1600" dirty="0">
                <a:ea typeface="+mn-lt"/>
                <a:cs typeface="+mn-lt"/>
              </a:rPr>
              <a:t>, el Proyecto de Integración de la Ganadería Sostenible de US$56 millones ha convertido los sistemas de pastoreo convencionales en modelos sostenibles como los sistemas silvopastoriles, lo cual ha permitido la intensificar el uso del suelo (cargas animales 32,6 por ciento más altas);  mejorar la productividad por área (17% por ciento más leche por hectárea intervenida) y secuestrar cantidades significativas de carbono (aprox. 1,5 millones de toneladas de CO2eq).</a:t>
            </a:r>
            <a:endParaRPr lang="en-US" sz="1600" dirty="0">
              <a:ea typeface="+mn-lt"/>
              <a:cs typeface="+mn-lt"/>
            </a:endParaRPr>
          </a:p>
          <a:p>
            <a:endParaRPr lang="es-ES" sz="1600" dirty="0">
              <a:ea typeface="+mn-lt"/>
              <a:cs typeface="+mn-lt"/>
            </a:endParaRPr>
          </a:p>
          <a:p>
            <a:r>
              <a:rPr lang="es-ES" sz="1600" dirty="0">
                <a:ea typeface="+mn-lt"/>
                <a:cs typeface="+mn-lt"/>
              </a:rPr>
              <a:t>El proyecto ha apalancado/creado US$3,6 por cada US$1 proporcionado por las agencias de financiamiento (GEF, BEIS) y los socios del proyecto. Adicionalmente, ha creado un valor económico considerable, con rendimientos del 24,5 al 30,1 por ciento y un VPN por hectárea de US$ 1650 a US$ 1935, lo que indica que el proyecto es una inversión eficiente que crea simultáneamente valor monetario y social.</a:t>
            </a:r>
            <a:endParaRPr lang="es-ES" sz="1600" dirty="0"/>
          </a:p>
          <a:p>
            <a:endParaRPr lang="es-ES" sz="1600" dirty="0"/>
          </a:p>
        </p:txBody>
      </p:sp>
      <p:pic>
        <p:nvPicPr>
          <p:cNvPr id="2" name="Picture 2">
            <a:extLst>
              <a:ext uri="{FF2B5EF4-FFF2-40B4-BE49-F238E27FC236}">
                <a16:creationId xmlns:a16="http://schemas.microsoft.com/office/drawing/2014/main" id="{B1346876-9452-79CC-FA82-3DB4478FA79F}"/>
              </a:ext>
            </a:extLst>
          </p:cNvPr>
          <p:cNvPicPr>
            <a:picLocks noChangeAspect="1"/>
          </p:cNvPicPr>
          <p:nvPr/>
        </p:nvPicPr>
        <p:blipFill>
          <a:blip r:embed="rId3"/>
          <a:stretch>
            <a:fillRect/>
          </a:stretch>
        </p:blipFill>
        <p:spPr>
          <a:xfrm>
            <a:off x="1181418" y="2952099"/>
            <a:ext cx="9972259" cy="3344742"/>
          </a:xfrm>
          <a:prstGeom prst="rect">
            <a:avLst/>
          </a:prstGeom>
        </p:spPr>
      </p:pic>
      <p:sp>
        <p:nvSpPr>
          <p:cNvPr id="3" name="TextBox 2">
            <a:extLst>
              <a:ext uri="{FF2B5EF4-FFF2-40B4-BE49-F238E27FC236}">
                <a16:creationId xmlns:a16="http://schemas.microsoft.com/office/drawing/2014/main" id="{9A132F8D-C51A-7F42-C958-D3187F36EAE6}"/>
              </a:ext>
            </a:extLst>
          </p:cNvPr>
          <p:cNvSpPr txBox="1"/>
          <p:nvPr/>
        </p:nvSpPr>
        <p:spPr>
          <a:xfrm>
            <a:off x="7202557" y="6374295"/>
            <a:ext cx="57580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mn-lt"/>
              </a:rPr>
              <a:t>GEF: Global Environment Facility, BEIS: Business, Energy and Industry Strategy</a:t>
            </a:r>
            <a:endParaRPr lang="en-US" sz="1600" dirty="0"/>
          </a:p>
        </p:txBody>
      </p:sp>
    </p:spTree>
    <p:extLst>
      <p:ext uri="{BB962C8B-B14F-4D97-AF65-F5344CB8AC3E}">
        <p14:creationId xmlns:p14="http://schemas.microsoft.com/office/powerpoint/2010/main" val="117754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41</a:t>
            </a:fld>
            <a:endParaRPr lang="en-US"/>
          </a:p>
        </p:txBody>
      </p:sp>
      <p:sp>
        <p:nvSpPr>
          <p:cNvPr id="5" name="Title 1">
            <a:extLst>
              <a:ext uri="{FF2B5EF4-FFF2-40B4-BE49-F238E27FC236}">
                <a16:creationId xmlns:a16="http://schemas.microsoft.com/office/drawing/2014/main" id="{0E34CCAF-5AEF-F2C2-618D-0AC5E973ABBD}"/>
              </a:ext>
            </a:extLst>
          </p:cNvPr>
          <p:cNvSpPr txBox="1">
            <a:spLocks/>
          </p:cNvSpPr>
          <p:nvPr/>
        </p:nvSpPr>
        <p:spPr>
          <a:xfrm>
            <a:off x="319501" y="6847"/>
            <a:ext cx="7998999" cy="73869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s-ES" sz="2000" dirty="0">
                <a:solidFill>
                  <a:srgbClr val="0B4262"/>
                </a:solidFill>
                <a:latin typeface="Arial Bold" panose="020B0704020202020204" pitchFamily="34" charset="0"/>
                <a:ea typeface="+mn-ea"/>
                <a:cs typeface="Arial Bold" panose="020B0704020202020204" pitchFamily="34" charset="0"/>
              </a:rPr>
              <a:t>Ejemplos de proyectos de LAC</a:t>
            </a:r>
          </a:p>
        </p:txBody>
      </p:sp>
      <p:pic>
        <p:nvPicPr>
          <p:cNvPr id="35" name="Picture 34">
            <a:extLst>
              <a:ext uri="{FF2B5EF4-FFF2-40B4-BE49-F238E27FC236}">
                <a16:creationId xmlns:a16="http://schemas.microsoft.com/office/drawing/2014/main" id="{0A5417D5-EEDE-9F3C-7D0A-70E9B65DED4E}"/>
              </a:ext>
            </a:extLst>
          </p:cNvPr>
          <p:cNvPicPr>
            <a:picLocks noChangeAspect="1"/>
          </p:cNvPicPr>
          <p:nvPr/>
        </p:nvPicPr>
        <p:blipFill>
          <a:blip r:embed="rId3"/>
          <a:stretch>
            <a:fillRect/>
          </a:stretch>
        </p:blipFill>
        <p:spPr>
          <a:xfrm>
            <a:off x="741658" y="3082312"/>
            <a:ext cx="10098426" cy="2712682"/>
          </a:xfrm>
          <a:prstGeom prst="rect">
            <a:avLst/>
          </a:prstGeom>
        </p:spPr>
      </p:pic>
      <p:sp>
        <p:nvSpPr>
          <p:cNvPr id="37" name="TextBox 36">
            <a:extLst>
              <a:ext uri="{FF2B5EF4-FFF2-40B4-BE49-F238E27FC236}">
                <a16:creationId xmlns:a16="http://schemas.microsoft.com/office/drawing/2014/main" id="{7862197A-FED9-D40D-1867-F690B28FB27B}"/>
              </a:ext>
            </a:extLst>
          </p:cNvPr>
          <p:cNvSpPr txBox="1"/>
          <p:nvPr/>
        </p:nvSpPr>
        <p:spPr>
          <a:xfrm>
            <a:off x="319501" y="1219019"/>
            <a:ext cx="11415733" cy="1200329"/>
          </a:xfrm>
          <a:prstGeom prst="rect">
            <a:avLst/>
          </a:prstGeom>
          <a:noFill/>
        </p:spPr>
        <p:txBody>
          <a:bodyPr wrap="square">
            <a:spAutoFit/>
          </a:bodyPr>
          <a:lstStyle/>
          <a:p>
            <a:r>
              <a:rPr lang="es-ES" dirty="0"/>
              <a:t>En </a:t>
            </a:r>
            <a:r>
              <a:rPr lang="es-ES" b="1" dirty="0"/>
              <a:t>Brasil</a:t>
            </a:r>
            <a:r>
              <a:rPr lang="es-ES" dirty="0"/>
              <a:t>, el proyecto FIP ABC Cerrado (US$ 10 millones) apoyó intervenciones para ampliar las prácticas de restauración de pastos, demostrando que US$ 1 invertido por el programa en capacitación y asistencia técnica de prácticas de bajo carbono alentó la inversión de US$8 por parte de los ganaderos y aumentó las ganancias en US$ 1,16-1,54 y redujo las emisiones de carbono en el equivalente de US$ 0,29 -0,38.</a:t>
            </a:r>
          </a:p>
        </p:txBody>
      </p:sp>
    </p:spTree>
    <p:extLst>
      <p:ext uri="{BB962C8B-B14F-4D97-AF65-F5344CB8AC3E}">
        <p14:creationId xmlns:p14="http://schemas.microsoft.com/office/powerpoint/2010/main" val="345100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71D5E89-C150-4749-A4DE-C688D2549F96}"/>
              </a:ext>
            </a:extLst>
          </p:cNvPr>
          <p:cNvSpPr txBox="1"/>
          <p:nvPr/>
        </p:nvSpPr>
        <p:spPr>
          <a:xfrm>
            <a:off x="303961" y="353651"/>
            <a:ext cx="11584077" cy="707886"/>
          </a:xfrm>
          <a:prstGeom prst="rect">
            <a:avLst/>
          </a:prstGeom>
          <a:noFill/>
        </p:spPr>
        <p:txBody>
          <a:bodyPr wrap="square">
            <a:spAutoFit/>
          </a:bodyPr>
          <a:lstStyle/>
          <a:p>
            <a:r>
              <a:rPr lang="es-ES" sz="2000" dirty="0">
                <a:solidFill>
                  <a:srgbClr val="0B4262"/>
                </a:solidFill>
                <a:latin typeface="Arial Bold" panose="020B0704020202020204" pitchFamily="34" charset="0"/>
                <a:cs typeface="Arial Bold" panose="020B0704020202020204" pitchFamily="34" charset="0"/>
              </a:rPr>
              <a:t>En ALC, varias fuentes y mecanismos de financiamiento para la mitigación están en practica, pero aún no están a la escala para generar la reducción de emisiones de GEI requerida.</a:t>
            </a:r>
          </a:p>
        </p:txBody>
      </p:sp>
      <p:sp>
        <p:nvSpPr>
          <p:cNvPr id="3" name="TextBox 2">
            <a:extLst>
              <a:ext uri="{FF2B5EF4-FFF2-40B4-BE49-F238E27FC236}">
                <a16:creationId xmlns:a16="http://schemas.microsoft.com/office/drawing/2014/main" id="{3A8D6BB6-6F3D-3712-DD32-E7C168F7B3F4}"/>
              </a:ext>
            </a:extLst>
          </p:cNvPr>
          <p:cNvSpPr txBox="1"/>
          <p:nvPr/>
        </p:nvSpPr>
        <p:spPr>
          <a:xfrm>
            <a:off x="551145" y="1690062"/>
            <a:ext cx="11197832" cy="4401205"/>
          </a:xfrm>
          <a:prstGeom prst="rect">
            <a:avLst/>
          </a:prstGeom>
          <a:noFill/>
        </p:spPr>
        <p:txBody>
          <a:bodyPr wrap="square">
            <a:spAutoFit/>
          </a:bodyPr>
          <a:lstStyle/>
          <a:p>
            <a:r>
              <a:rPr lang="es-ES" sz="2000" dirty="0"/>
              <a:t>ALC puede ser el centro de innovación global para la agricultura climáticamente inteligente, mostrando el camino hacia la transición del sistema alimentario sostenible:</a:t>
            </a:r>
          </a:p>
          <a:p>
            <a:endParaRPr lang="es-ES" sz="2000" dirty="0"/>
          </a:p>
          <a:p>
            <a:pPr marL="285750" indent="-285750">
              <a:buFont typeface="Arial" panose="020B0604020202020204" pitchFamily="34" charset="0"/>
              <a:buChar char="•"/>
            </a:pPr>
            <a:r>
              <a:rPr lang="es-ES" sz="2000" b="1" dirty="0"/>
              <a:t>Brasil: </a:t>
            </a:r>
            <a:r>
              <a:rPr lang="es-ES" sz="2000" dirty="0"/>
              <a:t>Plan Sectorial de Agricultura Baja en Carbono (PLAN ABC), línea de crédito subsidiada para que los agricultores conviertan las prácticas tradicionales de gestión agrícola en prácticas bajas en carbono</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b="1" dirty="0"/>
              <a:t>Uruguay: </a:t>
            </a:r>
            <a:r>
              <a:rPr lang="es-ES" sz="2000" dirty="0"/>
              <a:t>Inversiones en el sistema de trazabilidad bovina impulsó la apertura de 120 mercados a la producción uruguaya. Uruguay invierte al año 12,5 millones de dólares en el sistema de trazabilidad del rodeo vacuno (; </a:t>
            </a:r>
          </a:p>
          <a:p>
            <a:endParaRPr lang="es-ES" sz="2000" dirty="0"/>
          </a:p>
          <a:p>
            <a:pPr marL="285750" indent="-285750">
              <a:buFont typeface="Arial" panose="020B0604020202020204" pitchFamily="34" charset="0"/>
              <a:buChar char="•"/>
            </a:pPr>
            <a:r>
              <a:rPr lang="es-ES" sz="2000" b="1" dirty="0"/>
              <a:t>Costa Rica </a:t>
            </a:r>
            <a:r>
              <a:rPr lang="es-ES" sz="2000" dirty="0"/>
              <a:t>es pionera en el Programa de Pagos por Servicios Ambientales (PES) agroforestal El mecanismo financiero financia a través del impuesto a los combustibles y el cargo por agua de Costa Rica, así como iniciativas propias, como Certificados de Conservación de la Biodiversidad, créditos de carbono y alianzas estratégicas con el sector público y privado.</a:t>
            </a:r>
          </a:p>
        </p:txBody>
      </p:sp>
    </p:spTree>
    <p:extLst>
      <p:ext uri="{BB962C8B-B14F-4D97-AF65-F5344CB8AC3E}">
        <p14:creationId xmlns:p14="http://schemas.microsoft.com/office/powerpoint/2010/main" val="2154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834D562F-2F37-4031-8EF8-07DDCC1ABDF5}"/>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96000" y="939543"/>
            <a:ext cx="5342729" cy="5340356"/>
          </a:xfrm>
        </p:spPr>
      </p:pic>
      <p:sp>
        <p:nvSpPr>
          <p:cNvPr id="2" name="Rectangle 1">
            <a:extLst>
              <a:ext uri="{FF2B5EF4-FFF2-40B4-BE49-F238E27FC236}">
                <a16:creationId xmlns:a16="http://schemas.microsoft.com/office/drawing/2014/main" id="{112971E4-6137-2CEF-924B-6825F29FF899}"/>
              </a:ext>
            </a:extLst>
          </p:cNvPr>
          <p:cNvSpPr/>
          <p:nvPr/>
        </p:nvSpPr>
        <p:spPr>
          <a:xfrm>
            <a:off x="212192" y="139615"/>
            <a:ext cx="11437437" cy="523220"/>
          </a:xfrm>
          <a:prstGeom prst="rect">
            <a:avLst/>
          </a:prstGeom>
        </p:spPr>
        <p:txBody>
          <a:bodyPr wrap="square">
            <a:spAutoFit/>
          </a:bodyPr>
          <a:lstStyle/>
          <a:p>
            <a:pPr>
              <a:spcBef>
                <a:spcPct val="0"/>
              </a:spcBef>
            </a:pPr>
            <a:r>
              <a:rPr lang="es-ES" sz="2800" dirty="0">
                <a:solidFill>
                  <a:srgbClr val="0B4262"/>
                </a:solidFill>
                <a:latin typeface="Arial Bold" panose="020B0704020202020204" pitchFamily="34" charset="0"/>
                <a:cs typeface="Arial Bold" panose="020B0704020202020204" pitchFamily="34" charset="0"/>
              </a:rPr>
              <a:t>Centrarse en reducir las emisiones de metano agrícola</a:t>
            </a:r>
            <a:endParaRPr lang="en-US" sz="2800" dirty="0">
              <a:solidFill>
                <a:srgbClr val="0B4262"/>
              </a:solidFill>
              <a:latin typeface="Arial Bold" panose="020B0704020202020204" pitchFamily="34" charset="0"/>
              <a:cs typeface="Arial Bold" panose="020B0704020202020204" pitchFamily="34" charset="0"/>
            </a:endParaRPr>
          </a:p>
        </p:txBody>
      </p:sp>
      <p:sp>
        <p:nvSpPr>
          <p:cNvPr id="4" name="TextBox 3">
            <a:extLst>
              <a:ext uri="{FF2B5EF4-FFF2-40B4-BE49-F238E27FC236}">
                <a16:creationId xmlns:a16="http://schemas.microsoft.com/office/drawing/2014/main" id="{FBCC376A-C718-C0F6-0DFF-A8998BE971D0}"/>
              </a:ext>
            </a:extLst>
          </p:cNvPr>
          <p:cNvSpPr txBox="1"/>
          <p:nvPr/>
        </p:nvSpPr>
        <p:spPr>
          <a:xfrm>
            <a:off x="1039334" y="1563007"/>
            <a:ext cx="4011132" cy="4093428"/>
          </a:xfrm>
          <a:prstGeom prst="rect">
            <a:avLst/>
          </a:prstGeom>
          <a:noFill/>
        </p:spPr>
        <p:txBody>
          <a:bodyPr wrap="square">
            <a:spAutoFit/>
          </a:bodyPr>
          <a:lstStyle/>
          <a:p>
            <a:pPr marL="285750" indent="-285750">
              <a:buFont typeface="Arial" panose="020B0604020202020204" pitchFamily="34" charset="0"/>
              <a:buChar char="•"/>
            </a:pPr>
            <a:r>
              <a:rPr lang="es-ES" sz="2000" dirty="0"/>
              <a:t>El CH4 es uno de los principales GEI emitidos por los sistemas agrícolas en ALC.</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dirty="0"/>
              <a:t>En una escala de tiempo de 20 años, el metano es 86 veces más potente que el dióxido de carbono como gas de efecto invernadero.</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dirty="0"/>
              <a:t>Los enfoques de reducción de metano en los sistemas agrícolas son conocidos y validados.</a:t>
            </a:r>
            <a:endParaRPr lang="en-US" sz="2000" dirty="0"/>
          </a:p>
        </p:txBody>
      </p:sp>
    </p:spTree>
    <p:extLst>
      <p:ext uri="{BB962C8B-B14F-4D97-AF65-F5344CB8AC3E}">
        <p14:creationId xmlns:p14="http://schemas.microsoft.com/office/powerpoint/2010/main" val="51077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5</a:t>
            </a:fld>
            <a:endParaRPr lang="en-US"/>
          </a:p>
        </p:txBody>
      </p:sp>
      <p:sp>
        <p:nvSpPr>
          <p:cNvPr id="5" name="Title 1">
            <a:extLst>
              <a:ext uri="{FF2B5EF4-FFF2-40B4-BE49-F238E27FC236}">
                <a16:creationId xmlns:a16="http://schemas.microsoft.com/office/drawing/2014/main" id="{0E34CCAF-5AEF-F2C2-618D-0AC5E973ABBD}"/>
              </a:ext>
            </a:extLst>
          </p:cNvPr>
          <p:cNvSpPr txBox="1">
            <a:spLocks/>
          </p:cNvSpPr>
          <p:nvPr/>
        </p:nvSpPr>
        <p:spPr>
          <a:xfrm>
            <a:off x="205201" y="171743"/>
            <a:ext cx="11814201" cy="738694"/>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a:solidFill>
                  <a:srgbClr val="0B4262"/>
                </a:solidFill>
                <a:latin typeface="Arial Bold"/>
                <a:ea typeface="+mn-ea"/>
                <a:cs typeface="Arial Bold"/>
              </a:rPr>
              <a:t>Why we focus on methane emissions from livestock in LAC?</a:t>
            </a:r>
            <a:endParaRPr lang="en-US" sz="2400" b="1">
              <a:solidFill>
                <a:srgbClr val="0B4262"/>
              </a:solidFill>
              <a:latin typeface="Arial Bold" panose="020B0704020202020204" pitchFamily="34" charset="0"/>
              <a:ea typeface="+mn-ea"/>
              <a:cs typeface="Arial Bold" panose="020B0704020202020204" pitchFamily="34" charset="0"/>
            </a:endParaRPr>
          </a:p>
        </p:txBody>
      </p:sp>
      <p:sp>
        <p:nvSpPr>
          <p:cNvPr id="3" name="TextBox 2">
            <a:extLst>
              <a:ext uri="{FF2B5EF4-FFF2-40B4-BE49-F238E27FC236}">
                <a16:creationId xmlns:a16="http://schemas.microsoft.com/office/drawing/2014/main" id="{BB802A05-FDF6-80EE-4C4E-26FF10BC01B2}"/>
              </a:ext>
            </a:extLst>
          </p:cNvPr>
          <p:cNvSpPr txBox="1"/>
          <p:nvPr/>
        </p:nvSpPr>
        <p:spPr>
          <a:xfrm>
            <a:off x="496454" y="4446154"/>
            <a:ext cx="5027460" cy="369332"/>
          </a:xfrm>
          <a:prstGeom prst="rect">
            <a:avLst/>
          </a:prstGeom>
          <a:noFill/>
        </p:spPr>
        <p:txBody>
          <a:bodyPr wrap="square" lIns="91440" tIns="45720" rIns="91440" bIns="45720" rtlCol="0" anchor="t">
            <a:spAutoFit/>
          </a:bodyPr>
          <a:lstStyle/>
          <a:p>
            <a:endParaRPr lang="en-US"/>
          </a:p>
        </p:txBody>
      </p:sp>
      <p:pic>
        <p:nvPicPr>
          <p:cNvPr id="1026" name="Picture 2">
            <a:extLst>
              <a:ext uri="{FF2B5EF4-FFF2-40B4-BE49-F238E27FC236}">
                <a16:creationId xmlns:a16="http://schemas.microsoft.com/office/drawing/2014/main" id="{4D2397C5-E054-A785-9648-000E82434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552" y="910437"/>
            <a:ext cx="9266895" cy="5037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4FFC90-9D1F-8F9C-FF16-A865E18077E0}"/>
              </a:ext>
            </a:extLst>
          </p:cNvPr>
          <p:cNvSpPr txBox="1"/>
          <p:nvPr/>
        </p:nvSpPr>
        <p:spPr>
          <a:xfrm>
            <a:off x="46798" y="6167735"/>
            <a:ext cx="12145202" cy="461665"/>
          </a:xfrm>
          <a:prstGeom prst="rect">
            <a:avLst/>
          </a:prstGeom>
          <a:noFill/>
        </p:spPr>
        <p:txBody>
          <a:bodyPr wrap="square">
            <a:spAutoFit/>
          </a:bodyPr>
          <a:lstStyle/>
          <a:p>
            <a:r>
              <a:rPr lang="en-US" sz="1200" dirty="0"/>
              <a:t>Fuente: FAOSTAT data from 2010 (accessed 2013); area of pie charts scaled to regional emissions.; California Environmental Associates 2013, unpublished. Based on data from FAOSTAT 2010.; GLEDTALKS; World Bank​</a:t>
            </a:r>
          </a:p>
        </p:txBody>
      </p:sp>
    </p:spTree>
    <p:extLst>
      <p:ext uri="{BB962C8B-B14F-4D97-AF65-F5344CB8AC3E}">
        <p14:creationId xmlns:p14="http://schemas.microsoft.com/office/powerpoint/2010/main" val="17183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971E4-6137-2CEF-924B-6825F29FF899}"/>
              </a:ext>
            </a:extLst>
          </p:cNvPr>
          <p:cNvSpPr/>
          <p:nvPr/>
        </p:nvSpPr>
        <p:spPr>
          <a:xfrm>
            <a:off x="232307" y="210495"/>
            <a:ext cx="11727385" cy="707886"/>
          </a:xfrm>
          <a:prstGeom prst="rect">
            <a:avLst/>
          </a:prstGeom>
        </p:spPr>
        <p:txBody>
          <a:bodyPr wrap="square">
            <a:spAutoFit/>
          </a:bodyPr>
          <a:lstStyle/>
          <a:p>
            <a:pPr>
              <a:spcBef>
                <a:spcPct val="0"/>
              </a:spcBef>
            </a:pPr>
            <a:r>
              <a:rPr lang="en-US" sz="2000">
                <a:solidFill>
                  <a:srgbClr val="0B4262"/>
                </a:solidFill>
                <a:latin typeface="Arial Bold" panose="020B0704020202020204" pitchFamily="34" charset="0"/>
                <a:cs typeface="Arial Bold" panose="020B0704020202020204" pitchFamily="34" charset="0"/>
              </a:rPr>
              <a:t>AFOLU mitigation measures have high initial costs but have a relatively larger potential for emisión reductions than in many other sectors</a:t>
            </a:r>
          </a:p>
        </p:txBody>
      </p:sp>
      <p:pic>
        <p:nvPicPr>
          <p:cNvPr id="11" name="Picture 10">
            <a:extLst>
              <a:ext uri="{FF2B5EF4-FFF2-40B4-BE49-F238E27FC236}">
                <a16:creationId xmlns:a16="http://schemas.microsoft.com/office/drawing/2014/main" id="{27680334-D5EA-4981-A995-EF6AAD57BEDD}"/>
              </a:ext>
            </a:extLst>
          </p:cNvPr>
          <p:cNvPicPr>
            <a:picLocks noChangeAspect="1"/>
          </p:cNvPicPr>
          <p:nvPr/>
        </p:nvPicPr>
        <p:blipFill>
          <a:blip r:embed="rId3"/>
          <a:stretch>
            <a:fillRect/>
          </a:stretch>
        </p:blipFill>
        <p:spPr>
          <a:xfrm>
            <a:off x="1996886" y="1157638"/>
            <a:ext cx="7289739" cy="3529086"/>
          </a:xfrm>
          <a:prstGeom prst="rect">
            <a:avLst/>
          </a:prstGeom>
        </p:spPr>
      </p:pic>
      <p:pic>
        <p:nvPicPr>
          <p:cNvPr id="13" name="Picture 12">
            <a:extLst>
              <a:ext uri="{FF2B5EF4-FFF2-40B4-BE49-F238E27FC236}">
                <a16:creationId xmlns:a16="http://schemas.microsoft.com/office/drawing/2014/main" id="{FA657E19-F9F3-3C57-C699-FE24E0FCDAFB}"/>
              </a:ext>
            </a:extLst>
          </p:cNvPr>
          <p:cNvPicPr>
            <a:picLocks noChangeAspect="1"/>
          </p:cNvPicPr>
          <p:nvPr/>
        </p:nvPicPr>
        <p:blipFill>
          <a:blip r:embed="rId4"/>
          <a:stretch>
            <a:fillRect/>
          </a:stretch>
        </p:blipFill>
        <p:spPr>
          <a:xfrm>
            <a:off x="1996885" y="4686724"/>
            <a:ext cx="7289739" cy="1551594"/>
          </a:xfrm>
          <a:prstGeom prst="rect">
            <a:avLst/>
          </a:prstGeom>
        </p:spPr>
      </p:pic>
      <p:pic>
        <p:nvPicPr>
          <p:cNvPr id="15" name="Picture 14">
            <a:extLst>
              <a:ext uri="{FF2B5EF4-FFF2-40B4-BE49-F238E27FC236}">
                <a16:creationId xmlns:a16="http://schemas.microsoft.com/office/drawing/2014/main" id="{5B09A01F-B9C8-3E26-C84D-F2F0464AC32C}"/>
              </a:ext>
            </a:extLst>
          </p:cNvPr>
          <p:cNvPicPr>
            <a:picLocks noChangeAspect="1"/>
          </p:cNvPicPr>
          <p:nvPr/>
        </p:nvPicPr>
        <p:blipFill rotWithShape="1">
          <a:blip r:embed="rId5"/>
          <a:srcRect b="3815"/>
          <a:stretch/>
        </p:blipFill>
        <p:spPr>
          <a:xfrm>
            <a:off x="7100596" y="4212772"/>
            <a:ext cx="1989027" cy="2119051"/>
          </a:xfrm>
          <a:prstGeom prst="rect">
            <a:avLst/>
          </a:prstGeom>
        </p:spPr>
      </p:pic>
      <p:sp>
        <p:nvSpPr>
          <p:cNvPr id="16" name="TextBox 15">
            <a:extLst>
              <a:ext uri="{FF2B5EF4-FFF2-40B4-BE49-F238E27FC236}">
                <a16:creationId xmlns:a16="http://schemas.microsoft.com/office/drawing/2014/main" id="{B1CB94DF-757C-9152-C41C-373A21CEF8BF}"/>
              </a:ext>
            </a:extLst>
          </p:cNvPr>
          <p:cNvSpPr txBox="1"/>
          <p:nvPr/>
        </p:nvSpPr>
        <p:spPr>
          <a:xfrm>
            <a:off x="8528180" y="6432061"/>
            <a:ext cx="3834881" cy="230832"/>
          </a:xfrm>
          <a:prstGeom prst="rect">
            <a:avLst/>
          </a:prstGeom>
          <a:noFill/>
        </p:spPr>
        <p:txBody>
          <a:bodyPr wrap="square" rtlCol="0">
            <a:spAutoFit/>
          </a:bodyPr>
          <a:lstStyle/>
          <a:p>
            <a:r>
              <a:rPr lang="en-US" sz="900" dirty="0"/>
              <a:t>Fuente: PCC, 2022: Summary for Policymakers. In: Climate Change 2022</a:t>
            </a:r>
          </a:p>
        </p:txBody>
      </p:sp>
    </p:spTree>
    <p:extLst>
      <p:ext uri="{BB962C8B-B14F-4D97-AF65-F5344CB8AC3E}">
        <p14:creationId xmlns:p14="http://schemas.microsoft.com/office/powerpoint/2010/main" val="1087097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32F0-F2E7-E4C4-1E62-F008C3EC0AC4}"/>
              </a:ext>
            </a:extLst>
          </p:cNvPr>
          <p:cNvSpPr>
            <a:spLocks noGrp="1"/>
          </p:cNvSpPr>
          <p:nvPr>
            <p:ph type="title"/>
          </p:nvPr>
        </p:nvSpPr>
        <p:spPr>
          <a:xfrm>
            <a:off x="1277823" y="2341458"/>
            <a:ext cx="9371949" cy="1183566"/>
          </a:xfrm>
        </p:spPr>
        <p:txBody>
          <a:bodyPr>
            <a:normAutofit/>
          </a:bodyPr>
          <a:lstStyle/>
          <a:p>
            <a:pPr algn="ctr"/>
            <a:r>
              <a:rPr lang="es-ES" sz="3200" b="1" dirty="0">
                <a:solidFill>
                  <a:srgbClr val="0B4262"/>
                </a:solidFill>
                <a:latin typeface="Arial Bold"/>
                <a:ea typeface="+mn-ea"/>
                <a:cs typeface="Arial Bold"/>
              </a:rPr>
              <a:t>State of Climate Financing for </a:t>
            </a:r>
            <a:r>
              <a:rPr lang="es-ES" sz="3200" b="1" dirty="0" err="1">
                <a:solidFill>
                  <a:srgbClr val="0B4262"/>
                </a:solidFill>
                <a:latin typeface="Arial Bold"/>
                <a:ea typeface="+mn-ea"/>
                <a:cs typeface="Arial Bold"/>
              </a:rPr>
              <a:t>the</a:t>
            </a:r>
            <a:r>
              <a:rPr lang="es-ES" sz="3200" b="1" dirty="0">
                <a:solidFill>
                  <a:srgbClr val="0B4262"/>
                </a:solidFill>
                <a:latin typeface="Arial Bold"/>
                <a:ea typeface="+mn-ea"/>
                <a:cs typeface="Arial Bold"/>
              </a:rPr>
              <a:t> </a:t>
            </a:r>
            <a:r>
              <a:rPr lang="es-ES" sz="3200" b="1" dirty="0" err="1">
                <a:solidFill>
                  <a:srgbClr val="0B4262"/>
                </a:solidFill>
                <a:latin typeface="Arial Bold"/>
                <a:ea typeface="+mn-ea"/>
                <a:cs typeface="Arial Bold"/>
              </a:rPr>
              <a:t>Agrifood</a:t>
            </a:r>
            <a:r>
              <a:rPr lang="es-ES" sz="3200" b="1" dirty="0">
                <a:solidFill>
                  <a:srgbClr val="0B4262"/>
                </a:solidFill>
                <a:latin typeface="Arial Bold"/>
                <a:ea typeface="+mn-ea"/>
                <a:cs typeface="Arial Bold"/>
              </a:rPr>
              <a:t> Sector</a:t>
            </a:r>
          </a:p>
        </p:txBody>
      </p:sp>
      <p:sp>
        <p:nvSpPr>
          <p:cNvPr id="4" name="Slide Number Placeholder 3">
            <a:extLst>
              <a:ext uri="{FF2B5EF4-FFF2-40B4-BE49-F238E27FC236}">
                <a16:creationId xmlns:a16="http://schemas.microsoft.com/office/drawing/2014/main" id="{55E9B157-73E6-69D4-7FC8-A92D8C7D5707}"/>
              </a:ext>
            </a:extLst>
          </p:cNvPr>
          <p:cNvSpPr>
            <a:spLocks noGrp="1"/>
          </p:cNvSpPr>
          <p:nvPr>
            <p:ph type="sldNum" sz="quarter" idx="12"/>
          </p:nvPr>
        </p:nvSpPr>
        <p:spPr/>
        <p:txBody>
          <a:bodyPr/>
          <a:lstStyle/>
          <a:p>
            <a:fld id="{9CD8D479-8942-46E8-A226-A4E01F7A105C}" type="slidenum">
              <a:rPr lang="en-US" smtClean="0"/>
              <a:t>7</a:t>
            </a:fld>
            <a:endParaRPr lang="en-US"/>
          </a:p>
        </p:txBody>
      </p:sp>
    </p:spTree>
    <p:extLst>
      <p:ext uri="{BB962C8B-B14F-4D97-AF65-F5344CB8AC3E}">
        <p14:creationId xmlns:p14="http://schemas.microsoft.com/office/powerpoint/2010/main" val="138288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background pattern&#10;&#10;Description automatically generated">
            <a:extLst>
              <a:ext uri="{FF2B5EF4-FFF2-40B4-BE49-F238E27FC236}">
                <a16:creationId xmlns:a16="http://schemas.microsoft.com/office/drawing/2014/main" id="{52A7F5D6-73BA-E3E1-0633-409E37B8D611}"/>
              </a:ext>
            </a:extLst>
          </p:cNvPr>
          <p:cNvPicPr>
            <a:picLocks noChangeAspect="1"/>
          </p:cNvPicPr>
          <p:nvPr/>
        </p:nvPicPr>
        <p:blipFill>
          <a:blip r:embed="rId3"/>
          <a:stretch>
            <a:fillRect/>
          </a:stretch>
        </p:blipFill>
        <p:spPr>
          <a:xfrm>
            <a:off x="0" y="0"/>
            <a:ext cx="12179754" cy="7056252"/>
          </a:xfrm>
          <a:prstGeom prst="rect">
            <a:avLst/>
          </a:prstGeom>
        </p:spPr>
      </p:pic>
      <p:sp>
        <p:nvSpPr>
          <p:cNvPr id="3" name="Rectangle 2">
            <a:extLst>
              <a:ext uri="{FF2B5EF4-FFF2-40B4-BE49-F238E27FC236}">
                <a16:creationId xmlns:a16="http://schemas.microsoft.com/office/drawing/2014/main" id="{C146C0B6-72C5-4C6F-AA50-9B735E58AF0A}"/>
              </a:ext>
            </a:extLst>
          </p:cNvPr>
          <p:cNvSpPr/>
          <p:nvPr/>
        </p:nvSpPr>
        <p:spPr>
          <a:xfrm>
            <a:off x="718665" y="2824481"/>
            <a:ext cx="2021839" cy="374543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latin typeface="Arial Black" panose="020B0A04020102020204" pitchFamily="34" charset="0"/>
              </a:rPr>
              <a:t>DEDICATED CLIMATE FINANCE</a:t>
            </a:r>
          </a:p>
          <a:p>
            <a:pPr algn="ctr"/>
            <a:r>
              <a:rPr lang="en-US" sz="800" b="1" dirty="0">
                <a:solidFill>
                  <a:srgbClr val="002060"/>
                </a:solidFill>
              </a:rPr>
              <a:t>___________________________________</a:t>
            </a:r>
          </a:p>
          <a:p>
            <a:pPr algn="ctr"/>
            <a:endParaRPr lang="en-US" sz="800" dirty="0">
              <a:solidFill>
                <a:srgbClr val="002060"/>
              </a:solidFill>
            </a:endParaRPr>
          </a:p>
          <a:p>
            <a:pPr algn="ctr"/>
            <a:r>
              <a:rPr lang="en-US" sz="1600" dirty="0">
                <a:solidFill>
                  <a:srgbClr val="002060"/>
                </a:solidFill>
              </a:rPr>
              <a:t>Concessional Finance with Climate Focus</a:t>
            </a:r>
          </a:p>
          <a:p>
            <a:pPr algn="ctr"/>
            <a:endParaRPr lang="en-US" dirty="0">
              <a:solidFill>
                <a:srgbClr val="002060"/>
              </a:solidFill>
            </a:endParaRPr>
          </a:p>
          <a:p>
            <a:pPr algn="ctr"/>
            <a:r>
              <a:rPr lang="en-US" sz="1400" i="1" u="sng" dirty="0">
                <a:solidFill>
                  <a:srgbClr val="002060"/>
                </a:solidFill>
              </a:rPr>
              <a:t>Example:</a:t>
            </a:r>
            <a:r>
              <a:rPr lang="en-US" sz="1400" i="1" dirty="0">
                <a:solidFill>
                  <a:srgbClr val="002060"/>
                </a:solidFill>
              </a:rPr>
              <a:t> grant funding from the Global Environment Facility to boost CSA technologies</a:t>
            </a:r>
          </a:p>
        </p:txBody>
      </p:sp>
      <p:sp>
        <p:nvSpPr>
          <p:cNvPr id="4" name="TextBox 3">
            <a:extLst>
              <a:ext uri="{FF2B5EF4-FFF2-40B4-BE49-F238E27FC236}">
                <a16:creationId xmlns:a16="http://schemas.microsoft.com/office/drawing/2014/main" id="{3220979D-A8C3-4B36-B9DC-9DE450D66B1C}"/>
              </a:ext>
            </a:extLst>
          </p:cNvPr>
          <p:cNvSpPr txBox="1"/>
          <p:nvPr/>
        </p:nvSpPr>
        <p:spPr>
          <a:xfrm>
            <a:off x="820264" y="1088096"/>
            <a:ext cx="4277360" cy="707886"/>
          </a:xfrm>
          <a:prstGeom prst="rect">
            <a:avLst/>
          </a:prstGeom>
          <a:noFill/>
        </p:spPr>
        <p:txBody>
          <a:bodyPr wrap="square" rtlCol="0">
            <a:spAutoFit/>
          </a:bodyPr>
          <a:lstStyle/>
          <a:p>
            <a:pPr algn="ctr"/>
            <a:r>
              <a:rPr lang="en-US" sz="2000" b="1" dirty="0">
                <a:solidFill>
                  <a:schemeClr val="bg1"/>
                </a:solidFill>
              </a:rPr>
              <a:t>INTERNATIONAL PUBLIC CLIMATE FINANCE</a:t>
            </a:r>
          </a:p>
        </p:txBody>
      </p:sp>
      <p:cxnSp>
        <p:nvCxnSpPr>
          <p:cNvPr id="6" name="Straight Connector 5">
            <a:extLst>
              <a:ext uri="{FF2B5EF4-FFF2-40B4-BE49-F238E27FC236}">
                <a16:creationId xmlns:a16="http://schemas.microsoft.com/office/drawing/2014/main" id="{96755DBE-D3BE-4D87-8FE9-F1923B77F336}"/>
              </a:ext>
            </a:extLst>
          </p:cNvPr>
          <p:cNvCxnSpPr>
            <a:cxnSpLocks/>
          </p:cNvCxnSpPr>
          <p:nvPr/>
        </p:nvCxnSpPr>
        <p:spPr>
          <a:xfrm>
            <a:off x="913905" y="1767840"/>
            <a:ext cx="393588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F48964-5854-42E1-A31F-7C447353110C}"/>
              </a:ext>
            </a:extLst>
          </p:cNvPr>
          <p:cNvSpPr txBox="1"/>
          <p:nvPr/>
        </p:nvSpPr>
        <p:spPr>
          <a:xfrm>
            <a:off x="1160627" y="1956163"/>
            <a:ext cx="3891280" cy="646331"/>
          </a:xfrm>
          <a:prstGeom prst="rect">
            <a:avLst/>
          </a:prstGeom>
          <a:noFill/>
        </p:spPr>
        <p:txBody>
          <a:bodyPr wrap="square" rtlCol="0">
            <a:spAutoFit/>
          </a:bodyPr>
          <a:lstStyle/>
          <a:p>
            <a:pPr algn="ctr"/>
            <a:r>
              <a:rPr lang="en-US" dirty="0">
                <a:solidFill>
                  <a:schemeClr val="bg1"/>
                </a:solidFill>
              </a:rPr>
              <a:t>Finance deployed directly through the MDB and bilateral systems</a:t>
            </a:r>
          </a:p>
        </p:txBody>
      </p:sp>
      <p:cxnSp>
        <p:nvCxnSpPr>
          <p:cNvPr id="15" name="Straight Connector 14">
            <a:extLst>
              <a:ext uri="{FF2B5EF4-FFF2-40B4-BE49-F238E27FC236}">
                <a16:creationId xmlns:a16="http://schemas.microsoft.com/office/drawing/2014/main" id="{7877BC5F-9CEE-4F35-83CB-6D99D131697E}"/>
              </a:ext>
            </a:extLst>
          </p:cNvPr>
          <p:cNvCxnSpPr>
            <a:cxnSpLocks/>
          </p:cNvCxnSpPr>
          <p:nvPr/>
        </p:nvCxnSpPr>
        <p:spPr>
          <a:xfrm>
            <a:off x="5643882" y="1764949"/>
            <a:ext cx="5988675" cy="3103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E35B20F-3127-47C6-AFEE-61A1C80AD542}"/>
              </a:ext>
            </a:extLst>
          </p:cNvPr>
          <p:cNvSpPr/>
          <p:nvPr/>
        </p:nvSpPr>
        <p:spPr>
          <a:xfrm>
            <a:off x="2953865" y="2829109"/>
            <a:ext cx="2021839" cy="374543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latin typeface="Arial Black" panose="020B0A04020102020204" pitchFamily="34" charset="0"/>
              </a:rPr>
              <a:t>DEVELOPMENT FINANCE, WITH CLIMATE CO-BENEFITS</a:t>
            </a:r>
          </a:p>
          <a:p>
            <a:pPr algn="ctr"/>
            <a:r>
              <a:rPr lang="en-US" sz="800" b="1" dirty="0">
                <a:solidFill>
                  <a:srgbClr val="002060"/>
                </a:solidFill>
              </a:rPr>
              <a:t>___________________________________</a:t>
            </a:r>
          </a:p>
          <a:p>
            <a:pPr algn="ctr"/>
            <a:endParaRPr lang="en-US" sz="800" dirty="0">
              <a:solidFill>
                <a:srgbClr val="002060"/>
              </a:solidFill>
            </a:endParaRPr>
          </a:p>
          <a:p>
            <a:pPr algn="ctr"/>
            <a:r>
              <a:rPr lang="en-US" sz="1600" dirty="0">
                <a:solidFill>
                  <a:srgbClr val="002060"/>
                </a:solidFill>
              </a:rPr>
              <a:t>MDB balance sheet investment with climate co-benefits</a:t>
            </a:r>
          </a:p>
          <a:p>
            <a:pPr algn="ctr"/>
            <a:endParaRPr lang="en-US" sz="1400" dirty="0">
              <a:solidFill>
                <a:srgbClr val="002060"/>
              </a:solidFill>
            </a:endParaRPr>
          </a:p>
          <a:p>
            <a:pPr algn="ctr"/>
            <a:r>
              <a:rPr lang="en-US" sz="1400" i="1" u="sng" dirty="0">
                <a:solidFill>
                  <a:srgbClr val="002060"/>
                </a:solidFill>
              </a:rPr>
              <a:t>Example:</a:t>
            </a:r>
            <a:r>
              <a:rPr lang="en-US" sz="1400" i="1" dirty="0">
                <a:solidFill>
                  <a:srgbClr val="002060"/>
                </a:solidFill>
              </a:rPr>
              <a:t> World Bank loan for a climate-resilient agrifood innovation system</a:t>
            </a:r>
          </a:p>
        </p:txBody>
      </p:sp>
      <p:sp>
        <p:nvSpPr>
          <p:cNvPr id="18" name="Rectangle 17">
            <a:extLst>
              <a:ext uri="{FF2B5EF4-FFF2-40B4-BE49-F238E27FC236}">
                <a16:creationId xmlns:a16="http://schemas.microsoft.com/office/drawing/2014/main" id="{AA418DBC-F586-4DB9-B9EF-6F6FC2115FE3}"/>
              </a:ext>
            </a:extLst>
          </p:cNvPr>
          <p:cNvSpPr/>
          <p:nvPr/>
        </p:nvSpPr>
        <p:spPr>
          <a:xfrm>
            <a:off x="5435602" y="2824484"/>
            <a:ext cx="2021839" cy="37454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latin typeface="Arial Black" panose="020B0A04020102020204" pitchFamily="34" charset="0"/>
              </a:rPr>
              <a:t>PRIVATE FINANCE</a:t>
            </a:r>
          </a:p>
          <a:p>
            <a:pPr algn="ctr"/>
            <a:r>
              <a:rPr lang="en-US" sz="800" b="1" dirty="0">
                <a:solidFill>
                  <a:srgbClr val="002060"/>
                </a:solidFill>
              </a:rPr>
              <a:t>___________________________________</a:t>
            </a:r>
          </a:p>
          <a:p>
            <a:pPr algn="ctr"/>
            <a:endParaRPr lang="en-US" sz="800" dirty="0">
              <a:solidFill>
                <a:srgbClr val="002060"/>
              </a:solidFill>
            </a:endParaRPr>
          </a:p>
          <a:p>
            <a:pPr algn="ctr"/>
            <a:r>
              <a:rPr lang="en-US" sz="1600" dirty="0">
                <a:solidFill>
                  <a:srgbClr val="002060"/>
                </a:solidFill>
              </a:rPr>
              <a:t>Commercial for-profit  investment in climate assets</a:t>
            </a:r>
          </a:p>
          <a:p>
            <a:pPr algn="ctr"/>
            <a:endParaRPr lang="en-US" dirty="0">
              <a:solidFill>
                <a:srgbClr val="002060"/>
              </a:solidFill>
            </a:endParaRPr>
          </a:p>
          <a:p>
            <a:pPr algn="ctr"/>
            <a:r>
              <a:rPr lang="en-US" sz="1400" i="1" u="sng" dirty="0">
                <a:solidFill>
                  <a:srgbClr val="002060"/>
                </a:solidFill>
              </a:rPr>
              <a:t>Example:</a:t>
            </a:r>
            <a:r>
              <a:rPr lang="en-US" sz="1400" i="1" dirty="0">
                <a:solidFill>
                  <a:srgbClr val="002060"/>
                </a:solidFill>
              </a:rPr>
              <a:t> Investment in precision agriculture technologies</a:t>
            </a:r>
          </a:p>
          <a:p>
            <a:pPr algn="ctr"/>
            <a:endParaRPr lang="en-US" sz="1400" i="1" dirty="0">
              <a:solidFill>
                <a:srgbClr val="002060"/>
              </a:solidFill>
            </a:endParaRPr>
          </a:p>
        </p:txBody>
      </p:sp>
      <p:sp>
        <p:nvSpPr>
          <p:cNvPr id="19" name="Rectangle 18">
            <a:extLst>
              <a:ext uri="{FF2B5EF4-FFF2-40B4-BE49-F238E27FC236}">
                <a16:creationId xmlns:a16="http://schemas.microsoft.com/office/drawing/2014/main" id="{56AC511D-C874-411C-A68F-0BE4944B2625}"/>
              </a:ext>
            </a:extLst>
          </p:cNvPr>
          <p:cNvSpPr/>
          <p:nvPr/>
        </p:nvSpPr>
        <p:spPr>
          <a:xfrm>
            <a:off x="7670802" y="2844800"/>
            <a:ext cx="2021839" cy="37251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latin typeface="Arial Black" panose="020B0A04020102020204" pitchFamily="34" charset="0"/>
              </a:rPr>
              <a:t>GOVERNMENT BUDGETS</a:t>
            </a:r>
          </a:p>
          <a:p>
            <a:pPr algn="ctr"/>
            <a:r>
              <a:rPr lang="en-US" sz="800" b="1" dirty="0">
                <a:solidFill>
                  <a:srgbClr val="002060"/>
                </a:solidFill>
              </a:rPr>
              <a:t>___________________________________</a:t>
            </a:r>
          </a:p>
          <a:p>
            <a:pPr algn="ctr"/>
            <a:endParaRPr lang="en-US" sz="800" dirty="0">
              <a:solidFill>
                <a:srgbClr val="002060"/>
              </a:solidFill>
            </a:endParaRPr>
          </a:p>
          <a:p>
            <a:pPr algn="ctr"/>
            <a:r>
              <a:rPr lang="en-US" sz="1600" dirty="0">
                <a:solidFill>
                  <a:srgbClr val="002060"/>
                </a:solidFill>
              </a:rPr>
              <a:t>Domestic government spending supporting climate goals</a:t>
            </a:r>
          </a:p>
          <a:p>
            <a:pPr algn="ctr"/>
            <a:endParaRPr lang="en-US" dirty="0">
              <a:solidFill>
                <a:srgbClr val="002060"/>
              </a:solidFill>
            </a:endParaRPr>
          </a:p>
          <a:p>
            <a:pPr algn="ctr"/>
            <a:r>
              <a:rPr lang="en-US" sz="1400" i="1" u="sng" dirty="0">
                <a:solidFill>
                  <a:srgbClr val="002060"/>
                </a:solidFill>
              </a:rPr>
              <a:t>Example:</a:t>
            </a:r>
            <a:r>
              <a:rPr lang="en-US" sz="1400" i="1" dirty="0">
                <a:solidFill>
                  <a:srgbClr val="002060"/>
                </a:solidFill>
              </a:rPr>
              <a:t> Switching from blanket subsidies to farmers, to subsidizing adoption of CSA technologies</a:t>
            </a:r>
          </a:p>
          <a:p>
            <a:pPr algn="ctr"/>
            <a:endParaRPr lang="en-US" sz="1400" i="1" dirty="0">
              <a:solidFill>
                <a:srgbClr val="002060"/>
              </a:solidFill>
            </a:endParaRPr>
          </a:p>
        </p:txBody>
      </p:sp>
      <p:sp>
        <p:nvSpPr>
          <p:cNvPr id="20" name="Rectangle 19">
            <a:extLst>
              <a:ext uri="{FF2B5EF4-FFF2-40B4-BE49-F238E27FC236}">
                <a16:creationId xmlns:a16="http://schemas.microsoft.com/office/drawing/2014/main" id="{748AC760-8335-4186-B013-BACC452EAD3B}"/>
              </a:ext>
            </a:extLst>
          </p:cNvPr>
          <p:cNvSpPr/>
          <p:nvPr/>
        </p:nvSpPr>
        <p:spPr>
          <a:xfrm>
            <a:off x="9906002" y="2844798"/>
            <a:ext cx="2021839" cy="372510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latin typeface="Arial Black" panose="020B0A04020102020204" pitchFamily="34" charset="0"/>
              </a:rPr>
              <a:t>CARBON MARKETS</a:t>
            </a:r>
          </a:p>
          <a:p>
            <a:pPr algn="ctr"/>
            <a:r>
              <a:rPr lang="en-US" sz="800" b="1" dirty="0">
                <a:solidFill>
                  <a:srgbClr val="002060"/>
                </a:solidFill>
              </a:rPr>
              <a:t>___________________________________</a:t>
            </a:r>
          </a:p>
          <a:p>
            <a:pPr algn="ctr"/>
            <a:endParaRPr lang="en-US" sz="800" dirty="0">
              <a:solidFill>
                <a:srgbClr val="002060"/>
              </a:solidFill>
            </a:endParaRPr>
          </a:p>
          <a:p>
            <a:pPr algn="ctr"/>
            <a:r>
              <a:rPr lang="en-US" sz="1600" dirty="0">
                <a:solidFill>
                  <a:srgbClr val="002060"/>
                </a:solidFill>
              </a:rPr>
              <a:t>Revenues from selling carbon emission offsets</a:t>
            </a:r>
          </a:p>
          <a:p>
            <a:pPr algn="ctr"/>
            <a:endParaRPr lang="en-US" dirty="0">
              <a:solidFill>
                <a:srgbClr val="002060"/>
              </a:solidFill>
            </a:endParaRPr>
          </a:p>
          <a:p>
            <a:pPr algn="ctr"/>
            <a:r>
              <a:rPr lang="en-US" sz="1400" i="1" u="sng" dirty="0">
                <a:solidFill>
                  <a:srgbClr val="002060"/>
                </a:solidFill>
              </a:rPr>
              <a:t>Example</a:t>
            </a:r>
            <a:r>
              <a:rPr lang="en-US" sz="1400" i="1" dirty="0">
                <a:solidFill>
                  <a:srgbClr val="002060"/>
                </a:solidFill>
              </a:rPr>
              <a:t>: Avoided deforestation project sells emission reductions to US company with net-zero pledge</a:t>
            </a:r>
          </a:p>
        </p:txBody>
      </p:sp>
      <p:sp>
        <p:nvSpPr>
          <p:cNvPr id="12" name="TextBox 11">
            <a:extLst>
              <a:ext uri="{FF2B5EF4-FFF2-40B4-BE49-F238E27FC236}">
                <a16:creationId xmlns:a16="http://schemas.microsoft.com/office/drawing/2014/main" id="{E344E92A-E6F1-4A05-A876-E6FF9A3C8CCC}"/>
              </a:ext>
            </a:extLst>
          </p:cNvPr>
          <p:cNvSpPr txBox="1"/>
          <p:nvPr/>
        </p:nvSpPr>
        <p:spPr>
          <a:xfrm>
            <a:off x="5349242" y="1158664"/>
            <a:ext cx="6487159" cy="400110"/>
          </a:xfrm>
          <a:prstGeom prst="rect">
            <a:avLst/>
          </a:prstGeom>
          <a:noFill/>
        </p:spPr>
        <p:txBody>
          <a:bodyPr wrap="square" rtlCol="0">
            <a:spAutoFit/>
          </a:bodyPr>
          <a:lstStyle/>
          <a:p>
            <a:pPr algn="ctr"/>
            <a:r>
              <a:rPr lang="en-US" sz="2000" b="1" dirty="0">
                <a:solidFill>
                  <a:schemeClr val="bg1"/>
                </a:solidFill>
              </a:rPr>
              <a:t>OTHER CLIMATE FINANCE</a:t>
            </a:r>
          </a:p>
        </p:txBody>
      </p:sp>
      <p:sp>
        <p:nvSpPr>
          <p:cNvPr id="13" name="TextBox 12">
            <a:extLst>
              <a:ext uri="{FF2B5EF4-FFF2-40B4-BE49-F238E27FC236}">
                <a16:creationId xmlns:a16="http://schemas.microsoft.com/office/drawing/2014/main" id="{602F8F29-F103-4408-B763-5DC7B8700714}"/>
              </a:ext>
            </a:extLst>
          </p:cNvPr>
          <p:cNvSpPr txBox="1"/>
          <p:nvPr/>
        </p:nvSpPr>
        <p:spPr>
          <a:xfrm>
            <a:off x="5643882" y="1981709"/>
            <a:ext cx="6075679" cy="646331"/>
          </a:xfrm>
          <a:prstGeom prst="rect">
            <a:avLst/>
          </a:prstGeom>
          <a:noFill/>
        </p:spPr>
        <p:txBody>
          <a:bodyPr wrap="square" rtlCol="0">
            <a:spAutoFit/>
          </a:bodyPr>
          <a:lstStyle/>
          <a:p>
            <a:pPr algn="ctr"/>
            <a:r>
              <a:rPr lang="en-US" dirty="0">
                <a:solidFill>
                  <a:schemeClr val="bg1"/>
                </a:solidFill>
              </a:rPr>
              <a:t>Other funding sources that can be catalyzed by international public climate finance, such as:</a:t>
            </a:r>
          </a:p>
        </p:txBody>
      </p:sp>
      <p:sp>
        <p:nvSpPr>
          <p:cNvPr id="2" name="Title 1">
            <a:extLst>
              <a:ext uri="{FF2B5EF4-FFF2-40B4-BE49-F238E27FC236}">
                <a16:creationId xmlns:a16="http://schemas.microsoft.com/office/drawing/2014/main" id="{3B7DDD40-9ED4-2597-4FA5-07A7DDF9075F}"/>
              </a:ext>
            </a:extLst>
          </p:cNvPr>
          <p:cNvSpPr>
            <a:spLocks noGrp="1"/>
          </p:cNvSpPr>
          <p:nvPr>
            <p:ph type="title"/>
          </p:nvPr>
        </p:nvSpPr>
        <p:spPr>
          <a:xfrm>
            <a:off x="913905" y="-415500"/>
            <a:ext cx="10515600" cy="1325563"/>
          </a:xfrm>
        </p:spPr>
        <p:txBody>
          <a:bodyPr>
            <a:normAutofit/>
          </a:bodyPr>
          <a:lstStyle/>
          <a:p>
            <a:r>
              <a:rPr lang="en-US" sz="3600" dirty="0">
                <a:solidFill>
                  <a:schemeClr val="bg1"/>
                </a:solidFill>
                <a:latin typeface="Abadi" panose="020B0604020104020204" pitchFamily="34" charset="0"/>
                <a:cs typeface="Arial" panose="020B0604020202020204" pitchFamily="34" charset="0"/>
              </a:rPr>
              <a:t>Understanding Different Types of Climate Finance</a:t>
            </a:r>
          </a:p>
        </p:txBody>
      </p:sp>
    </p:spTree>
    <p:extLst>
      <p:ext uri="{BB962C8B-B14F-4D97-AF65-F5344CB8AC3E}">
        <p14:creationId xmlns:p14="http://schemas.microsoft.com/office/powerpoint/2010/main" val="1365267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CF19-F96B-C660-55E5-24E252F3A43C}"/>
              </a:ext>
            </a:extLst>
          </p:cNvPr>
          <p:cNvSpPr>
            <a:spLocks noGrp="1"/>
          </p:cNvSpPr>
          <p:nvPr>
            <p:ph type="title"/>
          </p:nvPr>
        </p:nvSpPr>
        <p:spPr>
          <a:xfrm>
            <a:off x="410402" y="615734"/>
            <a:ext cx="2929560" cy="1183566"/>
          </a:xfrm>
        </p:spPr>
        <p:txBody>
          <a:bodyPr>
            <a:normAutofit fontScale="90000"/>
          </a:bodyPr>
          <a:lstStyle/>
          <a:p>
            <a:r>
              <a:rPr lang="en-US" sz="2800" b="1" dirty="0">
                <a:solidFill>
                  <a:srgbClr val="0B4262"/>
                </a:solidFill>
                <a:latin typeface="Arial Bold"/>
                <a:ea typeface="+mn-ea"/>
                <a:cs typeface="Arial Bold"/>
              </a:rPr>
              <a:t>The Climate Financing Architecture is complex</a:t>
            </a:r>
          </a:p>
        </p:txBody>
      </p:sp>
      <p:sp>
        <p:nvSpPr>
          <p:cNvPr id="4" name="Slide Number Placeholder 3">
            <a:extLst>
              <a:ext uri="{FF2B5EF4-FFF2-40B4-BE49-F238E27FC236}">
                <a16:creationId xmlns:a16="http://schemas.microsoft.com/office/drawing/2014/main" id="{240F4372-61C2-9017-63FB-7F27906E5057}"/>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1026" name="Picture 2">
            <a:extLst>
              <a:ext uri="{FF2B5EF4-FFF2-40B4-BE49-F238E27FC236}">
                <a16:creationId xmlns:a16="http://schemas.microsoft.com/office/drawing/2014/main" id="{35A46B89-1CC6-E795-D7B1-5FB10D021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163" y="335349"/>
            <a:ext cx="7976947" cy="608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52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{6D5A463B-2F10-41CD-8C12-8C8EC4F35697}tf03098889_win32</Template>
  <TotalTime>4632</TotalTime>
  <Words>4940</Words>
  <Application>Microsoft Office PowerPoint</Application>
  <PresentationFormat>Panorámica</PresentationFormat>
  <Paragraphs>423</Paragraphs>
  <Slides>43</Slides>
  <Notes>27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43</vt:i4>
      </vt:variant>
    </vt:vector>
  </HeadingPairs>
  <TitlesOfParts>
    <vt:vector size="55" baseType="lpstr">
      <vt:lpstr>Abadi</vt:lpstr>
      <vt:lpstr>Arial</vt:lpstr>
      <vt:lpstr>Arial Black</vt:lpstr>
      <vt:lpstr>Arial Bold</vt:lpstr>
      <vt:lpstr>Arial Narrow</vt:lpstr>
      <vt:lpstr>Calibri</vt:lpstr>
      <vt:lpstr>Calibri Light</vt:lpstr>
      <vt:lpstr>Corbel</vt:lpstr>
      <vt:lpstr>Symbol</vt:lpstr>
      <vt:lpstr>Trebuchet MS</vt:lpstr>
      <vt:lpstr>Univers Condensed</vt:lpstr>
      <vt:lpstr>Ecology 16x9</vt:lpstr>
      <vt:lpstr>Risk Financing Mechanisms for Climate Change Mitigation in the Agriculture Sector  ALASA June 1, 2023</vt:lpstr>
      <vt:lpstr>Key messages</vt:lpstr>
      <vt:lpstr> What is the GHG emisión situation in LAC and in the Agrifood Sector?</vt:lpstr>
      <vt:lpstr>Presentación de PowerPoint</vt:lpstr>
      <vt:lpstr>Presentación de PowerPoint</vt:lpstr>
      <vt:lpstr>Presentación de PowerPoint</vt:lpstr>
      <vt:lpstr>State of Climate Financing for the Agrifood Sector</vt:lpstr>
      <vt:lpstr>Understanding Different Types of Climate Finance</vt:lpstr>
      <vt:lpstr>The Climate Financing Architecture is complex</vt:lpstr>
      <vt:lpstr>International public climate finance is limited</vt:lpstr>
      <vt:lpstr>Global climate finance levels must rise</vt:lpstr>
      <vt:lpstr>But must rise especially in the agrifood sector and AFOLU</vt:lpstr>
      <vt:lpstr>Total climate financing for LAC</vt:lpstr>
      <vt:lpstr>Main barriers for accessing Climate Financing for the agrifood sector</vt:lpstr>
      <vt:lpstr>How can the World Bank support LAC countries?</vt:lpstr>
      <vt:lpstr>Presentación de PowerPoint</vt:lpstr>
      <vt:lpstr>Presentación de PowerPoint</vt:lpstr>
      <vt:lpstr>We can Finance and facilitate you Access other sources of financing</vt:lpstr>
      <vt:lpstr>¿What are the Risk Financing solutions? </vt:lpstr>
      <vt:lpstr>Agricultural Risk Management and insurance</vt:lpstr>
      <vt:lpstr>Agricultural risks and insurance</vt:lpstr>
      <vt:lpstr>Financial instruments for Agri Risk Management</vt:lpstr>
      <vt:lpstr>Key messages on Agriculture Insurance</vt:lpstr>
      <vt:lpstr>Agricultural insurance and disaster aid</vt:lpstr>
      <vt:lpstr>Recent World Bank publications</vt:lpstr>
      <vt:lpstr>Presentación de PowerPoint</vt:lpstr>
      <vt:lpstr>Gracias</vt:lpstr>
      <vt:lpstr>Annex</vt:lpstr>
      <vt:lpstr>¿Cuáles ejemplos de nuevos tipos de financiamiento climático en el sector agropecuario?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Situación actual de los apoyos al sector agrícola (políticas y programas) que desincentivan e incentivan la mitigación de GHG</vt:lpstr>
      <vt:lpstr>WBG Climate Finance | $31.7 billion in fiscal year 2022</vt:lpstr>
      <vt:lpstr>Presentación de PowerPoint</vt:lpstr>
      <vt:lpstr>Presentación de PowerPoint</vt:lpstr>
      <vt:lpstr>Presentación de PowerPoint</vt:lpstr>
      <vt:lpstr>Presentación de PowerPoint</vt:lpstr>
    </vt:vector>
  </TitlesOfParts>
  <Company>WBG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Financiando la transición: Mecanismos de financiamiento para la reducción de emisiones de metano en los sistemas alimentarios</dc:title>
  <dc:creator>Barbara Cristina Noronha Farinelli</dc:creator>
  <cp:lastModifiedBy>Laura Celia Méndez Herrera</cp:lastModifiedBy>
  <cp:revision>33</cp:revision>
  <dcterms:created xsi:type="dcterms:W3CDTF">2023-03-20T17:35:22Z</dcterms:created>
  <dcterms:modified xsi:type="dcterms:W3CDTF">2023-06-01T02:23:02Z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