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42"/>
  </p:notesMasterIdLst>
  <p:sldIdLst>
    <p:sldId id="277" r:id="rId3"/>
    <p:sldId id="257" r:id="rId4"/>
    <p:sldId id="263" r:id="rId5"/>
    <p:sldId id="287" r:id="rId6"/>
    <p:sldId id="461" r:id="rId7"/>
    <p:sldId id="463" r:id="rId8"/>
    <p:sldId id="430" r:id="rId9"/>
    <p:sldId id="283" r:id="rId10"/>
    <p:sldId id="457" r:id="rId11"/>
    <p:sldId id="439" r:id="rId12"/>
    <p:sldId id="431" r:id="rId13"/>
    <p:sldId id="432" r:id="rId14"/>
    <p:sldId id="433" r:id="rId15"/>
    <p:sldId id="434" r:id="rId16"/>
    <p:sldId id="436" r:id="rId17"/>
    <p:sldId id="458" r:id="rId18"/>
    <p:sldId id="440" r:id="rId19"/>
    <p:sldId id="441" r:id="rId20"/>
    <p:sldId id="442" r:id="rId21"/>
    <p:sldId id="443" r:id="rId22"/>
    <p:sldId id="459" r:id="rId23"/>
    <p:sldId id="286" r:id="rId24"/>
    <p:sldId id="455" r:id="rId25"/>
    <p:sldId id="288" r:id="rId26"/>
    <p:sldId id="290" r:id="rId27"/>
    <p:sldId id="281" r:id="rId28"/>
    <p:sldId id="444" r:id="rId29"/>
    <p:sldId id="445" r:id="rId30"/>
    <p:sldId id="451" r:id="rId31"/>
    <p:sldId id="446" r:id="rId32"/>
    <p:sldId id="449" r:id="rId33"/>
    <p:sldId id="447" r:id="rId34"/>
    <p:sldId id="448" r:id="rId35"/>
    <p:sldId id="450" r:id="rId36"/>
    <p:sldId id="454" r:id="rId37"/>
    <p:sldId id="464" r:id="rId38"/>
    <p:sldId id="453" r:id="rId39"/>
    <p:sldId id="279" r:id="rId40"/>
    <p:sldId id="4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8A69"/>
    <a:srgbClr val="628156"/>
    <a:srgbClr val="4B5F3E"/>
    <a:srgbClr val="8D9B60"/>
    <a:srgbClr val="F4DB15"/>
    <a:srgbClr val="5E8350"/>
    <a:srgbClr val="E8D105"/>
    <a:srgbClr val="E7F5D7"/>
    <a:srgbClr val="6CA62C"/>
    <a:srgbClr val="C2F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122AC6-961D-4587-9306-09F82EBDB285}" v="4" dt="2023-05-31T19:09:52.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autoAdjust="0"/>
  </p:normalViewPr>
  <p:slideViewPr>
    <p:cSldViewPr snapToGrid="0">
      <p:cViewPr varScale="1">
        <p:scale>
          <a:sx n="72" d="100"/>
          <a:sy n="72" d="100"/>
        </p:scale>
        <p:origin x="660" y="54"/>
      </p:cViewPr>
      <p:guideLst/>
    </p:cSldViewPr>
  </p:slideViewPr>
  <p:outlineViewPr>
    <p:cViewPr>
      <p:scale>
        <a:sx n="33" d="100"/>
        <a:sy n="33" d="100"/>
      </p:scale>
      <p:origin x="0" y="-11622"/>
    </p:cViewPr>
  </p:outlineViewPr>
  <p:notesTextViewPr>
    <p:cViewPr>
      <p:scale>
        <a:sx n="1" d="1"/>
        <a:sy n="1" d="1"/>
      </p:scale>
      <p:origin x="0" y="0"/>
    </p:cViewPr>
  </p:notesTextViewPr>
  <p:sorterViewPr>
    <p:cViewPr>
      <p:scale>
        <a:sx n="100" d="100"/>
        <a:sy n="100" d="100"/>
      </p:scale>
      <p:origin x="0" y="-7596"/>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_rels/data1.xml.rels><?xml version="1.0" encoding="UTF-8" standalone="yes"?>
<Relationships xmlns="http://schemas.openxmlformats.org/package/2006/relationships"><Relationship Id="rId1" Type="http://schemas.openxmlformats.org/officeDocument/2006/relationships/image" Target="../media/image6.jpeg"/></Relationships>
</file>

<file path=ppt/diagrams/_rels/data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D9202-30A3-4BDE-B554-0D13D2526CC1}" type="doc">
      <dgm:prSet loTypeId="urn:microsoft.com/office/officeart/2005/8/layout/pyramid2" loCatId="pyramid" qsTypeId="urn:microsoft.com/office/officeart/2005/8/quickstyle/simple4" qsCatId="simple" csTypeId="urn:microsoft.com/office/officeart/2005/8/colors/colorful4" csCatId="colorful" phldr="1"/>
      <dgm:spPr/>
    </dgm:pt>
    <dgm:pt modelId="{C0064AAD-73D9-44BB-BCF6-F7BB9CC9CBC5}">
      <dgm:prSet phldrT="[Text]"/>
      <dgm:spPr/>
      <dgm:t>
        <a:bodyPr/>
        <a:lstStyle/>
        <a:p>
          <a:r>
            <a:rPr lang="es-MX" dirty="0"/>
            <a:t>Insurtech Agro</a:t>
          </a:r>
          <a:endParaRPr lang="en-US" dirty="0"/>
        </a:p>
      </dgm:t>
    </dgm:pt>
    <dgm:pt modelId="{97A4284F-DDC2-40AB-AECA-8ED7EFE1DF87}" type="parTrans" cxnId="{9E34182C-1FA2-40CB-8B76-66338B530207}">
      <dgm:prSet/>
      <dgm:spPr/>
      <dgm:t>
        <a:bodyPr/>
        <a:lstStyle/>
        <a:p>
          <a:endParaRPr lang="en-US"/>
        </a:p>
      </dgm:t>
    </dgm:pt>
    <dgm:pt modelId="{3B1C003D-3A2C-4DCF-B6FA-F83F47D11FB1}" type="sibTrans" cxnId="{9E34182C-1FA2-40CB-8B76-66338B530207}">
      <dgm:prSet/>
      <dgm:spPr/>
      <dgm:t>
        <a:bodyPr/>
        <a:lstStyle/>
        <a:p>
          <a:endParaRPr lang="en-US"/>
        </a:p>
      </dgm:t>
    </dgm:pt>
    <dgm:pt modelId="{8D3BD8FB-7A9A-497F-AF1A-F8103586E8F8}">
      <dgm:prSet phldrT="[Text]"/>
      <dgm:spPr/>
      <dgm:t>
        <a:bodyPr/>
        <a:lstStyle/>
        <a:p>
          <a:r>
            <a:rPr lang="es-MX" dirty="0"/>
            <a:t>Agtech</a:t>
          </a:r>
          <a:endParaRPr lang="en-US" dirty="0"/>
        </a:p>
      </dgm:t>
    </dgm:pt>
    <dgm:pt modelId="{F709DE9E-34A4-4043-96B3-3AC19D4E7563}" type="parTrans" cxnId="{50C370E3-8DC5-40AA-89F7-536A8FEC4A8A}">
      <dgm:prSet/>
      <dgm:spPr/>
      <dgm:t>
        <a:bodyPr/>
        <a:lstStyle/>
        <a:p>
          <a:endParaRPr lang="en-US"/>
        </a:p>
      </dgm:t>
    </dgm:pt>
    <dgm:pt modelId="{DF0A8AAF-0BEB-47AC-81A3-BFC1E3D73145}" type="sibTrans" cxnId="{50C370E3-8DC5-40AA-89F7-536A8FEC4A8A}">
      <dgm:prSet/>
      <dgm:spPr/>
      <dgm:t>
        <a:bodyPr/>
        <a:lstStyle/>
        <a:p>
          <a:endParaRPr lang="en-US"/>
        </a:p>
      </dgm:t>
    </dgm:pt>
    <dgm:pt modelId="{B2C9CAB5-068A-4320-BC6E-18CFA4986909}">
      <dgm:prSet phldrT="[Text]"/>
      <dgm:spPr/>
      <dgm:t>
        <a:bodyPr/>
        <a:lstStyle/>
        <a:p>
          <a:r>
            <a:rPr lang="es-MX" dirty="0" err="1"/>
            <a:t>Tech</a:t>
          </a:r>
          <a:endParaRPr lang="en-US" dirty="0"/>
        </a:p>
      </dgm:t>
    </dgm:pt>
    <dgm:pt modelId="{8395A638-0BE3-45DE-B0D7-759D8F990DE6}" type="parTrans" cxnId="{E0F344A0-23E6-41C9-8120-A5FF80F7158D}">
      <dgm:prSet/>
      <dgm:spPr/>
      <dgm:t>
        <a:bodyPr/>
        <a:lstStyle/>
        <a:p>
          <a:endParaRPr lang="en-US"/>
        </a:p>
      </dgm:t>
    </dgm:pt>
    <dgm:pt modelId="{106B616D-9FFE-4719-B8B1-F46C5A75972B}" type="sibTrans" cxnId="{E0F344A0-23E6-41C9-8120-A5FF80F7158D}">
      <dgm:prSet/>
      <dgm:spPr/>
      <dgm:t>
        <a:bodyPr/>
        <a:lstStyle/>
        <a:p>
          <a:endParaRPr lang="en-US"/>
        </a:p>
      </dgm:t>
    </dgm:pt>
    <dgm:pt modelId="{48F40EB2-7104-41CD-A115-AE2EA6906984}" type="pres">
      <dgm:prSet presAssocID="{6D3D9202-30A3-4BDE-B554-0D13D2526CC1}" presName="compositeShape" presStyleCnt="0">
        <dgm:presLayoutVars>
          <dgm:dir/>
          <dgm:resizeHandles/>
        </dgm:presLayoutVars>
      </dgm:prSet>
      <dgm:spPr/>
    </dgm:pt>
    <dgm:pt modelId="{A0B3E27B-A8DD-425B-BBEB-BB1930240E5C}" type="pres">
      <dgm:prSet presAssocID="{6D3D9202-30A3-4BDE-B554-0D13D2526CC1}" presName="pyramid" presStyleLbl="node1" presStyleIdx="0" presStyleCnt="1"/>
      <dgm:spPr>
        <a:blipFill rotWithShape="0">
          <a:blip xmlns:r="http://schemas.openxmlformats.org/officeDocument/2006/relationships" r:embed="rId1"/>
          <a:stretch>
            <a:fillRect l="-25000" r="-25000"/>
          </a:stretch>
        </a:blipFill>
      </dgm:spPr>
    </dgm:pt>
    <dgm:pt modelId="{3F7D883D-DAB4-4B38-B8FC-9679F437496E}" type="pres">
      <dgm:prSet presAssocID="{6D3D9202-30A3-4BDE-B554-0D13D2526CC1}" presName="theList" presStyleCnt="0"/>
      <dgm:spPr/>
    </dgm:pt>
    <dgm:pt modelId="{47B6DE20-74B4-4E18-85F3-D0B4DA70995A}" type="pres">
      <dgm:prSet presAssocID="{C0064AAD-73D9-44BB-BCF6-F7BB9CC9CBC5}" presName="aNode" presStyleLbl="fgAcc1" presStyleIdx="0" presStyleCnt="3">
        <dgm:presLayoutVars>
          <dgm:bulletEnabled val="1"/>
        </dgm:presLayoutVars>
      </dgm:prSet>
      <dgm:spPr/>
    </dgm:pt>
    <dgm:pt modelId="{93A91646-74B0-40A2-A0F3-BF405DD7C45C}" type="pres">
      <dgm:prSet presAssocID="{C0064AAD-73D9-44BB-BCF6-F7BB9CC9CBC5}" presName="aSpace" presStyleCnt="0"/>
      <dgm:spPr/>
    </dgm:pt>
    <dgm:pt modelId="{AC100617-86CE-45E9-88AC-FB49DEBE2D3B}" type="pres">
      <dgm:prSet presAssocID="{8D3BD8FB-7A9A-497F-AF1A-F8103586E8F8}" presName="aNode" presStyleLbl="fgAcc1" presStyleIdx="1" presStyleCnt="3">
        <dgm:presLayoutVars>
          <dgm:bulletEnabled val="1"/>
        </dgm:presLayoutVars>
      </dgm:prSet>
      <dgm:spPr/>
    </dgm:pt>
    <dgm:pt modelId="{797A27BB-BA1E-4E16-8DA3-4E36402F7DF4}" type="pres">
      <dgm:prSet presAssocID="{8D3BD8FB-7A9A-497F-AF1A-F8103586E8F8}" presName="aSpace" presStyleCnt="0"/>
      <dgm:spPr/>
    </dgm:pt>
    <dgm:pt modelId="{6CFDE1B8-AC63-4BA9-A36C-B8B578AC54D9}" type="pres">
      <dgm:prSet presAssocID="{B2C9CAB5-068A-4320-BC6E-18CFA4986909}" presName="aNode" presStyleLbl="fgAcc1" presStyleIdx="2" presStyleCnt="3">
        <dgm:presLayoutVars>
          <dgm:bulletEnabled val="1"/>
        </dgm:presLayoutVars>
      </dgm:prSet>
      <dgm:spPr/>
    </dgm:pt>
    <dgm:pt modelId="{1DA5F881-B872-482C-9925-798FBFB6F84D}" type="pres">
      <dgm:prSet presAssocID="{B2C9CAB5-068A-4320-BC6E-18CFA4986909}" presName="aSpace" presStyleCnt="0"/>
      <dgm:spPr/>
    </dgm:pt>
  </dgm:ptLst>
  <dgm:cxnLst>
    <dgm:cxn modelId="{9E34182C-1FA2-40CB-8B76-66338B530207}" srcId="{6D3D9202-30A3-4BDE-B554-0D13D2526CC1}" destId="{C0064AAD-73D9-44BB-BCF6-F7BB9CC9CBC5}" srcOrd="0" destOrd="0" parTransId="{97A4284F-DDC2-40AB-AECA-8ED7EFE1DF87}" sibTransId="{3B1C003D-3A2C-4DCF-B6FA-F83F47D11FB1}"/>
    <dgm:cxn modelId="{3258F13A-35B6-44EE-971C-648E17483CE7}" type="presOf" srcId="{8D3BD8FB-7A9A-497F-AF1A-F8103586E8F8}" destId="{AC100617-86CE-45E9-88AC-FB49DEBE2D3B}" srcOrd="0" destOrd="0" presId="urn:microsoft.com/office/officeart/2005/8/layout/pyramid2"/>
    <dgm:cxn modelId="{7830415F-C8DD-4F9B-9EFF-CE88967A4875}" type="presOf" srcId="{B2C9CAB5-068A-4320-BC6E-18CFA4986909}" destId="{6CFDE1B8-AC63-4BA9-A36C-B8B578AC54D9}" srcOrd="0" destOrd="0" presId="urn:microsoft.com/office/officeart/2005/8/layout/pyramid2"/>
    <dgm:cxn modelId="{E0F344A0-23E6-41C9-8120-A5FF80F7158D}" srcId="{6D3D9202-30A3-4BDE-B554-0D13D2526CC1}" destId="{B2C9CAB5-068A-4320-BC6E-18CFA4986909}" srcOrd="2" destOrd="0" parTransId="{8395A638-0BE3-45DE-B0D7-759D8F990DE6}" sibTransId="{106B616D-9FFE-4719-B8B1-F46C5A75972B}"/>
    <dgm:cxn modelId="{31D8D0B0-90E1-4104-AAAB-E946041C2A23}" type="presOf" srcId="{6D3D9202-30A3-4BDE-B554-0D13D2526CC1}" destId="{48F40EB2-7104-41CD-A115-AE2EA6906984}" srcOrd="0" destOrd="0" presId="urn:microsoft.com/office/officeart/2005/8/layout/pyramid2"/>
    <dgm:cxn modelId="{2B7C07D1-3255-489C-8E1C-6F916C4626CF}" type="presOf" srcId="{C0064AAD-73D9-44BB-BCF6-F7BB9CC9CBC5}" destId="{47B6DE20-74B4-4E18-85F3-D0B4DA70995A}" srcOrd="0" destOrd="0" presId="urn:microsoft.com/office/officeart/2005/8/layout/pyramid2"/>
    <dgm:cxn modelId="{50C370E3-8DC5-40AA-89F7-536A8FEC4A8A}" srcId="{6D3D9202-30A3-4BDE-B554-0D13D2526CC1}" destId="{8D3BD8FB-7A9A-497F-AF1A-F8103586E8F8}" srcOrd="1" destOrd="0" parTransId="{F709DE9E-34A4-4043-96B3-3AC19D4E7563}" sibTransId="{DF0A8AAF-0BEB-47AC-81A3-BFC1E3D73145}"/>
    <dgm:cxn modelId="{878FB7C2-D4E6-4BFC-9D59-B821C669687D}" type="presParOf" srcId="{48F40EB2-7104-41CD-A115-AE2EA6906984}" destId="{A0B3E27B-A8DD-425B-BBEB-BB1930240E5C}" srcOrd="0" destOrd="0" presId="urn:microsoft.com/office/officeart/2005/8/layout/pyramid2"/>
    <dgm:cxn modelId="{4A85B350-0017-4F88-930E-FB1A0A0A460E}" type="presParOf" srcId="{48F40EB2-7104-41CD-A115-AE2EA6906984}" destId="{3F7D883D-DAB4-4B38-B8FC-9679F437496E}" srcOrd="1" destOrd="0" presId="urn:microsoft.com/office/officeart/2005/8/layout/pyramid2"/>
    <dgm:cxn modelId="{BCF30624-B966-4CAE-AB4D-742C542AFFA7}" type="presParOf" srcId="{3F7D883D-DAB4-4B38-B8FC-9679F437496E}" destId="{47B6DE20-74B4-4E18-85F3-D0B4DA70995A}" srcOrd="0" destOrd="0" presId="urn:microsoft.com/office/officeart/2005/8/layout/pyramid2"/>
    <dgm:cxn modelId="{A3CFF627-F4E2-47E4-9C7B-05B71370D7DC}" type="presParOf" srcId="{3F7D883D-DAB4-4B38-B8FC-9679F437496E}" destId="{93A91646-74B0-40A2-A0F3-BF405DD7C45C}" srcOrd="1" destOrd="0" presId="urn:microsoft.com/office/officeart/2005/8/layout/pyramid2"/>
    <dgm:cxn modelId="{75A9FB52-76B4-4733-8FFE-085EFC4812BA}" type="presParOf" srcId="{3F7D883D-DAB4-4B38-B8FC-9679F437496E}" destId="{AC100617-86CE-45E9-88AC-FB49DEBE2D3B}" srcOrd="2" destOrd="0" presId="urn:microsoft.com/office/officeart/2005/8/layout/pyramid2"/>
    <dgm:cxn modelId="{2CE47E3C-D6DA-43AD-9CDE-666A95B79488}" type="presParOf" srcId="{3F7D883D-DAB4-4B38-B8FC-9679F437496E}" destId="{797A27BB-BA1E-4E16-8DA3-4E36402F7DF4}" srcOrd="3" destOrd="0" presId="urn:microsoft.com/office/officeart/2005/8/layout/pyramid2"/>
    <dgm:cxn modelId="{7305F449-7710-4388-92D4-6D53B004706B}" type="presParOf" srcId="{3F7D883D-DAB4-4B38-B8FC-9679F437496E}" destId="{6CFDE1B8-AC63-4BA9-A36C-B8B578AC54D9}" srcOrd="4" destOrd="0" presId="urn:microsoft.com/office/officeart/2005/8/layout/pyramid2"/>
    <dgm:cxn modelId="{D14FFB17-09E6-4EF5-A1B2-5CCEB9979B4F}" type="presParOf" srcId="{3F7D883D-DAB4-4B38-B8FC-9679F437496E}" destId="{1DA5F881-B872-482C-9925-798FBFB6F84D}"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AD9948-86C3-4FDC-8D33-2601CAFCD38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8472383-88A5-497A-B20F-4F60024E18BB}">
      <dgm:prSet/>
      <dgm:spPr>
        <a:solidFill>
          <a:schemeClr val="accent6">
            <a:lumMod val="50000"/>
          </a:schemeClr>
        </a:solidFill>
      </dgm:spPr>
      <dgm:t>
        <a:bodyPr/>
        <a:lstStyle/>
        <a:p>
          <a:r>
            <a:rPr lang="es-ES" b="0" i="0"/>
            <a:t>Creciente demanda de alimentos: </a:t>
          </a:r>
          <a:endParaRPr lang="en-US"/>
        </a:p>
      </dgm:t>
    </dgm:pt>
    <dgm:pt modelId="{3D754BE9-0D1E-4FA5-BF64-56CB5712EE63}" type="parTrans" cxnId="{A8F802D1-4A4F-458C-8BB0-A097483F2230}">
      <dgm:prSet/>
      <dgm:spPr/>
      <dgm:t>
        <a:bodyPr/>
        <a:lstStyle/>
        <a:p>
          <a:endParaRPr lang="en-US"/>
        </a:p>
      </dgm:t>
    </dgm:pt>
    <dgm:pt modelId="{71AD9D84-7BDA-4C3B-903A-AAFD629AD1B0}" type="sibTrans" cxnId="{A8F802D1-4A4F-458C-8BB0-A097483F2230}">
      <dgm:prSet/>
      <dgm:spPr/>
      <dgm:t>
        <a:bodyPr/>
        <a:lstStyle/>
        <a:p>
          <a:endParaRPr lang="en-US"/>
        </a:p>
      </dgm:t>
    </dgm:pt>
    <dgm:pt modelId="{D51FA339-045D-40E5-A4A4-E48DD205D77A}">
      <dgm:prSet/>
      <dgm:spPr>
        <a:noFill/>
      </dgm:spPr>
      <dgm:t>
        <a:bodyPr/>
        <a:lstStyle/>
        <a:p>
          <a:r>
            <a:rPr lang="es-ES" b="0" i="0" dirty="0">
              <a:solidFill>
                <a:schemeClr val="bg1"/>
              </a:solidFill>
            </a:rPr>
            <a:t>La población en LAC para 2050, alcanzará los 650 millones, lo que pondrá presión sobre la producción agrícola. </a:t>
          </a:r>
          <a:endParaRPr lang="en-US" dirty="0"/>
        </a:p>
      </dgm:t>
    </dgm:pt>
    <dgm:pt modelId="{3201B9A1-E491-4748-8DA3-7E8EBCF5702C}" type="parTrans" cxnId="{6616064A-0D7C-4D45-8E3B-70473E5030A8}">
      <dgm:prSet/>
      <dgm:spPr/>
      <dgm:t>
        <a:bodyPr/>
        <a:lstStyle/>
        <a:p>
          <a:endParaRPr lang="en-US"/>
        </a:p>
      </dgm:t>
    </dgm:pt>
    <dgm:pt modelId="{6C38542B-0B2E-4D07-94D5-914B25AB1317}" type="sibTrans" cxnId="{6616064A-0D7C-4D45-8E3B-70473E5030A8}">
      <dgm:prSet/>
      <dgm:spPr/>
      <dgm:t>
        <a:bodyPr/>
        <a:lstStyle/>
        <a:p>
          <a:endParaRPr lang="en-US"/>
        </a:p>
      </dgm:t>
    </dgm:pt>
    <dgm:pt modelId="{83C87347-CF4E-4147-B503-ECF30320EF77}">
      <dgm:prSet/>
      <dgm:spPr>
        <a:solidFill>
          <a:srgbClr val="6CA62C"/>
        </a:solidFill>
      </dgm:spPr>
      <dgm:t>
        <a:bodyPr/>
        <a:lstStyle/>
        <a:p>
          <a:r>
            <a:rPr lang="es-ES" b="0" i="0"/>
            <a:t>La necesidad de una agricultura sostenible: </a:t>
          </a:r>
          <a:endParaRPr lang="en-US"/>
        </a:p>
      </dgm:t>
    </dgm:pt>
    <dgm:pt modelId="{90B33FBC-0315-435D-B99A-653460162505}" type="parTrans" cxnId="{9B3A34FF-CBB0-4697-A14D-359E6F20C2C5}">
      <dgm:prSet/>
      <dgm:spPr/>
      <dgm:t>
        <a:bodyPr/>
        <a:lstStyle/>
        <a:p>
          <a:endParaRPr lang="en-US"/>
        </a:p>
      </dgm:t>
    </dgm:pt>
    <dgm:pt modelId="{C2A047BC-4CE9-4C5B-B8A1-7AC48F2427FA}" type="sibTrans" cxnId="{9B3A34FF-CBB0-4697-A14D-359E6F20C2C5}">
      <dgm:prSet/>
      <dgm:spPr/>
      <dgm:t>
        <a:bodyPr/>
        <a:lstStyle/>
        <a:p>
          <a:endParaRPr lang="en-US"/>
        </a:p>
      </dgm:t>
    </dgm:pt>
    <dgm:pt modelId="{34F47862-7D56-48B9-A601-05FB21C83BE6}">
      <dgm:prSet/>
      <dgm:spPr>
        <a:noFill/>
      </dgm:spPr>
      <dgm:t>
        <a:bodyPr/>
        <a:lstStyle/>
        <a:p>
          <a:r>
            <a:rPr lang="es-ES" b="0" i="0" dirty="0">
              <a:solidFill>
                <a:schemeClr val="bg1"/>
              </a:solidFill>
            </a:rPr>
            <a:t>El sector es un gran contribuyente al cambio climático y la deforestación.</a:t>
          </a:r>
          <a:endParaRPr lang="en-US" dirty="0">
            <a:solidFill>
              <a:schemeClr val="bg1"/>
            </a:solidFill>
          </a:endParaRPr>
        </a:p>
      </dgm:t>
    </dgm:pt>
    <dgm:pt modelId="{3EDBFEA3-F767-44A4-9FEF-E38403504FCD}" type="parTrans" cxnId="{52D5956B-BB91-49A6-B299-9CBA8C3F5711}">
      <dgm:prSet/>
      <dgm:spPr/>
      <dgm:t>
        <a:bodyPr/>
        <a:lstStyle/>
        <a:p>
          <a:endParaRPr lang="en-US"/>
        </a:p>
      </dgm:t>
    </dgm:pt>
    <dgm:pt modelId="{F10042D8-C39A-4405-9130-DD3BFB023188}" type="sibTrans" cxnId="{52D5956B-BB91-49A6-B299-9CBA8C3F5711}">
      <dgm:prSet/>
      <dgm:spPr/>
      <dgm:t>
        <a:bodyPr/>
        <a:lstStyle/>
        <a:p>
          <a:endParaRPr lang="en-US"/>
        </a:p>
      </dgm:t>
    </dgm:pt>
    <dgm:pt modelId="{02F7E162-2C81-47B7-BFDD-68531B365958}">
      <dgm:prSet/>
      <dgm:spPr>
        <a:solidFill>
          <a:schemeClr val="accent6">
            <a:lumMod val="75000"/>
          </a:schemeClr>
        </a:solidFill>
      </dgm:spPr>
      <dgm:t>
        <a:bodyPr/>
        <a:lstStyle/>
        <a:p>
          <a:r>
            <a:rPr lang="es-ES" b="0" i="0" dirty="0"/>
            <a:t>La creciente </a:t>
          </a:r>
        </a:p>
        <a:p>
          <a:r>
            <a:rPr lang="es-ES" b="0" i="0" dirty="0"/>
            <a:t>disponibilidad de datos: </a:t>
          </a:r>
          <a:endParaRPr lang="en-US" dirty="0"/>
        </a:p>
      </dgm:t>
    </dgm:pt>
    <dgm:pt modelId="{FC1578EC-A734-45B1-8315-047FE962FDF9}" type="parTrans" cxnId="{A4B3827A-1364-4869-A0E5-5B83A4338339}">
      <dgm:prSet/>
      <dgm:spPr/>
      <dgm:t>
        <a:bodyPr/>
        <a:lstStyle/>
        <a:p>
          <a:endParaRPr lang="en-US"/>
        </a:p>
      </dgm:t>
    </dgm:pt>
    <dgm:pt modelId="{84CD8AE6-F504-42A5-8E51-111B4A2BBA35}" type="sibTrans" cxnId="{A4B3827A-1364-4869-A0E5-5B83A4338339}">
      <dgm:prSet/>
      <dgm:spPr/>
      <dgm:t>
        <a:bodyPr/>
        <a:lstStyle/>
        <a:p>
          <a:endParaRPr lang="en-US"/>
        </a:p>
      </dgm:t>
    </dgm:pt>
    <dgm:pt modelId="{561E53CE-E4AA-4B1C-B7A5-681D22590295}">
      <dgm:prSet/>
      <dgm:spPr>
        <a:noFill/>
      </dgm:spPr>
      <dgm:t>
        <a:bodyPr/>
        <a:lstStyle/>
        <a:p>
          <a:r>
            <a:rPr lang="es-ES" b="0" i="0" dirty="0">
              <a:solidFill>
                <a:schemeClr val="bg1"/>
              </a:solidFill>
            </a:rPr>
            <a:t>Se generan más datos, para mejorar la toma de decisiones sobre semillas, selección de cultivos, fertilizantes y control de plagas. </a:t>
          </a:r>
          <a:endParaRPr lang="en-US" dirty="0">
            <a:solidFill>
              <a:schemeClr val="bg1"/>
            </a:solidFill>
          </a:endParaRPr>
        </a:p>
      </dgm:t>
    </dgm:pt>
    <dgm:pt modelId="{CC31FF91-A901-4ACE-A398-DAA2F370F6E2}" type="parTrans" cxnId="{E400E62C-F4C6-4095-B2C4-5C293DBDF85E}">
      <dgm:prSet/>
      <dgm:spPr/>
      <dgm:t>
        <a:bodyPr/>
        <a:lstStyle/>
        <a:p>
          <a:endParaRPr lang="en-US"/>
        </a:p>
      </dgm:t>
    </dgm:pt>
    <dgm:pt modelId="{FA6C06E4-788B-4DF1-9032-CEC73FDEA87E}" type="sibTrans" cxnId="{E400E62C-F4C6-4095-B2C4-5C293DBDF85E}">
      <dgm:prSet/>
      <dgm:spPr/>
      <dgm:t>
        <a:bodyPr/>
        <a:lstStyle/>
        <a:p>
          <a:endParaRPr lang="en-US"/>
        </a:p>
      </dgm:t>
    </dgm:pt>
    <dgm:pt modelId="{367F0137-9E71-4704-AFF6-7BB0DE5353FB}">
      <dgm:prSet/>
      <dgm:spPr>
        <a:noFill/>
      </dgm:spPr>
      <dgm:t>
        <a:bodyPr/>
        <a:lstStyle/>
        <a:p>
          <a:r>
            <a:rPr lang="es-ES" b="0" i="0" dirty="0" err="1">
              <a:solidFill>
                <a:schemeClr val="bg1"/>
              </a:solidFill>
            </a:rPr>
            <a:t>AgTech</a:t>
          </a:r>
          <a:r>
            <a:rPr lang="es-ES" b="0" i="0" dirty="0">
              <a:solidFill>
                <a:schemeClr val="bg1"/>
              </a:solidFill>
            </a:rPr>
            <a:t> puede ayudar a reducir el impacto ambiental de la agricultura.</a:t>
          </a:r>
          <a:endParaRPr lang="en-US" dirty="0">
            <a:solidFill>
              <a:schemeClr val="bg1"/>
            </a:solidFill>
          </a:endParaRPr>
        </a:p>
      </dgm:t>
    </dgm:pt>
    <dgm:pt modelId="{92062E9A-F2C4-4B31-A634-3C3E32DD3C2E}" type="parTrans" cxnId="{0B07D3DA-7A49-4993-93A5-0810D0331CF8}">
      <dgm:prSet/>
      <dgm:spPr/>
      <dgm:t>
        <a:bodyPr/>
        <a:lstStyle/>
        <a:p>
          <a:endParaRPr lang="en-US"/>
        </a:p>
      </dgm:t>
    </dgm:pt>
    <dgm:pt modelId="{8FC91BF9-19D8-40BC-85D1-26B651385BC4}" type="sibTrans" cxnId="{0B07D3DA-7A49-4993-93A5-0810D0331CF8}">
      <dgm:prSet/>
      <dgm:spPr/>
      <dgm:t>
        <a:bodyPr/>
        <a:lstStyle/>
        <a:p>
          <a:endParaRPr lang="en-US"/>
        </a:p>
      </dgm:t>
    </dgm:pt>
    <dgm:pt modelId="{6065C39D-5FBB-4789-8895-98826DCF7ED8}">
      <dgm:prSet/>
      <dgm:spPr>
        <a:noFill/>
      </dgm:spPr>
      <dgm:t>
        <a:bodyPr/>
        <a:lstStyle/>
        <a:p>
          <a:r>
            <a:rPr lang="es-ES" b="0" i="0" dirty="0" err="1">
              <a:solidFill>
                <a:schemeClr val="bg1"/>
              </a:solidFill>
            </a:rPr>
            <a:t>AgTech</a:t>
          </a:r>
          <a:r>
            <a:rPr lang="es-ES" b="0" i="0" dirty="0">
              <a:solidFill>
                <a:schemeClr val="bg1"/>
              </a:solidFill>
            </a:rPr>
            <a:t> puede ayudar a aumentar la productividad y eficiencia agrícola.</a:t>
          </a:r>
          <a:r>
            <a:rPr lang="es-ES" b="0" i="0" dirty="0"/>
            <a:t>.</a:t>
          </a:r>
          <a:endParaRPr lang="en-US" dirty="0"/>
        </a:p>
      </dgm:t>
    </dgm:pt>
    <dgm:pt modelId="{D035F62C-0837-43C8-B2D8-A259B152D117}" type="parTrans" cxnId="{B93A6D8C-9CDA-4917-87C6-6655B0EDDB5F}">
      <dgm:prSet/>
      <dgm:spPr/>
      <dgm:t>
        <a:bodyPr/>
        <a:lstStyle/>
        <a:p>
          <a:endParaRPr lang="en-US"/>
        </a:p>
      </dgm:t>
    </dgm:pt>
    <dgm:pt modelId="{61D1A382-4ABE-4536-969D-F19DD54CDD1D}" type="sibTrans" cxnId="{B93A6D8C-9CDA-4917-87C6-6655B0EDDB5F}">
      <dgm:prSet/>
      <dgm:spPr/>
      <dgm:t>
        <a:bodyPr/>
        <a:lstStyle/>
        <a:p>
          <a:endParaRPr lang="en-US"/>
        </a:p>
      </dgm:t>
    </dgm:pt>
    <dgm:pt modelId="{AE86EA27-A4E9-450E-BBB7-7F96B4FD48B0}">
      <dgm:prSet/>
      <dgm:spPr>
        <a:noFill/>
      </dgm:spPr>
      <dgm:t>
        <a:bodyPr/>
        <a:lstStyle/>
        <a:p>
          <a:r>
            <a:rPr lang="es-ES" b="0" i="0" dirty="0" err="1">
              <a:solidFill>
                <a:schemeClr val="bg1"/>
              </a:solidFill>
            </a:rPr>
            <a:t>AgTech</a:t>
          </a:r>
          <a:r>
            <a:rPr lang="es-ES" b="0" i="0" dirty="0">
              <a:solidFill>
                <a:schemeClr val="bg1"/>
              </a:solidFill>
            </a:rPr>
            <a:t> puede ayudar a hacer estos datos más accesibles y accionables.</a:t>
          </a:r>
          <a:endParaRPr lang="en-US" dirty="0">
            <a:solidFill>
              <a:schemeClr val="bg1"/>
            </a:solidFill>
          </a:endParaRPr>
        </a:p>
      </dgm:t>
    </dgm:pt>
    <dgm:pt modelId="{0BD48555-0C1A-4A3C-91DB-E763434B9F38}" type="parTrans" cxnId="{BDF25A2A-0DAA-49F8-AABD-AE99AA61A8D1}">
      <dgm:prSet/>
      <dgm:spPr/>
      <dgm:t>
        <a:bodyPr/>
        <a:lstStyle/>
        <a:p>
          <a:endParaRPr lang="en-US"/>
        </a:p>
      </dgm:t>
    </dgm:pt>
    <dgm:pt modelId="{73A4C92F-B57E-4A2B-AF71-B8E7EC2D1E53}" type="sibTrans" cxnId="{BDF25A2A-0DAA-49F8-AABD-AE99AA61A8D1}">
      <dgm:prSet/>
      <dgm:spPr/>
      <dgm:t>
        <a:bodyPr/>
        <a:lstStyle/>
        <a:p>
          <a:endParaRPr lang="en-US"/>
        </a:p>
      </dgm:t>
    </dgm:pt>
    <dgm:pt modelId="{FE23FC58-1AC7-45EE-9067-173D323BB71E}" type="pres">
      <dgm:prSet presAssocID="{89AD9948-86C3-4FDC-8D33-2601CAFCD38C}" presName="Name0" presStyleCnt="0">
        <dgm:presLayoutVars>
          <dgm:dir/>
          <dgm:animLvl val="lvl"/>
          <dgm:resizeHandles val="exact"/>
        </dgm:presLayoutVars>
      </dgm:prSet>
      <dgm:spPr/>
    </dgm:pt>
    <dgm:pt modelId="{DD01FE8E-EEFC-49E7-8917-94417BBF4F1D}" type="pres">
      <dgm:prSet presAssocID="{28472383-88A5-497A-B20F-4F60024E18BB}" presName="composite" presStyleCnt="0"/>
      <dgm:spPr/>
    </dgm:pt>
    <dgm:pt modelId="{13900E7D-FAF5-4E61-AAAE-13A7667F0144}" type="pres">
      <dgm:prSet presAssocID="{28472383-88A5-497A-B20F-4F60024E18BB}" presName="parTx" presStyleLbl="alignNode1" presStyleIdx="0" presStyleCnt="3">
        <dgm:presLayoutVars>
          <dgm:chMax val="0"/>
          <dgm:chPref val="0"/>
          <dgm:bulletEnabled val="1"/>
        </dgm:presLayoutVars>
      </dgm:prSet>
      <dgm:spPr/>
    </dgm:pt>
    <dgm:pt modelId="{E466A9BA-59D0-49DC-8D67-304CA5F9CFC7}" type="pres">
      <dgm:prSet presAssocID="{28472383-88A5-497A-B20F-4F60024E18BB}" presName="desTx" presStyleLbl="alignAccFollowNode1" presStyleIdx="0" presStyleCnt="3">
        <dgm:presLayoutVars>
          <dgm:bulletEnabled val="1"/>
        </dgm:presLayoutVars>
      </dgm:prSet>
      <dgm:spPr/>
    </dgm:pt>
    <dgm:pt modelId="{12BC97A2-FA16-49F8-97E7-5E3D62E77242}" type="pres">
      <dgm:prSet presAssocID="{71AD9D84-7BDA-4C3B-903A-AAFD629AD1B0}" presName="space" presStyleCnt="0"/>
      <dgm:spPr/>
    </dgm:pt>
    <dgm:pt modelId="{C14C17C4-3483-43EA-A92A-66BBA369EDE8}" type="pres">
      <dgm:prSet presAssocID="{83C87347-CF4E-4147-B503-ECF30320EF77}" presName="composite" presStyleCnt="0"/>
      <dgm:spPr/>
    </dgm:pt>
    <dgm:pt modelId="{0EE1532C-BA3C-4C4C-9F59-1BA82B4DA830}" type="pres">
      <dgm:prSet presAssocID="{83C87347-CF4E-4147-B503-ECF30320EF77}" presName="parTx" presStyleLbl="alignNode1" presStyleIdx="1" presStyleCnt="3">
        <dgm:presLayoutVars>
          <dgm:chMax val="0"/>
          <dgm:chPref val="0"/>
          <dgm:bulletEnabled val="1"/>
        </dgm:presLayoutVars>
      </dgm:prSet>
      <dgm:spPr/>
    </dgm:pt>
    <dgm:pt modelId="{C1FD6580-C093-455D-A90A-4F5AD8D52B16}" type="pres">
      <dgm:prSet presAssocID="{83C87347-CF4E-4147-B503-ECF30320EF77}" presName="desTx" presStyleLbl="alignAccFollowNode1" presStyleIdx="1" presStyleCnt="3">
        <dgm:presLayoutVars>
          <dgm:bulletEnabled val="1"/>
        </dgm:presLayoutVars>
      </dgm:prSet>
      <dgm:spPr/>
    </dgm:pt>
    <dgm:pt modelId="{64CB92AD-AAB0-46E2-9DE1-BA2CEA2B692F}" type="pres">
      <dgm:prSet presAssocID="{C2A047BC-4CE9-4C5B-B8A1-7AC48F2427FA}" presName="space" presStyleCnt="0"/>
      <dgm:spPr/>
    </dgm:pt>
    <dgm:pt modelId="{2A2C211F-7CA0-4192-81EB-674B5E411527}" type="pres">
      <dgm:prSet presAssocID="{02F7E162-2C81-47B7-BFDD-68531B365958}" presName="composite" presStyleCnt="0"/>
      <dgm:spPr/>
    </dgm:pt>
    <dgm:pt modelId="{D8CE517B-D6B2-45F2-BC27-7184D91A1E39}" type="pres">
      <dgm:prSet presAssocID="{02F7E162-2C81-47B7-BFDD-68531B365958}" presName="parTx" presStyleLbl="alignNode1" presStyleIdx="2" presStyleCnt="3">
        <dgm:presLayoutVars>
          <dgm:chMax val="0"/>
          <dgm:chPref val="0"/>
          <dgm:bulletEnabled val="1"/>
        </dgm:presLayoutVars>
      </dgm:prSet>
      <dgm:spPr/>
    </dgm:pt>
    <dgm:pt modelId="{86AF1E15-19DA-4323-9C0C-F716C3D35D4F}" type="pres">
      <dgm:prSet presAssocID="{02F7E162-2C81-47B7-BFDD-68531B365958}" presName="desTx" presStyleLbl="alignAccFollowNode1" presStyleIdx="2" presStyleCnt="3">
        <dgm:presLayoutVars>
          <dgm:bulletEnabled val="1"/>
        </dgm:presLayoutVars>
      </dgm:prSet>
      <dgm:spPr/>
    </dgm:pt>
  </dgm:ptLst>
  <dgm:cxnLst>
    <dgm:cxn modelId="{66535006-774A-4793-938D-447E305846D3}" type="presOf" srcId="{83C87347-CF4E-4147-B503-ECF30320EF77}" destId="{0EE1532C-BA3C-4C4C-9F59-1BA82B4DA830}" srcOrd="0" destOrd="0" presId="urn:microsoft.com/office/officeart/2005/8/layout/hList1"/>
    <dgm:cxn modelId="{BDF25A2A-0DAA-49F8-AABD-AE99AA61A8D1}" srcId="{02F7E162-2C81-47B7-BFDD-68531B365958}" destId="{AE86EA27-A4E9-450E-BBB7-7F96B4FD48B0}" srcOrd="1" destOrd="0" parTransId="{0BD48555-0C1A-4A3C-91DB-E763434B9F38}" sibTransId="{73A4C92F-B57E-4A2B-AF71-B8E7EC2D1E53}"/>
    <dgm:cxn modelId="{E400E62C-F4C6-4095-B2C4-5C293DBDF85E}" srcId="{02F7E162-2C81-47B7-BFDD-68531B365958}" destId="{561E53CE-E4AA-4B1C-B7A5-681D22590295}" srcOrd="0" destOrd="0" parTransId="{CC31FF91-A901-4ACE-A398-DAA2F370F6E2}" sibTransId="{FA6C06E4-788B-4DF1-9032-CEC73FDEA87E}"/>
    <dgm:cxn modelId="{3B269D2F-CD96-475C-9A2A-EEF42459450C}" type="presOf" srcId="{89AD9948-86C3-4FDC-8D33-2601CAFCD38C}" destId="{FE23FC58-1AC7-45EE-9067-173D323BB71E}" srcOrd="0" destOrd="0" presId="urn:microsoft.com/office/officeart/2005/8/layout/hList1"/>
    <dgm:cxn modelId="{559EF660-A77F-48D5-9CA9-9C4C310B8CD5}" type="presOf" srcId="{34F47862-7D56-48B9-A601-05FB21C83BE6}" destId="{C1FD6580-C093-455D-A90A-4F5AD8D52B16}" srcOrd="0" destOrd="0" presId="urn:microsoft.com/office/officeart/2005/8/layout/hList1"/>
    <dgm:cxn modelId="{6616064A-0D7C-4D45-8E3B-70473E5030A8}" srcId="{28472383-88A5-497A-B20F-4F60024E18BB}" destId="{D51FA339-045D-40E5-A4A4-E48DD205D77A}" srcOrd="0" destOrd="0" parTransId="{3201B9A1-E491-4748-8DA3-7E8EBCF5702C}" sibTransId="{6C38542B-0B2E-4D07-94D5-914B25AB1317}"/>
    <dgm:cxn modelId="{52D5956B-BB91-49A6-B299-9CBA8C3F5711}" srcId="{83C87347-CF4E-4147-B503-ECF30320EF77}" destId="{34F47862-7D56-48B9-A601-05FB21C83BE6}" srcOrd="0" destOrd="0" parTransId="{3EDBFEA3-F767-44A4-9FEF-E38403504FCD}" sibTransId="{F10042D8-C39A-4405-9130-DD3BFB023188}"/>
    <dgm:cxn modelId="{0DC72652-AEFD-42EF-ABB4-A92D0F8B6E8A}" type="presOf" srcId="{6065C39D-5FBB-4789-8895-98826DCF7ED8}" destId="{E466A9BA-59D0-49DC-8D67-304CA5F9CFC7}" srcOrd="0" destOrd="1" presId="urn:microsoft.com/office/officeart/2005/8/layout/hList1"/>
    <dgm:cxn modelId="{A4B3827A-1364-4869-A0E5-5B83A4338339}" srcId="{89AD9948-86C3-4FDC-8D33-2601CAFCD38C}" destId="{02F7E162-2C81-47B7-BFDD-68531B365958}" srcOrd="2" destOrd="0" parTransId="{FC1578EC-A734-45B1-8315-047FE962FDF9}" sibTransId="{84CD8AE6-F504-42A5-8E51-111B4A2BBA35}"/>
    <dgm:cxn modelId="{D75C027E-AD0A-461B-AFD6-D8955F61C542}" type="presOf" srcId="{367F0137-9E71-4704-AFF6-7BB0DE5353FB}" destId="{C1FD6580-C093-455D-A90A-4F5AD8D52B16}" srcOrd="0" destOrd="1" presId="urn:microsoft.com/office/officeart/2005/8/layout/hList1"/>
    <dgm:cxn modelId="{60536083-D561-4C6C-AF07-B7E17DED5A4F}" type="presOf" srcId="{D51FA339-045D-40E5-A4A4-E48DD205D77A}" destId="{E466A9BA-59D0-49DC-8D67-304CA5F9CFC7}" srcOrd="0" destOrd="0" presId="urn:microsoft.com/office/officeart/2005/8/layout/hList1"/>
    <dgm:cxn modelId="{B93A6D8C-9CDA-4917-87C6-6655B0EDDB5F}" srcId="{28472383-88A5-497A-B20F-4F60024E18BB}" destId="{6065C39D-5FBB-4789-8895-98826DCF7ED8}" srcOrd="1" destOrd="0" parTransId="{D035F62C-0837-43C8-B2D8-A259B152D117}" sibTransId="{61D1A382-4ABE-4536-969D-F19DD54CDD1D}"/>
    <dgm:cxn modelId="{0017D199-7A27-4A37-9DB5-4A085CAB52CC}" type="presOf" srcId="{AE86EA27-A4E9-450E-BBB7-7F96B4FD48B0}" destId="{86AF1E15-19DA-4323-9C0C-F716C3D35D4F}" srcOrd="0" destOrd="1" presId="urn:microsoft.com/office/officeart/2005/8/layout/hList1"/>
    <dgm:cxn modelId="{28BFEAC9-C9A8-4305-B1A1-1BAAF60BDB3D}" type="presOf" srcId="{561E53CE-E4AA-4B1C-B7A5-681D22590295}" destId="{86AF1E15-19DA-4323-9C0C-F716C3D35D4F}" srcOrd="0" destOrd="0" presId="urn:microsoft.com/office/officeart/2005/8/layout/hList1"/>
    <dgm:cxn modelId="{A8F802D1-4A4F-458C-8BB0-A097483F2230}" srcId="{89AD9948-86C3-4FDC-8D33-2601CAFCD38C}" destId="{28472383-88A5-497A-B20F-4F60024E18BB}" srcOrd="0" destOrd="0" parTransId="{3D754BE9-0D1E-4FA5-BF64-56CB5712EE63}" sibTransId="{71AD9D84-7BDA-4C3B-903A-AAFD629AD1B0}"/>
    <dgm:cxn modelId="{0B07D3DA-7A49-4993-93A5-0810D0331CF8}" srcId="{83C87347-CF4E-4147-B503-ECF30320EF77}" destId="{367F0137-9E71-4704-AFF6-7BB0DE5353FB}" srcOrd="1" destOrd="0" parTransId="{92062E9A-F2C4-4B31-A634-3C3E32DD3C2E}" sibTransId="{8FC91BF9-19D8-40BC-85D1-26B651385BC4}"/>
    <dgm:cxn modelId="{69B2AEDC-9313-47F8-A276-695444A9069E}" type="presOf" srcId="{28472383-88A5-497A-B20F-4F60024E18BB}" destId="{13900E7D-FAF5-4E61-AAAE-13A7667F0144}" srcOrd="0" destOrd="0" presId="urn:microsoft.com/office/officeart/2005/8/layout/hList1"/>
    <dgm:cxn modelId="{9AF1C8EB-7093-4CD1-AE73-35C8F4509D80}" type="presOf" srcId="{02F7E162-2C81-47B7-BFDD-68531B365958}" destId="{D8CE517B-D6B2-45F2-BC27-7184D91A1E39}" srcOrd="0" destOrd="0" presId="urn:microsoft.com/office/officeart/2005/8/layout/hList1"/>
    <dgm:cxn modelId="{9B3A34FF-CBB0-4697-A14D-359E6F20C2C5}" srcId="{89AD9948-86C3-4FDC-8D33-2601CAFCD38C}" destId="{83C87347-CF4E-4147-B503-ECF30320EF77}" srcOrd="1" destOrd="0" parTransId="{90B33FBC-0315-435D-B99A-653460162505}" sibTransId="{C2A047BC-4CE9-4C5B-B8A1-7AC48F2427FA}"/>
    <dgm:cxn modelId="{BF06FB6F-4A4A-4CE6-823F-FC076D877769}" type="presParOf" srcId="{FE23FC58-1AC7-45EE-9067-173D323BB71E}" destId="{DD01FE8E-EEFC-49E7-8917-94417BBF4F1D}" srcOrd="0" destOrd="0" presId="urn:microsoft.com/office/officeart/2005/8/layout/hList1"/>
    <dgm:cxn modelId="{91068D3D-7406-4568-B269-A0D4A93C81A0}" type="presParOf" srcId="{DD01FE8E-EEFC-49E7-8917-94417BBF4F1D}" destId="{13900E7D-FAF5-4E61-AAAE-13A7667F0144}" srcOrd="0" destOrd="0" presId="urn:microsoft.com/office/officeart/2005/8/layout/hList1"/>
    <dgm:cxn modelId="{73A77394-F2BB-4C08-A765-2C9C11FB6F42}" type="presParOf" srcId="{DD01FE8E-EEFC-49E7-8917-94417BBF4F1D}" destId="{E466A9BA-59D0-49DC-8D67-304CA5F9CFC7}" srcOrd="1" destOrd="0" presId="urn:microsoft.com/office/officeart/2005/8/layout/hList1"/>
    <dgm:cxn modelId="{12373302-E1B1-46DE-B855-CB97760E8D6F}" type="presParOf" srcId="{FE23FC58-1AC7-45EE-9067-173D323BB71E}" destId="{12BC97A2-FA16-49F8-97E7-5E3D62E77242}" srcOrd="1" destOrd="0" presId="urn:microsoft.com/office/officeart/2005/8/layout/hList1"/>
    <dgm:cxn modelId="{00AECE13-07BD-4AFE-A752-FB77AB3BAFF9}" type="presParOf" srcId="{FE23FC58-1AC7-45EE-9067-173D323BB71E}" destId="{C14C17C4-3483-43EA-A92A-66BBA369EDE8}" srcOrd="2" destOrd="0" presId="urn:microsoft.com/office/officeart/2005/8/layout/hList1"/>
    <dgm:cxn modelId="{44A6A114-3FED-4B68-A399-55F11D626BF0}" type="presParOf" srcId="{C14C17C4-3483-43EA-A92A-66BBA369EDE8}" destId="{0EE1532C-BA3C-4C4C-9F59-1BA82B4DA830}" srcOrd="0" destOrd="0" presId="urn:microsoft.com/office/officeart/2005/8/layout/hList1"/>
    <dgm:cxn modelId="{640A2DFA-4FA2-4C1A-96C0-A1906390F25B}" type="presParOf" srcId="{C14C17C4-3483-43EA-A92A-66BBA369EDE8}" destId="{C1FD6580-C093-455D-A90A-4F5AD8D52B16}" srcOrd="1" destOrd="0" presId="urn:microsoft.com/office/officeart/2005/8/layout/hList1"/>
    <dgm:cxn modelId="{C1278BED-5434-403F-BD3D-228C42C05041}" type="presParOf" srcId="{FE23FC58-1AC7-45EE-9067-173D323BB71E}" destId="{64CB92AD-AAB0-46E2-9DE1-BA2CEA2B692F}" srcOrd="3" destOrd="0" presId="urn:microsoft.com/office/officeart/2005/8/layout/hList1"/>
    <dgm:cxn modelId="{0CF653D1-2174-46EC-A841-36E5F4C49673}" type="presParOf" srcId="{FE23FC58-1AC7-45EE-9067-173D323BB71E}" destId="{2A2C211F-7CA0-4192-81EB-674B5E411527}" srcOrd="4" destOrd="0" presId="urn:microsoft.com/office/officeart/2005/8/layout/hList1"/>
    <dgm:cxn modelId="{6ED6DB43-1D3A-44A7-AF27-1503BC49E23D}" type="presParOf" srcId="{2A2C211F-7CA0-4192-81EB-674B5E411527}" destId="{D8CE517B-D6B2-45F2-BC27-7184D91A1E39}" srcOrd="0" destOrd="0" presId="urn:microsoft.com/office/officeart/2005/8/layout/hList1"/>
    <dgm:cxn modelId="{FED807FD-BAEF-4D52-9502-9E5553024A03}" type="presParOf" srcId="{2A2C211F-7CA0-4192-81EB-674B5E411527}" destId="{86AF1E15-19DA-4323-9C0C-F716C3D35D4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E56AD6-9D4B-4DB9-8369-18FFBB8F8071}" type="doc">
      <dgm:prSet loTypeId="urn:microsoft.com/office/officeart/2005/8/layout/cycle8" loCatId="cycle" qsTypeId="urn:microsoft.com/office/officeart/2005/8/quickstyle/simple1" qsCatId="simple" csTypeId="urn:microsoft.com/office/officeart/2005/8/colors/accent1_2" csCatId="accent1" phldr="1"/>
      <dgm:spPr/>
    </dgm:pt>
    <dgm:pt modelId="{1488F14E-449A-482A-B1B3-0DCD0D7DFF68}">
      <dgm:prSet phldrT="[Text]"/>
      <dgm:spPr/>
      <dgm:t>
        <a:bodyPr/>
        <a:lstStyle/>
        <a:p>
          <a:r>
            <a:rPr lang="es-MX" dirty="0"/>
            <a:t>Productividad</a:t>
          </a:r>
          <a:endParaRPr lang="en-US" dirty="0"/>
        </a:p>
      </dgm:t>
    </dgm:pt>
    <dgm:pt modelId="{C88DDF5F-503A-4098-A6B5-602A01B811EF}" type="parTrans" cxnId="{BF1EC93D-DD9E-44DA-BD92-E7B5D26FE146}">
      <dgm:prSet/>
      <dgm:spPr/>
      <dgm:t>
        <a:bodyPr/>
        <a:lstStyle/>
        <a:p>
          <a:endParaRPr lang="en-US"/>
        </a:p>
      </dgm:t>
    </dgm:pt>
    <dgm:pt modelId="{8079B0E5-C1F6-4C8C-9E1C-86E9E80723CB}" type="sibTrans" cxnId="{BF1EC93D-DD9E-44DA-BD92-E7B5D26FE146}">
      <dgm:prSet/>
      <dgm:spPr/>
      <dgm:t>
        <a:bodyPr/>
        <a:lstStyle/>
        <a:p>
          <a:endParaRPr lang="en-US"/>
        </a:p>
      </dgm:t>
    </dgm:pt>
    <dgm:pt modelId="{77D1162A-6BCC-49FA-9B92-139E632C1F04}">
      <dgm:prSet phldrT="[Text]"/>
      <dgm:spPr>
        <a:solidFill>
          <a:srgbClr val="44A8DF"/>
        </a:solidFill>
      </dgm:spPr>
      <dgm:t>
        <a:bodyPr/>
        <a:lstStyle/>
        <a:p>
          <a:r>
            <a:rPr lang="es-MX" dirty="0"/>
            <a:t>Climático</a:t>
          </a:r>
          <a:endParaRPr lang="en-US" dirty="0"/>
        </a:p>
      </dgm:t>
    </dgm:pt>
    <dgm:pt modelId="{4F707680-C627-4A97-9CD4-6596E6367FE8}" type="parTrans" cxnId="{A727F446-B67F-468B-A1DC-5E2EB5E7E2DB}">
      <dgm:prSet/>
      <dgm:spPr/>
      <dgm:t>
        <a:bodyPr/>
        <a:lstStyle/>
        <a:p>
          <a:endParaRPr lang="en-US"/>
        </a:p>
      </dgm:t>
    </dgm:pt>
    <dgm:pt modelId="{23FFD6BD-FECD-4F7A-98F3-5879EE08DAD5}" type="sibTrans" cxnId="{A727F446-B67F-468B-A1DC-5E2EB5E7E2DB}">
      <dgm:prSet/>
      <dgm:spPr/>
      <dgm:t>
        <a:bodyPr/>
        <a:lstStyle/>
        <a:p>
          <a:endParaRPr lang="en-US"/>
        </a:p>
      </dgm:t>
    </dgm:pt>
    <dgm:pt modelId="{6C37A54B-AA65-4F22-9928-9DAC0C731B84}">
      <dgm:prSet phldrT="[Text]"/>
      <dgm:spPr/>
      <dgm:t>
        <a:bodyPr/>
        <a:lstStyle/>
        <a:p>
          <a:r>
            <a:rPr lang="es-MX" dirty="0"/>
            <a:t>Híbrido</a:t>
          </a:r>
          <a:endParaRPr lang="en-US" dirty="0"/>
        </a:p>
      </dgm:t>
    </dgm:pt>
    <dgm:pt modelId="{A4CE2CC1-8A86-48B1-BD87-951EF81963F9}" type="parTrans" cxnId="{ABFE60A3-DEB6-49C3-9FF3-94798A2A0EE7}">
      <dgm:prSet/>
      <dgm:spPr/>
      <dgm:t>
        <a:bodyPr/>
        <a:lstStyle/>
        <a:p>
          <a:endParaRPr lang="en-US"/>
        </a:p>
      </dgm:t>
    </dgm:pt>
    <dgm:pt modelId="{18CCB599-7FEA-45BC-A11E-DCCBFFDF7609}" type="sibTrans" cxnId="{ABFE60A3-DEB6-49C3-9FF3-94798A2A0EE7}">
      <dgm:prSet/>
      <dgm:spPr/>
      <dgm:t>
        <a:bodyPr/>
        <a:lstStyle/>
        <a:p>
          <a:endParaRPr lang="en-US"/>
        </a:p>
      </dgm:t>
    </dgm:pt>
    <dgm:pt modelId="{6C3DE3D1-46AD-47E2-B19A-8EF59DBE0073}">
      <dgm:prSet phldrT="[Text]"/>
      <dgm:spPr>
        <a:solidFill>
          <a:srgbClr val="44A8DF"/>
        </a:solidFill>
      </dgm:spPr>
      <dgm:t>
        <a:bodyPr/>
        <a:lstStyle/>
        <a:p>
          <a:r>
            <a:rPr lang="es-MX" dirty="0"/>
            <a:t>Ganadero</a:t>
          </a:r>
          <a:endParaRPr lang="en-US" dirty="0"/>
        </a:p>
      </dgm:t>
    </dgm:pt>
    <dgm:pt modelId="{2469C1C7-A17B-4EC0-84BE-C489C835F1E0}" type="parTrans" cxnId="{A440799E-FCB5-4572-951B-6EF4DABDCA5B}">
      <dgm:prSet/>
      <dgm:spPr/>
      <dgm:t>
        <a:bodyPr/>
        <a:lstStyle/>
        <a:p>
          <a:endParaRPr lang="en-US"/>
        </a:p>
      </dgm:t>
    </dgm:pt>
    <dgm:pt modelId="{70DF1FF7-CAF1-4CAF-A8BF-952CDF5141CD}" type="sibTrans" cxnId="{A440799E-FCB5-4572-951B-6EF4DABDCA5B}">
      <dgm:prSet/>
      <dgm:spPr/>
      <dgm:t>
        <a:bodyPr/>
        <a:lstStyle/>
        <a:p>
          <a:endParaRPr lang="en-US"/>
        </a:p>
      </dgm:t>
    </dgm:pt>
    <dgm:pt modelId="{F1C2FCD2-8410-4846-963B-E9124D195FAE}" type="pres">
      <dgm:prSet presAssocID="{3AE56AD6-9D4B-4DB9-8369-18FFBB8F8071}" presName="compositeShape" presStyleCnt="0">
        <dgm:presLayoutVars>
          <dgm:chMax val="7"/>
          <dgm:dir/>
          <dgm:resizeHandles val="exact"/>
        </dgm:presLayoutVars>
      </dgm:prSet>
      <dgm:spPr/>
    </dgm:pt>
    <dgm:pt modelId="{BF02BF99-35AD-47A5-ADEA-9120ED17E5D1}" type="pres">
      <dgm:prSet presAssocID="{3AE56AD6-9D4B-4DB9-8369-18FFBB8F8071}" presName="wedge1" presStyleLbl="node1" presStyleIdx="0" presStyleCnt="4"/>
      <dgm:spPr/>
    </dgm:pt>
    <dgm:pt modelId="{7EF8FF8D-780B-444B-8D7B-B89B43EE85A5}" type="pres">
      <dgm:prSet presAssocID="{3AE56AD6-9D4B-4DB9-8369-18FFBB8F8071}" presName="dummy1a" presStyleCnt="0"/>
      <dgm:spPr/>
    </dgm:pt>
    <dgm:pt modelId="{06E74AF2-DE79-4ADC-B6D1-A68832087D63}" type="pres">
      <dgm:prSet presAssocID="{3AE56AD6-9D4B-4DB9-8369-18FFBB8F8071}" presName="dummy1b" presStyleCnt="0"/>
      <dgm:spPr/>
    </dgm:pt>
    <dgm:pt modelId="{F92833EF-7800-47E5-886C-3E32FD6F280A}" type="pres">
      <dgm:prSet presAssocID="{3AE56AD6-9D4B-4DB9-8369-18FFBB8F8071}" presName="wedge1Tx" presStyleLbl="node1" presStyleIdx="0" presStyleCnt="4">
        <dgm:presLayoutVars>
          <dgm:chMax val="0"/>
          <dgm:chPref val="0"/>
          <dgm:bulletEnabled val="1"/>
        </dgm:presLayoutVars>
      </dgm:prSet>
      <dgm:spPr/>
    </dgm:pt>
    <dgm:pt modelId="{38E82131-9C7E-49BD-9EE7-8CB726927BDF}" type="pres">
      <dgm:prSet presAssocID="{3AE56AD6-9D4B-4DB9-8369-18FFBB8F8071}" presName="wedge2" presStyleLbl="node1" presStyleIdx="1" presStyleCnt="4"/>
      <dgm:spPr/>
    </dgm:pt>
    <dgm:pt modelId="{B15A1DE9-882A-4296-8A78-51C467257CF9}" type="pres">
      <dgm:prSet presAssocID="{3AE56AD6-9D4B-4DB9-8369-18FFBB8F8071}" presName="dummy2a" presStyleCnt="0"/>
      <dgm:spPr/>
    </dgm:pt>
    <dgm:pt modelId="{0D93E931-DC42-4F46-9823-5163A93F8BCE}" type="pres">
      <dgm:prSet presAssocID="{3AE56AD6-9D4B-4DB9-8369-18FFBB8F8071}" presName="dummy2b" presStyleCnt="0"/>
      <dgm:spPr/>
    </dgm:pt>
    <dgm:pt modelId="{C50B9818-95CB-4658-91E8-289943B3E573}" type="pres">
      <dgm:prSet presAssocID="{3AE56AD6-9D4B-4DB9-8369-18FFBB8F8071}" presName="wedge2Tx" presStyleLbl="node1" presStyleIdx="1" presStyleCnt="4">
        <dgm:presLayoutVars>
          <dgm:chMax val="0"/>
          <dgm:chPref val="0"/>
          <dgm:bulletEnabled val="1"/>
        </dgm:presLayoutVars>
      </dgm:prSet>
      <dgm:spPr/>
    </dgm:pt>
    <dgm:pt modelId="{8515B664-FE7B-4666-AF94-D3FEF87E95EA}" type="pres">
      <dgm:prSet presAssocID="{3AE56AD6-9D4B-4DB9-8369-18FFBB8F8071}" presName="wedge3" presStyleLbl="node1" presStyleIdx="2" presStyleCnt="4"/>
      <dgm:spPr/>
    </dgm:pt>
    <dgm:pt modelId="{C9E37BCE-F152-4111-8938-47C2F2869AE4}" type="pres">
      <dgm:prSet presAssocID="{3AE56AD6-9D4B-4DB9-8369-18FFBB8F8071}" presName="dummy3a" presStyleCnt="0"/>
      <dgm:spPr/>
    </dgm:pt>
    <dgm:pt modelId="{E7176E92-2612-4D9C-97D9-36BE0854202D}" type="pres">
      <dgm:prSet presAssocID="{3AE56AD6-9D4B-4DB9-8369-18FFBB8F8071}" presName="dummy3b" presStyleCnt="0"/>
      <dgm:spPr/>
    </dgm:pt>
    <dgm:pt modelId="{B0A1259C-AA3E-4B34-B898-9B71890A0C40}" type="pres">
      <dgm:prSet presAssocID="{3AE56AD6-9D4B-4DB9-8369-18FFBB8F8071}" presName="wedge3Tx" presStyleLbl="node1" presStyleIdx="2" presStyleCnt="4">
        <dgm:presLayoutVars>
          <dgm:chMax val="0"/>
          <dgm:chPref val="0"/>
          <dgm:bulletEnabled val="1"/>
        </dgm:presLayoutVars>
      </dgm:prSet>
      <dgm:spPr/>
    </dgm:pt>
    <dgm:pt modelId="{3E10A58F-FB89-4F49-9027-E2B3E00B79CF}" type="pres">
      <dgm:prSet presAssocID="{3AE56AD6-9D4B-4DB9-8369-18FFBB8F8071}" presName="wedge4" presStyleLbl="node1" presStyleIdx="3" presStyleCnt="4"/>
      <dgm:spPr/>
    </dgm:pt>
    <dgm:pt modelId="{CA01EA42-B29D-46E7-A2A8-0639A0BC484D}" type="pres">
      <dgm:prSet presAssocID="{3AE56AD6-9D4B-4DB9-8369-18FFBB8F8071}" presName="dummy4a" presStyleCnt="0"/>
      <dgm:spPr/>
    </dgm:pt>
    <dgm:pt modelId="{DB48CD75-F3A4-4601-AA32-0C77AD59756F}" type="pres">
      <dgm:prSet presAssocID="{3AE56AD6-9D4B-4DB9-8369-18FFBB8F8071}" presName="dummy4b" presStyleCnt="0"/>
      <dgm:spPr/>
    </dgm:pt>
    <dgm:pt modelId="{B21A65B9-4920-4131-82F2-4417FD43550A}" type="pres">
      <dgm:prSet presAssocID="{3AE56AD6-9D4B-4DB9-8369-18FFBB8F8071}" presName="wedge4Tx" presStyleLbl="node1" presStyleIdx="3" presStyleCnt="4">
        <dgm:presLayoutVars>
          <dgm:chMax val="0"/>
          <dgm:chPref val="0"/>
          <dgm:bulletEnabled val="1"/>
        </dgm:presLayoutVars>
      </dgm:prSet>
      <dgm:spPr/>
    </dgm:pt>
    <dgm:pt modelId="{99BB2409-C1C3-4D54-9B8F-F75E26252121}" type="pres">
      <dgm:prSet presAssocID="{8079B0E5-C1F6-4C8C-9E1C-86E9E80723CB}" presName="arrowWedge1" presStyleLbl="fgSibTrans2D1" presStyleIdx="0" presStyleCnt="4"/>
      <dgm:spPr/>
    </dgm:pt>
    <dgm:pt modelId="{46CAF352-F2AE-4FAE-B63F-611ACDBB8B6B}" type="pres">
      <dgm:prSet presAssocID="{23FFD6BD-FECD-4F7A-98F3-5879EE08DAD5}" presName="arrowWedge2" presStyleLbl="fgSibTrans2D1" presStyleIdx="1" presStyleCnt="4"/>
      <dgm:spPr/>
    </dgm:pt>
    <dgm:pt modelId="{D0B901F6-8177-49C7-BE54-6BEA0CE9A613}" type="pres">
      <dgm:prSet presAssocID="{18CCB599-7FEA-45BC-A11E-DCCBFFDF7609}" presName="arrowWedge3" presStyleLbl="fgSibTrans2D1" presStyleIdx="2" presStyleCnt="4"/>
      <dgm:spPr/>
    </dgm:pt>
    <dgm:pt modelId="{D7326698-95A3-4F21-9501-BFDF186F39D0}" type="pres">
      <dgm:prSet presAssocID="{70DF1FF7-CAF1-4CAF-A8BF-952CDF5141CD}" presName="arrowWedge4" presStyleLbl="fgSibTrans2D1" presStyleIdx="3" presStyleCnt="4"/>
      <dgm:spPr/>
    </dgm:pt>
  </dgm:ptLst>
  <dgm:cxnLst>
    <dgm:cxn modelId="{7F37CE02-6C53-484A-BDA4-4C7C38B3BF3D}" type="presOf" srcId="{1488F14E-449A-482A-B1B3-0DCD0D7DFF68}" destId="{F92833EF-7800-47E5-886C-3E32FD6F280A}" srcOrd="1" destOrd="0" presId="urn:microsoft.com/office/officeart/2005/8/layout/cycle8"/>
    <dgm:cxn modelId="{DBA2381E-1530-46F2-92A4-4FF5F4C322DC}" type="presOf" srcId="{6C37A54B-AA65-4F22-9928-9DAC0C731B84}" destId="{B0A1259C-AA3E-4B34-B898-9B71890A0C40}" srcOrd="1" destOrd="0" presId="urn:microsoft.com/office/officeart/2005/8/layout/cycle8"/>
    <dgm:cxn modelId="{BF1EC93D-DD9E-44DA-BD92-E7B5D26FE146}" srcId="{3AE56AD6-9D4B-4DB9-8369-18FFBB8F8071}" destId="{1488F14E-449A-482A-B1B3-0DCD0D7DFF68}" srcOrd="0" destOrd="0" parTransId="{C88DDF5F-503A-4098-A6B5-602A01B811EF}" sibTransId="{8079B0E5-C1F6-4C8C-9E1C-86E9E80723CB}"/>
    <dgm:cxn modelId="{A727F446-B67F-468B-A1DC-5E2EB5E7E2DB}" srcId="{3AE56AD6-9D4B-4DB9-8369-18FFBB8F8071}" destId="{77D1162A-6BCC-49FA-9B92-139E632C1F04}" srcOrd="1" destOrd="0" parTransId="{4F707680-C627-4A97-9CD4-6596E6367FE8}" sibTransId="{23FFD6BD-FECD-4F7A-98F3-5879EE08DAD5}"/>
    <dgm:cxn modelId="{A8AAAB6C-C4AA-4B18-B434-DF7B4F9CC6F0}" type="presOf" srcId="{6C3DE3D1-46AD-47E2-B19A-8EF59DBE0073}" destId="{3E10A58F-FB89-4F49-9027-E2B3E00B79CF}" srcOrd="0" destOrd="0" presId="urn:microsoft.com/office/officeart/2005/8/layout/cycle8"/>
    <dgm:cxn modelId="{EAD3C07A-C805-42DB-A113-6FE5AD83BC69}" type="presOf" srcId="{6C3DE3D1-46AD-47E2-B19A-8EF59DBE0073}" destId="{B21A65B9-4920-4131-82F2-4417FD43550A}" srcOrd="1" destOrd="0" presId="urn:microsoft.com/office/officeart/2005/8/layout/cycle8"/>
    <dgm:cxn modelId="{EDCE1694-0C6B-49A7-8504-B30FCD9A53D0}" type="presOf" srcId="{1488F14E-449A-482A-B1B3-0DCD0D7DFF68}" destId="{BF02BF99-35AD-47A5-ADEA-9120ED17E5D1}" srcOrd="0" destOrd="0" presId="urn:microsoft.com/office/officeart/2005/8/layout/cycle8"/>
    <dgm:cxn modelId="{A440799E-FCB5-4572-951B-6EF4DABDCA5B}" srcId="{3AE56AD6-9D4B-4DB9-8369-18FFBB8F8071}" destId="{6C3DE3D1-46AD-47E2-B19A-8EF59DBE0073}" srcOrd="3" destOrd="0" parTransId="{2469C1C7-A17B-4EC0-84BE-C489C835F1E0}" sibTransId="{70DF1FF7-CAF1-4CAF-A8BF-952CDF5141CD}"/>
    <dgm:cxn modelId="{ABFE60A3-DEB6-49C3-9FF3-94798A2A0EE7}" srcId="{3AE56AD6-9D4B-4DB9-8369-18FFBB8F8071}" destId="{6C37A54B-AA65-4F22-9928-9DAC0C731B84}" srcOrd="2" destOrd="0" parTransId="{A4CE2CC1-8A86-48B1-BD87-951EF81963F9}" sibTransId="{18CCB599-7FEA-45BC-A11E-DCCBFFDF7609}"/>
    <dgm:cxn modelId="{12EB7DA7-A9C4-42E6-A8E3-1D9CEDDA9551}" type="presOf" srcId="{77D1162A-6BCC-49FA-9B92-139E632C1F04}" destId="{38E82131-9C7E-49BD-9EE7-8CB726927BDF}" srcOrd="0" destOrd="0" presId="urn:microsoft.com/office/officeart/2005/8/layout/cycle8"/>
    <dgm:cxn modelId="{76E981DE-A6FD-4951-80B8-C3CFCFDB5C2F}" type="presOf" srcId="{6C37A54B-AA65-4F22-9928-9DAC0C731B84}" destId="{8515B664-FE7B-4666-AF94-D3FEF87E95EA}" srcOrd="0" destOrd="0" presId="urn:microsoft.com/office/officeart/2005/8/layout/cycle8"/>
    <dgm:cxn modelId="{CA4CD2DF-E1FB-4243-975F-55DD96E21BA0}" type="presOf" srcId="{77D1162A-6BCC-49FA-9B92-139E632C1F04}" destId="{C50B9818-95CB-4658-91E8-289943B3E573}" srcOrd="1" destOrd="0" presId="urn:microsoft.com/office/officeart/2005/8/layout/cycle8"/>
    <dgm:cxn modelId="{48BE22FC-692B-430F-8701-67D43412455E}" type="presOf" srcId="{3AE56AD6-9D4B-4DB9-8369-18FFBB8F8071}" destId="{F1C2FCD2-8410-4846-963B-E9124D195FAE}" srcOrd="0" destOrd="0" presId="urn:microsoft.com/office/officeart/2005/8/layout/cycle8"/>
    <dgm:cxn modelId="{7A801540-DA14-47E9-8820-B7B990DC7124}" type="presParOf" srcId="{F1C2FCD2-8410-4846-963B-E9124D195FAE}" destId="{BF02BF99-35AD-47A5-ADEA-9120ED17E5D1}" srcOrd="0" destOrd="0" presId="urn:microsoft.com/office/officeart/2005/8/layout/cycle8"/>
    <dgm:cxn modelId="{0F789087-D162-42AB-8964-A4DB6764410D}" type="presParOf" srcId="{F1C2FCD2-8410-4846-963B-E9124D195FAE}" destId="{7EF8FF8D-780B-444B-8D7B-B89B43EE85A5}" srcOrd="1" destOrd="0" presId="urn:microsoft.com/office/officeart/2005/8/layout/cycle8"/>
    <dgm:cxn modelId="{2E550F88-2A38-42B3-A086-D4991F33D61B}" type="presParOf" srcId="{F1C2FCD2-8410-4846-963B-E9124D195FAE}" destId="{06E74AF2-DE79-4ADC-B6D1-A68832087D63}" srcOrd="2" destOrd="0" presId="urn:microsoft.com/office/officeart/2005/8/layout/cycle8"/>
    <dgm:cxn modelId="{DB5FAA8C-41B9-4127-95AF-5C4FC9BFD25D}" type="presParOf" srcId="{F1C2FCD2-8410-4846-963B-E9124D195FAE}" destId="{F92833EF-7800-47E5-886C-3E32FD6F280A}" srcOrd="3" destOrd="0" presId="urn:microsoft.com/office/officeart/2005/8/layout/cycle8"/>
    <dgm:cxn modelId="{E891FF69-F72F-447C-A8C3-60C65C1C18EE}" type="presParOf" srcId="{F1C2FCD2-8410-4846-963B-E9124D195FAE}" destId="{38E82131-9C7E-49BD-9EE7-8CB726927BDF}" srcOrd="4" destOrd="0" presId="urn:microsoft.com/office/officeart/2005/8/layout/cycle8"/>
    <dgm:cxn modelId="{83C80C06-CB3A-4670-A60B-88D1F634A2AA}" type="presParOf" srcId="{F1C2FCD2-8410-4846-963B-E9124D195FAE}" destId="{B15A1DE9-882A-4296-8A78-51C467257CF9}" srcOrd="5" destOrd="0" presId="urn:microsoft.com/office/officeart/2005/8/layout/cycle8"/>
    <dgm:cxn modelId="{29C8A550-2584-4978-AD11-18E84ACC7A96}" type="presParOf" srcId="{F1C2FCD2-8410-4846-963B-E9124D195FAE}" destId="{0D93E931-DC42-4F46-9823-5163A93F8BCE}" srcOrd="6" destOrd="0" presId="urn:microsoft.com/office/officeart/2005/8/layout/cycle8"/>
    <dgm:cxn modelId="{A05958E1-E6E5-42CA-B26F-9047BDB35AE9}" type="presParOf" srcId="{F1C2FCD2-8410-4846-963B-E9124D195FAE}" destId="{C50B9818-95CB-4658-91E8-289943B3E573}" srcOrd="7" destOrd="0" presId="urn:microsoft.com/office/officeart/2005/8/layout/cycle8"/>
    <dgm:cxn modelId="{6D4574EA-7598-49D7-B222-8620C7919451}" type="presParOf" srcId="{F1C2FCD2-8410-4846-963B-E9124D195FAE}" destId="{8515B664-FE7B-4666-AF94-D3FEF87E95EA}" srcOrd="8" destOrd="0" presId="urn:microsoft.com/office/officeart/2005/8/layout/cycle8"/>
    <dgm:cxn modelId="{4A37CA99-6691-43D8-B8E0-323EA4495CCD}" type="presParOf" srcId="{F1C2FCD2-8410-4846-963B-E9124D195FAE}" destId="{C9E37BCE-F152-4111-8938-47C2F2869AE4}" srcOrd="9" destOrd="0" presId="urn:microsoft.com/office/officeart/2005/8/layout/cycle8"/>
    <dgm:cxn modelId="{1E76D2A9-C40B-43E1-98F9-1CEFD68D2A4E}" type="presParOf" srcId="{F1C2FCD2-8410-4846-963B-E9124D195FAE}" destId="{E7176E92-2612-4D9C-97D9-36BE0854202D}" srcOrd="10" destOrd="0" presId="urn:microsoft.com/office/officeart/2005/8/layout/cycle8"/>
    <dgm:cxn modelId="{7C84257E-290C-4A03-ACF5-8C7ABB68FD95}" type="presParOf" srcId="{F1C2FCD2-8410-4846-963B-E9124D195FAE}" destId="{B0A1259C-AA3E-4B34-B898-9B71890A0C40}" srcOrd="11" destOrd="0" presId="urn:microsoft.com/office/officeart/2005/8/layout/cycle8"/>
    <dgm:cxn modelId="{08DA10B2-5788-4D30-9DBB-95EA266D21D1}" type="presParOf" srcId="{F1C2FCD2-8410-4846-963B-E9124D195FAE}" destId="{3E10A58F-FB89-4F49-9027-E2B3E00B79CF}" srcOrd="12" destOrd="0" presId="urn:microsoft.com/office/officeart/2005/8/layout/cycle8"/>
    <dgm:cxn modelId="{98CB0108-C606-45DB-BEBB-A8DD9E12F37C}" type="presParOf" srcId="{F1C2FCD2-8410-4846-963B-E9124D195FAE}" destId="{CA01EA42-B29D-46E7-A2A8-0639A0BC484D}" srcOrd="13" destOrd="0" presId="urn:microsoft.com/office/officeart/2005/8/layout/cycle8"/>
    <dgm:cxn modelId="{02004291-DBB5-4878-98FD-BC2804E8499E}" type="presParOf" srcId="{F1C2FCD2-8410-4846-963B-E9124D195FAE}" destId="{DB48CD75-F3A4-4601-AA32-0C77AD59756F}" srcOrd="14" destOrd="0" presId="urn:microsoft.com/office/officeart/2005/8/layout/cycle8"/>
    <dgm:cxn modelId="{B53DB3D2-7D59-49D5-B23C-7113C19885AD}" type="presParOf" srcId="{F1C2FCD2-8410-4846-963B-E9124D195FAE}" destId="{B21A65B9-4920-4131-82F2-4417FD43550A}" srcOrd="15" destOrd="0" presId="urn:microsoft.com/office/officeart/2005/8/layout/cycle8"/>
    <dgm:cxn modelId="{63193F00-AE5A-44F7-A7D9-E0FB315B358D}" type="presParOf" srcId="{F1C2FCD2-8410-4846-963B-E9124D195FAE}" destId="{99BB2409-C1C3-4D54-9B8F-F75E26252121}" srcOrd="16" destOrd="0" presId="urn:microsoft.com/office/officeart/2005/8/layout/cycle8"/>
    <dgm:cxn modelId="{6E49CD20-9833-49E6-BCAD-7A200F6A580F}" type="presParOf" srcId="{F1C2FCD2-8410-4846-963B-E9124D195FAE}" destId="{46CAF352-F2AE-4FAE-B63F-611ACDBB8B6B}" srcOrd="17" destOrd="0" presId="urn:microsoft.com/office/officeart/2005/8/layout/cycle8"/>
    <dgm:cxn modelId="{1793A99D-8A5C-4EAB-9900-37DEABED6C1C}" type="presParOf" srcId="{F1C2FCD2-8410-4846-963B-E9124D195FAE}" destId="{D0B901F6-8177-49C7-BE54-6BEA0CE9A613}" srcOrd="18" destOrd="0" presId="urn:microsoft.com/office/officeart/2005/8/layout/cycle8"/>
    <dgm:cxn modelId="{74E10A71-D901-46E7-9B38-1118E5B4D9E2}" type="presParOf" srcId="{F1C2FCD2-8410-4846-963B-E9124D195FAE}" destId="{D7326698-95A3-4F21-9501-BFDF186F39D0}" srcOrd="19" destOrd="0" presId="urn:microsoft.com/office/officeart/2005/8/layout/cycle8"/>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359679-121C-4FA2-AB2A-005765C95C8E}" type="doc">
      <dgm:prSet loTypeId="urn:microsoft.com/office/officeart/2005/8/layout/venn2" loCatId="relationship" qsTypeId="urn:microsoft.com/office/officeart/2005/8/quickstyle/3d3" qsCatId="3D" csTypeId="urn:microsoft.com/office/officeart/2005/8/colors/colorful4" csCatId="colorful" phldr="1"/>
      <dgm:spPr/>
      <dgm:t>
        <a:bodyPr/>
        <a:lstStyle/>
        <a:p>
          <a:endParaRPr lang="en-US"/>
        </a:p>
      </dgm:t>
    </dgm:pt>
    <dgm:pt modelId="{F2B2CD58-34E0-4FE5-873F-8BF254F85621}">
      <dgm:prSet custT="1"/>
      <dgm:spPr/>
      <dgm:t>
        <a:bodyPr lIns="0" rIns="0"/>
        <a:lstStyle/>
        <a:p>
          <a:r>
            <a:rPr lang="es-MX" sz="2400" dirty="0" err="1"/>
            <a:t>Blockchain</a:t>
          </a:r>
          <a:endParaRPr lang="en-US" sz="1600" dirty="0"/>
        </a:p>
      </dgm:t>
    </dgm:pt>
    <dgm:pt modelId="{3ADD7AFD-64C6-4F64-9A77-17CCF05657CA}" type="parTrans" cxnId="{CF398D32-6563-4786-B165-F2468948B5D2}">
      <dgm:prSet/>
      <dgm:spPr/>
      <dgm:t>
        <a:bodyPr/>
        <a:lstStyle/>
        <a:p>
          <a:endParaRPr lang="en-US"/>
        </a:p>
      </dgm:t>
    </dgm:pt>
    <dgm:pt modelId="{4C06D7B4-1374-4423-9BE6-AB6EF18EE57C}" type="sibTrans" cxnId="{CF398D32-6563-4786-B165-F2468948B5D2}">
      <dgm:prSet/>
      <dgm:spPr/>
      <dgm:t>
        <a:bodyPr/>
        <a:lstStyle/>
        <a:p>
          <a:endParaRPr lang="en-US"/>
        </a:p>
      </dgm:t>
    </dgm:pt>
    <dgm:pt modelId="{2EC5EAC6-1F05-4BAA-88B9-4DC2852605A7}">
      <dgm:prSet custT="1"/>
      <dgm:spPr/>
      <dgm:t>
        <a:bodyPr lIns="0" rIns="0"/>
        <a:lstStyle/>
        <a:p>
          <a:r>
            <a:rPr lang="es-MX" sz="2400" dirty="0"/>
            <a:t>Contratos </a:t>
          </a:r>
        </a:p>
        <a:p>
          <a:r>
            <a:rPr lang="es-MX" sz="2400" dirty="0"/>
            <a:t>🧠 </a:t>
          </a:r>
          <a:endParaRPr lang="en-US" sz="2400" dirty="0"/>
        </a:p>
      </dgm:t>
    </dgm:pt>
    <dgm:pt modelId="{F70FE71B-EAC0-4B3B-81AF-F0EC23A78285}" type="parTrans" cxnId="{6BDAFD68-69E6-496B-9751-24A36C28B5D0}">
      <dgm:prSet/>
      <dgm:spPr/>
      <dgm:t>
        <a:bodyPr/>
        <a:lstStyle/>
        <a:p>
          <a:endParaRPr lang="en-US"/>
        </a:p>
      </dgm:t>
    </dgm:pt>
    <dgm:pt modelId="{C64ED7FB-30CD-4C74-AC47-5937FBD3471E}" type="sibTrans" cxnId="{6BDAFD68-69E6-496B-9751-24A36C28B5D0}">
      <dgm:prSet/>
      <dgm:spPr/>
      <dgm:t>
        <a:bodyPr/>
        <a:lstStyle/>
        <a:p>
          <a:endParaRPr lang="en-US"/>
        </a:p>
      </dgm:t>
    </dgm:pt>
    <dgm:pt modelId="{51A295B2-80AF-4FE3-974E-9CF1BE950486}" type="pres">
      <dgm:prSet presAssocID="{7F359679-121C-4FA2-AB2A-005765C95C8E}" presName="Name0" presStyleCnt="0">
        <dgm:presLayoutVars>
          <dgm:chMax val="7"/>
          <dgm:resizeHandles val="exact"/>
        </dgm:presLayoutVars>
      </dgm:prSet>
      <dgm:spPr/>
    </dgm:pt>
    <dgm:pt modelId="{3255D32F-4706-45FD-AA2C-776650189EA8}" type="pres">
      <dgm:prSet presAssocID="{7F359679-121C-4FA2-AB2A-005765C95C8E}" presName="comp1" presStyleCnt="0"/>
      <dgm:spPr/>
    </dgm:pt>
    <dgm:pt modelId="{A467BE8B-7AAE-4597-9475-E436B610730C}" type="pres">
      <dgm:prSet presAssocID="{7F359679-121C-4FA2-AB2A-005765C95C8E}" presName="circle1" presStyleLbl="node1" presStyleIdx="0" presStyleCnt="2" custLinFactNeighborX="36118" custLinFactNeighborY="-35117"/>
      <dgm:spPr/>
    </dgm:pt>
    <dgm:pt modelId="{37D9C481-B0D9-423D-90EE-C46420B0E4EF}" type="pres">
      <dgm:prSet presAssocID="{7F359679-121C-4FA2-AB2A-005765C95C8E}" presName="c1text" presStyleLbl="node1" presStyleIdx="0" presStyleCnt="2">
        <dgm:presLayoutVars>
          <dgm:bulletEnabled val="1"/>
        </dgm:presLayoutVars>
      </dgm:prSet>
      <dgm:spPr/>
    </dgm:pt>
    <dgm:pt modelId="{FA1C5F01-AC14-4F16-B36A-8EC9ECDD9976}" type="pres">
      <dgm:prSet presAssocID="{7F359679-121C-4FA2-AB2A-005765C95C8E}" presName="comp2" presStyleCnt="0"/>
      <dgm:spPr/>
    </dgm:pt>
    <dgm:pt modelId="{8222E293-B919-41EA-8125-0FEA1C7C0968}" type="pres">
      <dgm:prSet presAssocID="{7F359679-121C-4FA2-AB2A-005765C95C8E}" presName="circle2" presStyleLbl="node1" presStyleIdx="1" presStyleCnt="2"/>
      <dgm:spPr/>
    </dgm:pt>
    <dgm:pt modelId="{3893397E-CB66-4943-9AA5-F46559E64449}" type="pres">
      <dgm:prSet presAssocID="{7F359679-121C-4FA2-AB2A-005765C95C8E}" presName="c2text" presStyleLbl="node1" presStyleIdx="1" presStyleCnt="2">
        <dgm:presLayoutVars>
          <dgm:bulletEnabled val="1"/>
        </dgm:presLayoutVars>
      </dgm:prSet>
      <dgm:spPr/>
    </dgm:pt>
  </dgm:ptLst>
  <dgm:cxnLst>
    <dgm:cxn modelId="{DA135230-E422-4F8A-9159-9083E44F93D9}" type="presOf" srcId="{F2B2CD58-34E0-4FE5-873F-8BF254F85621}" destId="{37D9C481-B0D9-423D-90EE-C46420B0E4EF}" srcOrd="1" destOrd="0" presId="urn:microsoft.com/office/officeart/2005/8/layout/venn2"/>
    <dgm:cxn modelId="{CF398D32-6563-4786-B165-F2468948B5D2}" srcId="{7F359679-121C-4FA2-AB2A-005765C95C8E}" destId="{F2B2CD58-34E0-4FE5-873F-8BF254F85621}" srcOrd="0" destOrd="0" parTransId="{3ADD7AFD-64C6-4F64-9A77-17CCF05657CA}" sibTransId="{4C06D7B4-1374-4423-9BE6-AB6EF18EE57C}"/>
    <dgm:cxn modelId="{4BCA9265-3A7B-4D30-8C22-421A60EC67C6}" type="presOf" srcId="{2EC5EAC6-1F05-4BAA-88B9-4DC2852605A7}" destId="{8222E293-B919-41EA-8125-0FEA1C7C0968}" srcOrd="0" destOrd="0" presId="urn:microsoft.com/office/officeart/2005/8/layout/venn2"/>
    <dgm:cxn modelId="{6BDAFD68-69E6-496B-9751-24A36C28B5D0}" srcId="{7F359679-121C-4FA2-AB2A-005765C95C8E}" destId="{2EC5EAC6-1F05-4BAA-88B9-4DC2852605A7}" srcOrd="1" destOrd="0" parTransId="{F70FE71B-EAC0-4B3B-81AF-F0EC23A78285}" sibTransId="{C64ED7FB-30CD-4C74-AC47-5937FBD3471E}"/>
    <dgm:cxn modelId="{A432AA94-5D6D-4164-9D7C-88BC82920391}" type="presOf" srcId="{F2B2CD58-34E0-4FE5-873F-8BF254F85621}" destId="{A467BE8B-7AAE-4597-9475-E436B610730C}" srcOrd="0" destOrd="0" presId="urn:microsoft.com/office/officeart/2005/8/layout/venn2"/>
    <dgm:cxn modelId="{910C14DB-0A1A-4D47-A67F-4A3E8BE90B2C}" type="presOf" srcId="{2EC5EAC6-1F05-4BAA-88B9-4DC2852605A7}" destId="{3893397E-CB66-4943-9AA5-F46559E64449}" srcOrd="1" destOrd="0" presId="urn:microsoft.com/office/officeart/2005/8/layout/venn2"/>
    <dgm:cxn modelId="{F8CB0EFD-CE7D-4241-9F55-DE3761B4B33D}" type="presOf" srcId="{7F359679-121C-4FA2-AB2A-005765C95C8E}" destId="{51A295B2-80AF-4FE3-974E-9CF1BE950486}" srcOrd="0" destOrd="0" presId="urn:microsoft.com/office/officeart/2005/8/layout/venn2"/>
    <dgm:cxn modelId="{CE1D6135-872B-4E3C-A6CE-2A9A097B8FCE}" type="presParOf" srcId="{51A295B2-80AF-4FE3-974E-9CF1BE950486}" destId="{3255D32F-4706-45FD-AA2C-776650189EA8}" srcOrd="0" destOrd="0" presId="urn:microsoft.com/office/officeart/2005/8/layout/venn2"/>
    <dgm:cxn modelId="{42A24F44-4313-4AF4-B65F-02FED1188173}" type="presParOf" srcId="{3255D32F-4706-45FD-AA2C-776650189EA8}" destId="{A467BE8B-7AAE-4597-9475-E436B610730C}" srcOrd="0" destOrd="0" presId="urn:microsoft.com/office/officeart/2005/8/layout/venn2"/>
    <dgm:cxn modelId="{AF15E859-64EE-4CC9-B44B-6ECC5E191FD5}" type="presParOf" srcId="{3255D32F-4706-45FD-AA2C-776650189EA8}" destId="{37D9C481-B0D9-423D-90EE-C46420B0E4EF}" srcOrd="1" destOrd="0" presId="urn:microsoft.com/office/officeart/2005/8/layout/venn2"/>
    <dgm:cxn modelId="{A8C56E58-7F2A-4E90-A692-02BD6547E00C}" type="presParOf" srcId="{51A295B2-80AF-4FE3-974E-9CF1BE950486}" destId="{FA1C5F01-AC14-4F16-B36A-8EC9ECDD9976}" srcOrd="1" destOrd="0" presId="urn:microsoft.com/office/officeart/2005/8/layout/venn2"/>
    <dgm:cxn modelId="{E2EEBA91-4CBD-4219-BE84-FEBE8D3B6954}" type="presParOf" srcId="{FA1C5F01-AC14-4F16-B36A-8EC9ECDD9976}" destId="{8222E293-B919-41EA-8125-0FEA1C7C0968}" srcOrd="0" destOrd="0" presId="urn:microsoft.com/office/officeart/2005/8/layout/venn2"/>
    <dgm:cxn modelId="{F170DF81-FE59-4BD9-9805-A91E0C27219C}" type="presParOf" srcId="{FA1C5F01-AC14-4F16-B36A-8EC9ECDD9976}" destId="{3893397E-CB66-4943-9AA5-F46559E6444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4C7436-96FB-4738-9115-82AE48A36D89}" type="doc">
      <dgm:prSet loTypeId="urn:microsoft.com/office/officeart/2005/8/layout/hProcess11" loCatId="process" qsTypeId="urn:microsoft.com/office/officeart/2005/8/quickstyle/simple4" qsCatId="simple" csTypeId="urn:microsoft.com/office/officeart/2005/8/colors/accent4_2" csCatId="accent4" phldr="1"/>
      <dgm:spPr/>
    </dgm:pt>
    <dgm:pt modelId="{3BE6AFC5-E896-40CD-B9FD-F71BC94E19CE}">
      <dgm:prSet phldrT="[Text]"/>
      <dgm:spPr/>
      <dgm:t>
        <a:bodyPr/>
        <a:lstStyle/>
        <a:p>
          <a:r>
            <a:rPr lang="es-MX" dirty="0" err="1"/>
            <a:t>Onboarding</a:t>
          </a:r>
          <a:endParaRPr lang="en-US" dirty="0"/>
        </a:p>
      </dgm:t>
    </dgm:pt>
    <dgm:pt modelId="{B4E8996E-FBFA-4BD7-88D2-8B3C57575DFD}" type="parTrans" cxnId="{9DDC9EC1-788A-422B-9CE4-F73954F3405E}">
      <dgm:prSet/>
      <dgm:spPr/>
      <dgm:t>
        <a:bodyPr/>
        <a:lstStyle/>
        <a:p>
          <a:endParaRPr lang="en-US"/>
        </a:p>
      </dgm:t>
    </dgm:pt>
    <dgm:pt modelId="{CC47504C-6CD2-4DEB-A12E-6BCFEB0C8326}" type="sibTrans" cxnId="{9DDC9EC1-788A-422B-9CE4-F73954F3405E}">
      <dgm:prSet/>
      <dgm:spPr/>
      <dgm:t>
        <a:bodyPr/>
        <a:lstStyle/>
        <a:p>
          <a:endParaRPr lang="en-US"/>
        </a:p>
      </dgm:t>
    </dgm:pt>
    <dgm:pt modelId="{ADCBC7A9-B22E-497C-BC6B-A2EB68E7CA3F}">
      <dgm:prSet phldrT="[Text]"/>
      <dgm:spPr/>
      <dgm:t>
        <a:bodyPr/>
        <a:lstStyle/>
        <a:p>
          <a:r>
            <a:rPr lang="es-MX" dirty="0"/>
            <a:t>Puntos contacto</a:t>
          </a:r>
          <a:endParaRPr lang="en-US" dirty="0"/>
        </a:p>
      </dgm:t>
    </dgm:pt>
    <dgm:pt modelId="{9A46B6D0-DD09-4CAC-AF65-272CB90431B1}" type="parTrans" cxnId="{4BCE06B1-425F-48BD-BF60-9FCDE0AC6378}">
      <dgm:prSet/>
      <dgm:spPr/>
      <dgm:t>
        <a:bodyPr/>
        <a:lstStyle/>
        <a:p>
          <a:endParaRPr lang="en-US"/>
        </a:p>
      </dgm:t>
    </dgm:pt>
    <dgm:pt modelId="{AAB05C11-4613-4106-94A6-2E299B6B06E5}" type="sibTrans" cxnId="{4BCE06B1-425F-48BD-BF60-9FCDE0AC6378}">
      <dgm:prSet/>
      <dgm:spPr/>
      <dgm:t>
        <a:bodyPr/>
        <a:lstStyle/>
        <a:p>
          <a:endParaRPr lang="en-US"/>
        </a:p>
      </dgm:t>
    </dgm:pt>
    <dgm:pt modelId="{8F5AEF65-1FFF-4ACE-AE24-13F969CE1C65}">
      <dgm:prSet phldrT="[Text]"/>
      <dgm:spPr/>
      <dgm:t>
        <a:bodyPr/>
        <a:lstStyle/>
        <a:p>
          <a:r>
            <a:rPr lang="es-MX" dirty="0" err="1"/>
            <a:t>Backoffice</a:t>
          </a:r>
          <a:endParaRPr lang="en-US" dirty="0"/>
        </a:p>
      </dgm:t>
    </dgm:pt>
    <dgm:pt modelId="{16CED0F9-BF11-4311-B2C9-52165E2E39D1}" type="parTrans" cxnId="{D0C33BE4-9258-4934-8F7E-3AC04BCD3638}">
      <dgm:prSet/>
      <dgm:spPr/>
      <dgm:t>
        <a:bodyPr/>
        <a:lstStyle/>
        <a:p>
          <a:endParaRPr lang="en-US"/>
        </a:p>
      </dgm:t>
    </dgm:pt>
    <dgm:pt modelId="{8F41F7AD-6B42-481F-823E-A42A8F4B3DA2}" type="sibTrans" cxnId="{D0C33BE4-9258-4934-8F7E-3AC04BCD3638}">
      <dgm:prSet/>
      <dgm:spPr/>
      <dgm:t>
        <a:bodyPr/>
        <a:lstStyle/>
        <a:p>
          <a:endParaRPr lang="en-US"/>
        </a:p>
      </dgm:t>
    </dgm:pt>
    <dgm:pt modelId="{9EEE750F-E330-4038-9A78-EDEB31125F57}" type="pres">
      <dgm:prSet presAssocID="{894C7436-96FB-4738-9115-82AE48A36D89}" presName="Name0" presStyleCnt="0">
        <dgm:presLayoutVars>
          <dgm:dir/>
          <dgm:resizeHandles val="exact"/>
        </dgm:presLayoutVars>
      </dgm:prSet>
      <dgm:spPr/>
    </dgm:pt>
    <dgm:pt modelId="{59503D86-6084-4246-BC6C-BD164974F5FF}" type="pres">
      <dgm:prSet presAssocID="{894C7436-96FB-4738-9115-82AE48A36D89}" presName="arrow" presStyleLbl="bgShp" presStyleIdx="0" presStyleCnt="1"/>
      <dgm:spPr/>
    </dgm:pt>
    <dgm:pt modelId="{B3103D4D-D00A-49A7-89C6-5C3FE05888E4}" type="pres">
      <dgm:prSet presAssocID="{894C7436-96FB-4738-9115-82AE48A36D89}" presName="points" presStyleCnt="0"/>
      <dgm:spPr/>
    </dgm:pt>
    <dgm:pt modelId="{6995DBB6-F319-4171-807F-B9BCF8B1970B}" type="pres">
      <dgm:prSet presAssocID="{3BE6AFC5-E896-40CD-B9FD-F71BC94E19CE}" presName="compositeA" presStyleCnt="0"/>
      <dgm:spPr/>
    </dgm:pt>
    <dgm:pt modelId="{4C0DCB09-F4E2-4508-916D-CAA592EACFEF}" type="pres">
      <dgm:prSet presAssocID="{3BE6AFC5-E896-40CD-B9FD-F71BC94E19CE}" presName="textA" presStyleLbl="revTx" presStyleIdx="0" presStyleCnt="3">
        <dgm:presLayoutVars>
          <dgm:bulletEnabled val="1"/>
        </dgm:presLayoutVars>
      </dgm:prSet>
      <dgm:spPr/>
    </dgm:pt>
    <dgm:pt modelId="{88DF0DBD-91DF-45FA-B8CC-FD20B7C8FD9A}" type="pres">
      <dgm:prSet presAssocID="{3BE6AFC5-E896-40CD-B9FD-F71BC94E19CE}" presName="circleA" presStyleLbl="node1" presStyleIdx="0" presStyleCnt="3"/>
      <dgm:spPr/>
    </dgm:pt>
    <dgm:pt modelId="{E6F1913F-C26C-4FAA-9F68-21113244536F}" type="pres">
      <dgm:prSet presAssocID="{3BE6AFC5-E896-40CD-B9FD-F71BC94E19CE}" presName="spaceA" presStyleCnt="0"/>
      <dgm:spPr/>
    </dgm:pt>
    <dgm:pt modelId="{C8AD834F-FE5D-4F15-98A7-8A27407D10BC}" type="pres">
      <dgm:prSet presAssocID="{CC47504C-6CD2-4DEB-A12E-6BCFEB0C8326}" presName="space" presStyleCnt="0"/>
      <dgm:spPr/>
    </dgm:pt>
    <dgm:pt modelId="{0E09A173-F25E-467E-9D03-1DBD955BFD24}" type="pres">
      <dgm:prSet presAssocID="{ADCBC7A9-B22E-497C-BC6B-A2EB68E7CA3F}" presName="compositeB" presStyleCnt="0"/>
      <dgm:spPr/>
    </dgm:pt>
    <dgm:pt modelId="{C11F88AE-F7A6-4750-9EE1-5EAECFE3440C}" type="pres">
      <dgm:prSet presAssocID="{ADCBC7A9-B22E-497C-BC6B-A2EB68E7CA3F}" presName="textB" presStyleLbl="revTx" presStyleIdx="1" presStyleCnt="3">
        <dgm:presLayoutVars>
          <dgm:bulletEnabled val="1"/>
        </dgm:presLayoutVars>
      </dgm:prSet>
      <dgm:spPr/>
    </dgm:pt>
    <dgm:pt modelId="{35F42DBB-9060-43F5-8ECF-65FCE6252AAF}" type="pres">
      <dgm:prSet presAssocID="{ADCBC7A9-B22E-497C-BC6B-A2EB68E7CA3F}" presName="circleB" presStyleLbl="node1" presStyleIdx="1" presStyleCnt="3"/>
      <dgm:spPr/>
    </dgm:pt>
    <dgm:pt modelId="{1ED99E33-7767-484F-945F-E928B9378016}" type="pres">
      <dgm:prSet presAssocID="{ADCBC7A9-B22E-497C-BC6B-A2EB68E7CA3F}" presName="spaceB" presStyleCnt="0"/>
      <dgm:spPr/>
    </dgm:pt>
    <dgm:pt modelId="{D855D3C3-5064-48D8-A2E0-819DBFFD80AB}" type="pres">
      <dgm:prSet presAssocID="{AAB05C11-4613-4106-94A6-2E299B6B06E5}" presName="space" presStyleCnt="0"/>
      <dgm:spPr/>
    </dgm:pt>
    <dgm:pt modelId="{F336F5A8-9C13-46E0-B93B-A770E87FBB65}" type="pres">
      <dgm:prSet presAssocID="{8F5AEF65-1FFF-4ACE-AE24-13F969CE1C65}" presName="compositeA" presStyleCnt="0"/>
      <dgm:spPr/>
    </dgm:pt>
    <dgm:pt modelId="{EE8DFA87-972E-49DD-9318-7CDB23FC9A08}" type="pres">
      <dgm:prSet presAssocID="{8F5AEF65-1FFF-4ACE-AE24-13F969CE1C65}" presName="textA" presStyleLbl="revTx" presStyleIdx="2" presStyleCnt="3">
        <dgm:presLayoutVars>
          <dgm:bulletEnabled val="1"/>
        </dgm:presLayoutVars>
      </dgm:prSet>
      <dgm:spPr/>
    </dgm:pt>
    <dgm:pt modelId="{EE59E4A5-BC19-457A-8653-A20934AE3203}" type="pres">
      <dgm:prSet presAssocID="{8F5AEF65-1FFF-4ACE-AE24-13F969CE1C65}" presName="circleA" presStyleLbl="node1" presStyleIdx="2" presStyleCnt="3"/>
      <dgm:spPr/>
    </dgm:pt>
    <dgm:pt modelId="{F69BC43A-814C-4A1B-9F5E-86D5614199CC}" type="pres">
      <dgm:prSet presAssocID="{8F5AEF65-1FFF-4ACE-AE24-13F969CE1C65}" presName="spaceA" presStyleCnt="0"/>
      <dgm:spPr/>
    </dgm:pt>
  </dgm:ptLst>
  <dgm:cxnLst>
    <dgm:cxn modelId="{BB284E9E-4288-40CE-A164-EBDF3910064C}" type="presOf" srcId="{ADCBC7A9-B22E-497C-BC6B-A2EB68E7CA3F}" destId="{C11F88AE-F7A6-4750-9EE1-5EAECFE3440C}" srcOrd="0" destOrd="0" presId="urn:microsoft.com/office/officeart/2005/8/layout/hProcess11"/>
    <dgm:cxn modelId="{039B1DA5-71BB-4381-B370-353213B7126D}" type="presOf" srcId="{8F5AEF65-1FFF-4ACE-AE24-13F969CE1C65}" destId="{EE8DFA87-972E-49DD-9318-7CDB23FC9A08}" srcOrd="0" destOrd="0" presId="urn:microsoft.com/office/officeart/2005/8/layout/hProcess11"/>
    <dgm:cxn modelId="{4BCE06B1-425F-48BD-BF60-9FCDE0AC6378}" srcId="{894C7436-96FB-4738-9115-82AE48A36D89}" destId="{ADCBC7A9-B22E-497C-BC6B-A2EB68E7CA3F}" srcOrd="1" destOrd="0" parTransId="{9A46B6D0-DD09-4CAC-AF65-272CB90431B1}" sibTransId="{AAB05C11-4613-4106-94A6-2E299B6B06E5}"/>
    <dgm:cxn modelId="{15FF2EB9-4AF1-41CD-B3E0-D6EA575A6BF2}" type="presOf" srcId="{894C7436-96FB-4738-9115-82AE48A36D89}" destId="{9EEE750F-E330-4038-9A78-EDEB31125F57}" srcOrd="0" destOrd="0" presId="urn:microsoft.com/office/officeart/2005/8/layout/hProcess11"/>
    <dgm:cxn modelId="{9DDC9EC1-788A-422B-9CE4-F73954F3405E}" srcId="{894C7436-96FB-4738-9115-82AE48A36D89}" destId="{3BE6AFC5-E896-40CD-B9FD-F71BC94E19CE}" srcOrd="0" destOrd="0" parTransId="{B4E8996E-FBFA-4BD7-88D2-8B3C57575DFD}" sibTransId="{CC47504C-6CD2-4DEB-A12E-6BCFEB0C8326}"/>
    <dgm:cxn modelId="{D0C33BE4-9258-4934-8F7E-3AC04BCD3638}" srcId="{894C7436-96FB-4738-9115-82AE48A36D89}" destId="{8F5AEF65-1FFF-4ACE-AE24-13F969CE1C65}" srcOrd="2" destOrd="0" parTransId="{16CED0F9-BF11-4311-B2C9-52165E2E39D1}" sibTransId="{8F41F7AD-6B42-481F-823E-A42A8F4B3DA2}"/>
    <dgm:cxn modelId="{D89EADFD-A62E-49E8-8D52-F3D77410C5A2}" type="presOf" srcId="{3BE6AFC5-E896-40CD-B9FD-F71BC94E19CE}" destId="{4C0DCB09-F4E2-4508-916D-CAA592EACFEF}" srcOrd="0" destOrd="0" presId="urn:microsoft.com/office/officeart/2005/8/layout/hProcess11"/>
    <dgm:cxn modelId="{1681989C-5A40-4985-BDA6-6A96E1EE9F55}" type="presParOf" srcId="{9EEE750F-E330-4038-9A78-EDEB31125F57}" destId="{59503D86-6084-4246-BC6C-BD164974F5FF}" srcOrd="0" destOrd="0" presId="urn:microsoft.com/office/officeart/2005/8/layout/hProcess11"/>
    <dgm:cxn modelId="{D894871A-6031-43CE-9045-CA29C686FA70}" type="presParOf" srcId="{9EEE750F-E330-4038-9A78-EDEB31125F57}" destId="{B3103D4D-D00A-49A7-89C6-5C3FE05888E4}" srcOrd="1" destOrd="0" presId="urn:microsoft.com/office/officeart/2005/8/layout/hProcess11"/>
    <dgm:cxn modelId="{86A4D1C7-1787-4BE4-ABBD-50359FC0EC1D}" type="presParOf" srcId="{B3103D4D-D00A-49A7-89C6-5C3FE05888E4}" destId="{6995DBB6-F319-4171-807F-B9BCF8B1970B}" srcOrd="0" destOrd="0" presId="urn:microsoft.com/office/officeart/2005/8/layout/hProcess11"/>
    <dgm:cxn modelId="{247AC573-2488-443C-AB1F-9A85A2663361}" type="presParOf" srcId="{6995DBB6-F319-4171-807F-B9BCF8B1970B}" destId="{4C0DCB09-F4E2-4508-916D-CAA592EACFEF}" srcOrd="0" destOrd="0" presId="urn:microsoft.com/office/officeart/2005/8/layout/hProcess11"/>
    <dgm:cxn modelId="{9E85744E-663D-4F4D-9AD7-9429EF0F4E8D}" type="presParOf" srcId="{6995DBB6-F319-4171-807F-B9BCF8B1970B}" destId="{88DF0DBD-91DF-45FA-B8CC-FD20B7C8FD9A}" srcOrd="1" destOrd="0" presId="urn:microsoft.com/office/officeart/2005/8/layout/hProcess11"/>
    <dgm:cxn modelId="{CEAF88DD-70D3-454B-80BA-664F342E8AC7}" type="presParOf" srcId="{6995DBB6-F319-4171-807F-B9BCF8B1970B}" destId="{E6F1913F-C26C-4FAA-9F68-21113244536F}" srcOrd="2" destOrd="0" presId="urn:microsoft.com/office/officeart/2005/8/layout/hProcess11"/>
    <dgm:cxn modelId="{CEC181C8-277B-4BC0-B21B-D21F933B4BF3}" type="presParOf" srcId="{B3103D4D-D00A-49A7-89C6-5C3FE05888E4}" destId="{C8AD834F-FE5D-4F15-98A7-8A27407D10BC}" srcOrd="1" destOrd="0" presId="urn:microsoft.com/office/officeart/2005/8/layout/hProcess11"/>
    <dgm:cxn modelId="{DF94065B-6718-4B19-A7AC-3EA525021367}" type="presParOf" srcId="{B3103D4D-D00A-49A7-89C6-5C3FE05888E4}" destId="{0E09A173-F25E-467E-9D03-1DBD955BFD24}" srcOrd="2" destOrd="0" presId="urn:microsoft.com/office/officeart/2005/8/layout/hProcess11"/>
    <dgm:cxn modelId="{EE2F8A90-80FC-4A17-805A-A66A2A294CA7}" type="presParOf" srcId="{0E09A173-F25E-467E-9D03-1DBD955BFD24}" destId="{C11F88AE-F7A6-4750-9EE1-5EAECFE3440C}" srcOrd="0" destOrd="0" presId="urn:microsoft.com/office/officeart/2005/8/layout/hProcess11"/>
    <dgm:cxn modelId="{29C68ED1-0415-4AEE-B9F1-884BAD6E6CF7}" type="presParOf" srcId="{0E09A173-F25E-467E-9D03-1DBD955BFD24}" destId="{35F42DBB-9060-43F5-8ECF-65FCE6252AAF}" srcOrd="1" destOrd="0" presId="urn:microsoft.com/office/officeart/2005/8/layout/hProcess11"/>
    <dgm:cxn modelId="{60064C71-0679-4E30-9504-348EE3838B9B}" type="presParOf" srcId="{0E09A173-F25E-467E-9D03-1DBD955BFD24}" destId="{1ED99E33-7767-484F-945F-E928B9378016}" srcOrd="2" destOrd="0" presId="urn:microsoft.com/office/officeart/2005/8/layout/hProcess11"/>
    <dgm:cxn modelId="{E792C07A-7BDC-4DF5-9176-752D807CCC39}" type="presParOf" srcId="{B3103D4D-D00A-49A7-89C6-5C3FE05888E4}" destId="{D855D3C3-5064-48D8-A2E0-819DBFFD80AB}" srcOrd="3" destOrd="0" presId="urn:microsoft.com/office/officeart/2005/8/layout/hProcess11"/>
    <dgm:cxn modelId="{6C448608-AE9A-4CBF-9D5C-DB45A0E6ACEC}" type="presParOf" srcId="{B3103D4D-D00A-49A7-89C6-5C3FE05888E4}" destId="{F336F5A8-9C13-46E0-B93B-A770E87FBB65}" srcOrd="4" destOrd="0" presId="urn:microsoft.com/office/officeart/2005/8/layout/hProcess11"/>
    <dgm:cxn modelId="{BA65FA24-3063-409A-A384-D6EAA517D237}" type="presParOf" srcId="{F336F5A8-9C13-46E0-B93B-A770E87FBB65}" destId="{EE8DFA87-972E-49DD-9318-7CDB23FC9A08}" srcOrd="0" destOrd="0" presId="urn:microsoft.com/office/officeart/2005/8/layout/hProcess11"/>
    <dgm:cxn modelId="{909DF7FF-C224-4C3E-BB71-C0D6CCC8D101}" type="presParOf" srcId="{F336F5A8-9C13-46E0-B93B-A770E87FBB65}" destId="{EE59E4A5-BC19-457A-8653-A20934AE3203}" srcOrd="1" destOrd="0" presId="urn:microsoft.com/office/officeart/2005/8/layout/hProcess11"/>
    <dgm:cxn modelId="{AAE5C988-ECEA-49A2-9D57-F42EFF19985E}" type="presParOf" srcId="{F336F5A8-9C13-46E0-B93B-A770E87FBB65}" destId="{F69BC43A-814C-4A1B-9F5E-86D5614199CC}"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B4703E8-9E66-48E1-90EC-B2132B63572D}" type="doc">
      <dgm:prSet loTypeId="urn:microsoft.com/office/officeart/2008/layout/PictureStrips" loCatId="picture" qsTypeId="urn:microsoft.com/office/officeart/2005/8/quickstyle/simple1" qsCatId="simple" csTypeId="urn:microsoft.com/office/officeart/2005/8/colors/colorful4" csCatId="colorful" phldr="1"/>
      <dgm:spPr/>
      <dgm:t>
        <a:bodyPr/>
        <a:lstStyle/>
        <a:p>
          <a:endParaRPr lang="en-US"/>
        </a:p>
      </dgm:t>
    </dgm:pt>
    <dgm:pt modelId="{86F98441-6F52-44FF-B26E-C46AA26CFDE7}">
      <dgm:prSet/>
      <dgm:spPr>
        <a:ln>
          <a:noFill/>
        </a:ln>
      </dgm:spPr>
      <dgm:t>
        <a:bodyPr/>
        <a:lstStyle/>
        <a:p>
          <a:r>
            <a:rPr lang="en-US" b="1" i="0" dirty="0" err="1">
              <a:effectLst/>
            </a:rPr>
            <a:t>Procesamiento</a:t>
          </a:r>
          <a:r>
            <a:rPr lang="en-US" b="1" i="0" dirty="0">
              <a:effectLst/>
            </a:rPr>
            <a:t> </a:t>
          </a:r>
          <a:r>
            <a:rPr lang="en-US" b="1" i="0" dirty="0" err="1">
              <a:effectLst/>
            </a:rPr>
            <a:t>Eficiente</a:t>
          </a:r>
          <a:r>
            <a:rPr lang="en-US" b="1" i="0" dirty="0">
              <a:effectLst/>
            </a:rPr>
            <a:t> de </a:t>
          </a:r>
          <a:r>
            <a:rPr lang="en-US" b="1" i="0" dirty="0" err="1">
              <a:effectLst/>
            </a:rPr>
            <a:t>Reclamaciones</a:t>
          </a:r>
          <a:r>
            <a:rPr lang="en-US" b="0" i="0" dirty="0">
              <a:effectLst/>
            </a:rPr>
            <a:t>: </a:t>
          </a:r>
        </a:p>
        <a:p>
          <a:r>
            <a:rPr lang="en-US" b="0" i="0" dirty="0">
              <a:effectLst/>
            </a:rPr>
            <a:t>La IA y la </a:t>
          </a:r>
          <a:r>
            <a:rPr lang="en-US" b="0" i="0" dirty="0" err="1">
              <a:effectLst/>
            </a:rPr>
            <a:t>automatización</a:t>
          </a:r>
          <a:r>
            <a:rPr lang="en-US" b="0" i="0" dirty="0">
              <a:effectLst/>
            </a:rPr>
            <a:t> </a:t>
          </a:r>
          <a:r>
            <a:rPr lang="en-US" b="0" i="0" dirty="0" err="1">
              <a:effectLst/>
            </a:rPr>
            <a:t>pueden</a:t>
          </a:r>
          <a:r>
            <a:rPr lang="en-US" b="0" i="0" dirty="0">
              <a:effectLst/>
            </a:rPr>
            <a:t> </a:t>
          </a:r>
          <a:r>
            <a:rPr lang="en-US" b="0" i="0" dirty="0" err="1">
              <a:effectLst/>
            </a:rPr>
            <a:t>simplificar</a:t>
          </a:r>
          <a:r>
            <a:rPr lang="en-US" b="0" i="0" dirty="0">
              <a:effectLst/>
            </a:rPr>
            <a:t> </a:t>
          </a:r>
          <a:r>
            <a:rPr lang="en-US" b="0" i="0" dirty="0" err="1">
              <a:effectLst/>
            </a:rPr>
            <a:t>procesos</a:t>
          </a:r>
          <a:endParaRPr lang="en-US" b="0" i="0" dirty="0">
            <a:effectLst/>
          </a:endParaRPr>
        </a:p>
        <a:p>
          <a:r>
            <a:rPr lang="en-US" b="0" i="0" dirty="0" err="1">
              <a:effectLst/>
            </a:rPr>
            <a:t>Acelerar</a:t>
          </a:r>
          <a:r>
            <a:rPr lang="en-US" b="0" i="0" dirty="0">
              <a:effectLst/>
            </a:rPr>
            <a:t> los </a:t>
          </a:r>
          <a:r>
            <a:rPr lang="en-US" b="0" i="0" dirty="0" err="1">
              <a:effectLst/>
            </a:rPr>
            <a:t>pagos</a:t>
          </a:r>
          <a:r>
            <a:rPr lang="en-US" b="0" i="0" dirty="0">
              <a:effectLst/>
            </a:rPr>
            <a:t> a los </a:t>
          </a:r>
          <a:r>
            <a:rPr lang="en-US" b="0" i="0" dirty="0" err="1">
              <a:effectLst/>
            </a:rPr>
            <a:t>agricultores</a:t>
          </a:r>
          <a:r>
            <a:rPr lang="en-US" b="0" i="0" dirty="0">
              <a:effectLst/>
            </a:rPr>
            <a:t>.</a:t>
          </a:r>
        </a:p>
      </dgm:t>
    </dgm:pt>
    <dgm:pt modelId="{FFEEF668-957D-4F02-B04C-8EC7FC8098EE}" type="parTrans" cxnId="{8B070B16-C266-42A1-8790-FB80B1D3E622}">
      <dgm:prSet/>
      <dgm:spPr/>
      <dgm:t>
        <a:bodyPr/>
        <a:lstStyle/>
        <a:p>
          <a:endParaRPr lang="en-US"/>
        </a:p>
      </dgm:t>
    </dgm:pt>
    <dgm:pt modelId="{84E755BB-D3FA-4DAA-AB71-E670D3312C96}" type="sibTrans" cxnId="{8B070B16-C266-42A1-8790-FB80B1D3E622}">
      <dgm:prSet/>
      <dgm:spPr/>
      <dgm:t>
        <a:bodyPr/>
        <a:lstStyle/>
        <a:p>
          <a:endParaRPr lang="en-US"/>
        </a:p>
      </dgm:t>
    </dgm:pt>
    <dgm:pt modelId="{E938E95E-4F8B-418C-BDFB-FBA262D0B4EB}">
      <dgm:prSet/>
      <dgm:spPr>
        <a:ln>
          <a:noFill/>
        </a:ln>
      </dgm:spPr>
      <dgm:t>
        <a:bodyPr/>
        <a:lstStyle/>
        <a:p>
          <a:r>
            <a:rPr lang="en-US" b="1" i="0" dirty="0" err="1">
              <a:effectLst/>
            </a:rPr>
            <a:t>Seguros</a:t>
          </a:r>
          <a:r>
            <a:rPr lang="en-US" b="1" i="0" dirty="0">
              <a:effectLst/>
            </a:rPr>
            <a:t> </a:t>
          </a:r>
          <a:r>
            <a:rPr lang="en-US" b="1" i="0" dirty="0" err="1">
              <a:effectLst/>
            </a:rPr>
            <a:t>Personalizados</a:t>
          </a:r>
          <a:r>
            <a:rPr lang="en-US" b="0" i="0" dirty="0">
              <a:effectLst/>
            </a:rPr>
            <a:t>: </a:t>
          </a:r>
        </a:p>
        <a:p>
          <a:r>
            <a:rPr lang="en-US" b="0" i="0" dirty="0">
              <a:effectLst/>
            </a:rPr>
            <a:t>-IoT, IA</a:t>
          </a:r>
        </a:p>
        <a:p>
          <a:r>
            <a:rPr lang="en-US" b="0" i="0" dirty="0" err="1">
              <a:effectLst/>
            </a:rPr>
            <a:t>Productos</a:t>
          </a:r>
          <a:r>
            <a:rPr lang="en-US" b="0" i="0" dirty="0">
              <a:effectLst/>
            </a:rPr>
            <a:t> </a:t>
          </a:r>
          <a:r>
            <a:rPr lang="en-US" b="0" i="0" dirty="0" err="1">
              <a:effectLst/>
            </a:rPr>
            <a:t>adaptados</a:t>
          </a:r>
          <a:r>
            <a:rPr lang="en-US" b="0" i="0" dirty="0">
              <a:effectLst/>
            </a:rPr>
            <a:t> a </a:t>
          </a:r>
          <a:r>
            <a:rPr lang="en-US" b="0" i="0" dirty="0" err="1">
              <a:effectLst/>
            </a:rPr>
            <a:t>necesidades</a:t>
          </a:r>
          <a:r>
            <a:rPr lang="en-US" b="0" i="0" dirty="0">
              <a:effectLst/>
            </a:rPr>
            <a:t> y </a:t>
          </a:r>
          <a:r>
            <a:rPr lang="en-US" b="0" i="0" dirty="0" err="1">
              <a:effectLst/>
            </a:rPr>
            <a:t>riesgos</a:t>
          </a:r>
          <a:r>
            <a:rPr lang="en-US" b="0" i="0" dirty="0">
              <a:effectLst/>
            </a:rPr>
            <a:t> </a:t>
          </a:r>
          <a:r>
            <a:rPr lang="en-US" b="0" i="0" dirty="0" err="1">
              <a:effectLst/>
            </a:rPr>
            <a:t>individuales</a:t>
          </a:r>
          <a:r>
            <a:rPr lang="en-US" b="0" i="0" dirty="0">
              <a:effectLst/>
            </a:rPr>
            <a:t>.</a:t>
          </a:r>
        </a:p>
      </dgm:t>
    </dgm:pt>
    <dgm:pt modelId="{B050EFD1-74ED-4903-ABD7-D8DB176D6193}" type="parTrans" cxnId="{C2BCF719-DCD6-4D9E-8134-6C5ECEEFE3DA}">
      <dgm:prSet/>
      <dgm:spPr/>
      <dgm:t>
        <a:bodyPr/>
        <a:lstStyle/>
        <a:p>
          <a:endParaRPr lang="en-US"/>
        </a:p>
      </dgm:t>
    </dgm:pt>
    <dgm:pt modelId="{9C86CC67-EEA5-405F-9B06-A74A63D8C407}" type="sibTrans" cxnId="{C2BCF719-DCD6-4D9E-8134-6C5ECEEFE3DA}">
      <dgm:prSet/>
      <dgm:spPr/>
      <dgm:t>
        <a:bodyPr/>
        <a:lstStyle/>
        <a:p>
          <a:endParaRPr lang="en-US"/>
        </a:p>
      </dgm:t>
    </dgm:pt>
    <dgm:pt modelId="{64D4390E-19FB-46BF-A588-89E4983595FE}">
      <dgm:prSet/>
      <dgm:spPr>
        <a:ln>
          <a:noFill/>
        </a:ln>
      </dgm:spPr>
      <dgm:t>
        <a:bodyPr/>
        <a:lstStyle/>
        <a:p>
          <a:r>
            <a:rPr lang="en-US" b="1" i="0" dirty="0" err="1">
              <a:effectLst/>
            </a:rPr>
            <a:t>Accesibilidad</a:t>
          </a:r>
          <a:r>
            <a:rPr lang="en-US" b="1" i="0" dirty="0">
              <a:effectLst/>
            </a:rPr>
            <a:t> </a:t>
          </a:r>
          <a:r>
            <a:rPr lang="en-US" b="1" i="0" dirty="0" err="1">
              <a:effectLst/>
            </a:rPr>
            <a:t>Mejorada</a:t>
          </a:r>
          <a:r>
            <a:rPr lang="en-US" b="0" i="0" dirty="0">
              <a:effectLst/>
            </a:rPr>
            <a:t>: </a:t>
          </a:r>
        </a:p>
        <a:p>
          <a:r>
            <a:rPr lang="en-US" b="0" i="0" dirty="0" err="1">
              <a:effectLst/>
            </a:rPr>
            <a:t>Plataformas</a:t>
          </a:r>
          <a:r>
            <a:rPr lang="en-US" b="0" i="0" dirty="0">
              <a:effectLst/>
            </a:rPr>
            <a:t> </a:t>
          </a:r>
          <a:r>
            <a:rPr lang="en-US" b="0" i="0" dirty="0" err="1">
              <a:effectLst/>
            </a:rPr>
            <a:t>digitales</a:t>
          </a:r>
          <a:r>
            <a:rPr lang="en-US" b="0" i="0" dirty="0">
              <a:effectLst/>
            </a:rPr>
            <a:t>- </a:t>
          </a:r>
          <a:r>
            <a:rPr lang="en-US" b="0" i="0" dirty="0" err="1">
              <a:effectLst/>
            </a:rPr>
            <a:t>información</a:t>
          </a:r>
          <a:r>
            <a:rPr lang="en-US" b="0" i="0" dirty="0">
              <a:effectLst/>
            </a:rPr>
            <a:t>, </a:t>
          </a:r>
          <a:r>
            <a:rPr lang="en-US" b="0" i="0" dirty="0" err="1">
              <a:effectLst/>
            </a:rPr>
            <a:t>comprar</a:t>
          </a:r>
          <a:r>
            <a:rPr lang="en-US" b="0" i="0" dirty="0">
              <a:effectLst/>
            </a:rPr>
            <a:t> </a:t>
          </a:r>
          <a:r>
            <a:rPr lang="en-US" b="0" i="0" dirty="0" err="1">
              <a:effectLst/>
            </a:rPr>
            <a:t>pólizas</a:t>
          </a:r>
          <a:r>
            <a:rPr lang="en-US" b="0" i="0" dirty="0">
              <a:effectLst/>
            </a:rPr>
            <a:t> y </a:t>
          </a:r>
          <a:r>
            <a:rPr lang="en-US" b="0" i="0" dirty="0" err="1">
              <a:effectLst/>
            </a:rPr>
            <a:t>reclamaciones</a:t>
          </a:r>
          <a:r>
            <a:rPr lang="en-US" b="0" i="0" dirty="0">
              <a:effectLst/>
            </a:rPr>
            <a:t> </a:t>
          </a:r>
        </a:p>
        <a:p>
          <a:r>
            <a:rPr lang="en-US" b="0" i="0" dirty="0" err="1">
              <a:effectLst/>
            </a:rPr>
            <a:t>Útil</a:t>
          </a:r>
          <a:r>
            <a:rPr lang="en-US" b="0" i="0" dirty="0">
              <a:effectLst/>
            </a:rPr>
            <a:t> en </a:t>
          </a:r>
          <a:r>
            <a:rPr lang="en-US" b="0" i="0" dirty="0" err="1">
              <a:effectLst/>
            </a:rPr>
            <a:t>áreas</a:t>
          </a:r>
          <a:r>
            <a:rPr lang="en-US" b="0" i="0" dirty="0">
              <a:effectLst/>
            </a:rPr>
            <a:t> con </a:t>
          </a:r>
          <a:r>
            <a:rPr lang="en-US" b="0" i="0" dirty="0" err="1">
              <a:effectLst/>
            </a:rPr>
            <a:t>infraestructura</a:t>
          </a:r>
          <a:r>
            <a:rPr lang="en-US" b="0" i="0" dirty="0">
              <a:effectLst/>
            </a:rPr>
            <a:t> </a:t>
          </a:r>
          <a:r>
            <a:rPr lang="en-US" b="0" i="0" dirty="0" err="1">
              <a:effectLst/>
            </a:rPr>
            <a:t>limitada</a:t>
          </a:r>
          <a:r>
            <a:rPr lang="en-US" b="0" i="0" dirty="0">
              <a:effectLst/>
            </a:rPr>
            <a:t>.</a:t>
          </a:r>
        </a:p>
      </dgm:t>
    </dgm:pt>
    <dgm:pt modelId="{404DDC12-E6BB-4C75-9F30-AD06C9178A0C}" type="parTrans" cxnId="{B7DCCD43-F76C-4B38-A07E-C7FD954299EF}">
      <dgm:prSet/>
      <dgm:spPr/>
      <dgm:t>
        <a:bodyPr/>
        <a:lstStyle/>
        <a:p>
          <a:endParaRPr lang="en-US"/>
        </a:p>
      </dgm:t>
    </dgm:pt>
    <dgm:pt modelId="{11086B12-67CC-474C-B40D-C32444B1D9D3}" type="sibTrans" cxnId="{B7DCCD43-F76C-4B38-A07E-C7FD954299EF}">
      <dgm:prSet/>
      <dgm:spPr/>
      <dgm:t>
        <a:bodyPr/>
        <a:lstStyle/>
        <a:p>
          <a:endParaRPr lang="en-US"/>
        </a:p>
      </dgm:t>
    </dgm:pt>
    <dgm:pt modelId="{82EF4BC7-221E-480E-A8CA-77928890B30D}">
      <dgm:prSet/>
      <dgm:spPr>
        <a:ln>
          <a:noFill/>
        </a:ln>
      </dgm:spPr>
      <dgm:t>
        <a:bodyPr/>
        <a:lstStyle/>
        <a:p>
          <a:r>
            <a:rPr lang="en-US" b="1" i="0" dirty="0" err="1">
              <a:effectLst/>
            </a:rPr>
            <a:t>Mejor</a:t>
          </a:r>
          <a:r>
            <a:rPr lang="en-US" b="1" i="0" dirty="0">
              <a:effectLst/>
            </a:rPr>
            <a:t> </a:t>
          </a:r>
          <a:r>
            <a:rPr lang="en-US" b="1" i="0" dirty="0" err="1">
              <a:effectLst/>
            </a:rPr>
            <a:t>Mitigación</a:t>
          </a:r>
          <a:r>
            <a:rPr lang="en-US" b="1" i="0" dirty="0">
              <a:effectLst/>
            </a:rPr>
            <a:t> de </a:t>
          </a:r>
          <a:r>
            <a:rPr lang="en-US" b="1" i="0" dirty="0" err="1">
              <a:effectLst/>
            </a:rPr>
            <a:t>Riesgos</a:t>
          </a:r>
          <a:r>
            <a:rPr lang="en-US" b="0" i="0" dirty="0">
              <a:effectLst/>
            </a:rPr>
            <a:t>: </a:t>
          </a:r>
        </a:p>
        <a:p>
          <a:r>
            <a:rPr lang="en-US" b="0" i="0" dirty="0" err="1">
              <a:effectLst/>
            </a:rPr>
            <a:t>Datos</a:t>
          </a:r>
          <a:r>
            <a:rPr lang="en-US" b="0" i="0" dirty="0">
              <a:effectLst/>
            </a:rPr>
            <a:t> en </a:t>
          </a:r>
          <a:r>
            <a:rPr lang="en-US" b="0" i="0" dirty="0" err="1">
              <a:effectLst/>
            </a:rPr>
            <a:t>tiempo</a:t>
          </a:r>
          <a:r>
            <a:rPr lang="en-US" b="0" i="0" dirty="0">
              <a:effectLst/>
            </a:rPr>
            <a:t> real y </a:t>
          </a:r>
          <a:r>
            <a:rPr lang="en-US" b="0" i="0" dirty="0" err="1">
              <a:effectLst/>
            </a:rPr>
            <a:t>análisis</a:t>
          </a:r>
          <a:r>
            <a:rPr lang="en-US" b="0" i="0" dirty="0">
              <a:effectLst/>
            </a:rPr>
            <a:t> </a:t>
          </a:r>
          <a:r>
            <a:rPr lang="en-US" b="0" i="0" dirty="0" err="1">
              <a:effectLst/>
            </a:rPr>
            <a:t>predictivo</a:t>
          </a:r>
          <a:endParaRPr lang="en-US" b="0" i="0" dirty="0">
            <a:effectLst/>
          </a:endParaRPr>
        </a:p>
        <a:p>
          <a:r>
            <a:rPr lang="en-US" b="0" i="0" dirty="0" err="1">
              <a:effectLst/>
            </a:rPr>
            <a:t>Ajustar</a:t>
          </a:r>
          <a:r>
            <a:rPr lang="en-US" b="0" i="0" dirty="0">
              <a:effectLst/>
            </a:rPr>
            <a:t> </a:t>
          </a:r>
          <a:r>
            <a:rPr lang="en-US" b="0" i="0" dirty="0" err="1">
              <a:effectLst/>
            </a:rPr>
            <a:t>prácticas</a:t>
          </a:r>
          <a:r>
            <a:rPr lang="en-US" b="0" i="0" dirty="0">
              <a:effectLst/>
            </a:rPr>
            <a:t> </a:t>
          </a:r>
          <a:r>
            <a:rPr lang="en-US" b="0" i="0" dirty="0" err="1">
              <a:effectLst/>
            </a:rPr>
            <a:t>agrícolas</a:t>
          </a:r>
          <a:r>
            <a:rPr lang="en-US" b="0" i="0" dirty="0">
              <a:effectLst/>
            </a:rPr>
            <a:t> en </a:t>
          </a:r>
          <a:r>
            <a:rPr lang="en-US" b="0" i="0" dirty="0" err="1">
              <a:effectLst/>
            </a:rPr>
            <a:t>respuesta</a:t>
          </a:r>
          <a:r>
            <a:rPr lang="en-US" b="0" i="0" dirty="0">
              <a:effectLst/>
            </a:rPr>
            <a:t> a las </a:t>
          </a:r>
          <a:r>
            <a:rPr lang="en-US" b="0" i="0" dirty="0" err="1">
              <a:effectLst/>
            </a:rPr>
            <a:t>predicciones</a:t>
          </a:r>
          <a:r>
            <a:rPr lang="en-US" b="0" i="0" dirty="0">
              <a:effectLst/>
            </a:rPr>
            <a:t> </a:t>
          </a:r>
          <a:r>
            <a:rPr lang="en-US" b="0" i="0" dirty="0" err="1">
              <a:effectLst/>
            </a:rPr>
            <a:t>climáticas</a:t>
          </a:r>
          <a:r>
            <a:rPr lang="en-US" b="0" i="0" dirty="0">
              <a:effectLst/>
            </a:rPr>
            <a:t>.</a:t>
          </a:r>
        </a:p>
      </dgm:t>
    </dgm:pt>
    <dgm:pt modelId="{C65A2185-DB20-4305-A58F-9A1179F1D0CE}" type="parTrans" cxnId="{26B121EA-0945-4735-8E04-C805760E1493}">
      <dgm:prSet/>
      <dgm:spPr/>
      <dgm:t>
        <a:bodyPr/>
        <a:lstStyle/>
        <a:p>
          <a:endParaRPr lang="en-US"/>
        </a:p>
      </dgm:t>
    </dgm:pt>
    <dgm:pt modelId="{62F7CBFB-98B0-4D94-9E18-FD3F0E6E7BB4}" type="sibTrans" cxnId="{26B121EA-0945-4735-8E04-C805760E1493}">
      <dgm:prSet/>
      <dgm:spPr/>
      <dgm:t>
        <a:bodyPr/>
        <a:lstStyle/>
        <a:p>
          <a:endParaRPr lang="en-US"/>
        </a:p>
      </dgm:t>
    </dgm:pt>
    <dgm:pt modelId="{B0D02C7A-8BC3-4BBD-A3EA-0E9CD1356382}">
      <dgm:prSet/>
      <dgm:spPr>
        <a:ln>
          <a:noFill/>
        </a:ln>
      </dgm:spPr>
      <dgm:t>
        <a:bodyPr/>
        <a:lstStyle/>
        <a:p>
          <a:r>
            <a:rPr lang="en-US" b="1" i="0" dirty="0" err="1">
              <a:effectLst/>
            </a:rPr>
            <a:t>Inclusión</a:t>
          </a:r>
          <a:r>
            <a:rPr lang="en-US" b="1" i="0" dirty="0">
              <a:effectLst/>
            </a:rPr>
            <a:t> </a:t>
          </a:r>
          <a:r>
            <a:rPr lang="en-US" b="1" i="0" dirty="0" err="1">
              <a:effectLst/>
            </a:rPr>
            <a:t>Financiera</a:t>
          </a:r>
          <a:r>
            <a:rPr lang="en-US" b="0" i="0" dirty="0">
              <a:effectLst/>
            </a:rPr>
            <a:t>: </a:t>
          </a:r>
        </a:p>
        <a:p>
          <a:r>
            <a:rPr lang="en-US" b="0" i="0" dirty="0" err="1">
              <a:effectLst/>
            </a:rPr>
            <a:t>seguros</a:t>
          </a:r>
          <a:r>
            <a:rPr lang="en-US" b="0" i="0" dirty="0">
              <a:effectLst/>
            </a:rPr>
            <a:t> </a:t>
          </a:r>
          <a:r>
            <a:rPr lang="en-US" b="0" i="0" dirty="0" err="1">
              <a:effectLst/>
            </a:rPr>
            <a:t>agrícolas</a:t>
          </a:r>
          <a:r>
            <a:rPr lang="en-US" b="0" i="0" dirty="0">
              <a:effectLst/>
            </a:rPr>
            <a:t> </a:t>
          </a:r>
          <a:r>
            <a:rPr lang="en-US" b="0" i="0" dirty="0" err="1">
              <a:effectLst/>
            </a:rPr>
            <a:t>más</a:t>
          </a:r>
          <a:r>
            <a:rPr lang="en-US" b="0" i="0" dirty="0">
              <a:effectLst/>
            </a:rPr>
            <a:t> </a:t>
          </a:r>
          <a:r>
            <a:rPr lang="en-US" b="0" i="0" dirty="0" err="1">
              <a:effectLst/>
            </a:rPr>
            <a:t>asequibles</a:t>
          </a:r>
          <a:r>
            <a:rPr lang="en-US" b="0" i="0" dirty="0">
              <a:effectLst/>
            </a:rPr>
            <a:t>.</a:t>
          </a:r>
        </a:p>
      </dgm:t>
    </dgm:pt>
    <dgm:pt modelId="{B6BF62BA-61AF-49FC-A6AD-1C61049408AD}" type="parTrans" cxnId="{5B82A861-5B47-4E34-AE4E-D352B07DB4B8}">
      <dgm:prSet/>
      <dgm:spPr/>
      <dgm:t>
        <a:bodyPr/>
        <a:lstStyle/>
        <a:p>
          <a:endParaRPr lang="en-US"/>
        </a:p>
      </dgm:t>
    </dgm:pt>
    <dgm:pt modelId="{D812C058-BA5C-49BA-8E75-0CBAB59DBF44}" type="sibTrans" cxnId="{5B82A861-5B47-4E34-AE4E-D352B07DB4B8}">
      <dgm:prSet/>
      <dgm:spPr/>
      <dgm:t>
        <a:bodyPr/>
        <a:lstStyle/>
        <a:p>
          <a:endParaRPr lang="en-US"/>
        </a:p>
      </dgm:t>
    </dgm:pt>
    <dgm:pt modelId="{69CF81FA-6F45-4BEA-ACFC-E21DAE8499BE}">
      <dgm:prSet phldrT="[Text]"/>
      <dgm:spPr>
        <a:ln>
          <a:noFill/>
        </a:ln>
      </dgm:spPr>
      <dgm:t>
        <a:bodyPr/>
        <a:lstStyle/>
        <a:p>
          <a:pPr>
            <a:buFont typeface="Arial" panose="020B0604020202020204" pitchFamily="34" charset="0"/>
            <a:buChar char="•"/>
          </a:pPr>
          <a:r>
            <a:rPr lang="en-US" b="1" i="0" dirty="0" err="1">
              <a:effectLst/>
            </a:rPr>
            <a:t>Precisión</a:t>
          </a:r>
          <a:r>
            <a:rPr lang="en-US" b="1" i="0" dirty="0">
              <a:effectLst/>
            </a:rPr>
            <a:t> en la </a:t>
          </a:r>
          <a:r>
            <a:rPr lang="en-US" b="1" i="0" dirty="0" err="1">
              <a:effectLst/>
            </a:rPr>
            <a:t>Evaluación</a:t>
          </a:r>
          <a:r>
            <a:rPr lang="en-US" b="1" i="0" dirty="0">
              <a:effectLst/>
            </a:rPr>
            <a:t> de </a:t>
          </a:r>
          <a:r>
            <a:rPr lang="en-US" b="1" i="0" dirty="0" err="1">
              <a:effectLst/>
            </a:rPr>
            <a:t>Riesgos</a:t>
          </a:r>
          <a:r>
            <a:rPr lang="en-US" b="0" i="0" dirty="0">
              <a:effectLst/>
            </a:rPr>
            <a:t>: </a:t>
          </a:r>
        </a:p>
        <a:p>
          <a:pPr>
            <a:buFont typeface="Arial" panose="020B0604020202020204" pitchFamily="34" charset="0"/>
            <a:buChar char="•"/>
          </a:pPr>
          <a:r>
            <a:rPr lang="en-US" b="0" i="0" dirty="0">
              <a:effectLst/>
            </a:rPr>
            <a:t>-</a:t>
          </a:r>
          <a:r>
            <a:rPr lang="en-US" b="0" i="0" dirty="0" err="1">
              <a:effectLst/>
            </a:rPr>
            <a:t>Recopilar</a:t>
          </a:r>
          <a:r>
            <a:rPr lang="en-US" b="0" i="0" dirty="0">
              <a:effectLst/>
            </a:rPr>
            <a:t> y </a:t>
          </a:r>
          <a:r>
            <a:rPr lang="en-US" b="0" i="0" dirty="0" err="1">
              <a:effectLst/>
            </a:rPr>
            <a:t>analizar</a:t>
          </a:r>
          <a:r>
            <a:rPr lang="en-US" b="0" i="0" dirty="0">
              <a:effectLst/>
            </a:rPr>
            <a:t> </a:t>
          </a:r>
          <a:r>
            <a:rPr lang="en-US" b="0" i="0" dirty="0" err="1">
              <a:effectLst/>
            </a:rPr>
            <a:t>datos</a:t>
          </a:r>
          <a:r>
            <a:rPr lang="en-US" b="0" i="0" dirty="0">
              <a:effectLst/>
            </a:rPr>
            <a:t> </a:t>
          </a:r>
          <a:r>
            <a:rPr lang="en-US" b="0" i="0" dirty="0" err="1">
              <a:effectLst/>
            </a:rPr>
            <a:t>masivos</a:t>
          </a:r>
          <a:r>
            <a:rPr lang="en-US" b="0" i="0" dirty="0">
              <a:effectLst/>
            </a:rPr>
            <a:t>. </a:t>
          </a:r>
        </a:p>
        <a:p>
          <a:pPr>
            <a:buFont typeface="Arial" panose="020B0604020202020204" pitchFamily="34" charset="0"/>
            <a:buChar char="•"/>
          </a:pPr>
          <a:r>
            <a:rPr lang="en-US" b="0" i="0" dirty="0">
              <a:effectLst/>
            </a:rPr>
            <a:t>-Pricing, </a:t>
          </a:r>
          <a:r>
            <a:rPr lang="en-US" b="0" i="0" dirty="0" err="1">
              <a:effectLst/>
            </a:rPr>
            <a:t>nuevos</a:t>
          </a:r>
          <a:r>
            <a:rPr lang="en-US" b="0" i="0" dirty="0">
              <a:effectLst/>
            </a:rPr>
            <a:t> </a:t>
          </a:r>
          <a:r>
            <a:rPr lang="en-US" b="0" i="0" dirty="0" err="1">
              <a:effectLst/>
            </a:rPr>
            <a:t>productos</a:t>
          </a:r>
          <a:r>
            <a:rPr lang="en-US" b="0" i="0" dirty="0">
              <a:effectLst/>
            </a:rPr>
            <a:t>.</a:t>
          </a:r>
          <a:endParaRPr lang="en-US" dirty="0"/>
        </a:p>
      </dgm:t>
    </dgm:pt>
    <dgm:pt modelId="{FFEB3681-ACCF-4653-A5F7-285F11F1EF33}" type="sibTrans" cxnId="{F7196678-78E6-4B1C-BEF5-621D91B07E67}">
      <dgm:prSet/>
      <dgm:spPr/>
      <dgm:t>
        <a:bodyPr/>
        <a:lstStyle/>
        <a:p>
          <a:endParaRPr lang="en-US"/>
        </a:p>
      </dgm:t>
    </dgm:pt>
    <dgm:pt modelId="{969647FB-3FE5-4988-8B67-E0A69C00AC17}" type="parTrans" cxnId="{F7196678-78E6-4B1C-BEF5-621D91B07E67}">
      <dgm:prSet/>
      <dgm:spPr/>
      <dgm:t>
        <a:bodyPr/>
        <a:lstStyle/>
        <a:p>
          <a:endParaRPr lang="en-US"/>
        </a:p>
      </dgm:t>
    </dgm:pt>
    <dgm:pt modelId="{E6AAA370-BACD-4614-9BF4-C758282144E0}" type="pres">
      <dgm:prSet presAssocID="{CB4703E8-9E66-48E1-90EC-B2132B63572D}" presName="Name0" presStyleCnt="0">
        <dgm:presLayoutVars>
          <dgm:dir/>
          <dgm:resizeHandles val="exact"/>
        </dgm:presLayoutVars>
      </dgm:prSet>
      <dgm:spPr/>
    </dgm:pt>
    <dgm:pt modelId="{4776D7AE-7B86-4855-A166-1CA1BEE3E4AE}" type="pres">
      <dgm:prSet presAssocID="{69CF81FA-6F45-4BEA-ACFC-E21DAE8499BE}" presName="composite" presStyleCnt="0"/>
      <dgm:spPr/>
    </dgm:pt>
    <dgm:pt modelId="{2F2D18CF-EDC5-4C90-BBF5-D52F1AD2EE9B}" type="pres">
      <dgm:prSet presAssocID="{69CF81FA-6F45-4BEA-ACFC-E21DAE8499BE}" presName="rect1" presStyleLbl="trAlignAcc1" presStyleIdx="0" presStyleCnt="6">
        <dgm:presLayoutVars>
          <dgm:bulletEnabled val="1"/>
        </dgm:presLayoutVars>
      </dgm:prSet>
      <dgm:spPr/>
    </dgm:pt>
    <dgm:pt modelId="{784ADE32-6017-4B57-83A0-8A2F4797263F}" type="pres">
      <dgm:prSet presAssocID="{69CF81FA-6F45-4BEA-ACFC-E21DAE8499BE}" presName="rect2" presStyleLbl="fgImgPlace1" presStyleIdx="0" presStyleCnt="6"/>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dgm:spPr>
    </dgm:pt>
    <dgm:pt modelId="{CC4A9C26-2069-4394-9957-C8C6D762FDC6}" type="pres">
      <dgm:prSet presAssocID="{FFEB3681-ACCF-4653-A5F7-285F11F1EF33}" presName="sibTrans" presStyleCnt="0"/>
      <dgm:spPr/>
    </dgm:pt>
    <dgm:pt modelId="{5300B152-24BE-4516-B0F0-3663071E6BB1}" type="pres">
      <dgm:prSet presAssocID="{86F98441-6F52-44FF-B26E-C46AA26CFDE7}" presName="composite" presStyleCnt="0"/>
      <dgm:spPr/>
    </dgm:pt>
    <dgm:pt modelId="{07CB3FBF-7B31-45D9-8691-F567B75F8D39}" type="pres">
      <dgm:prSet presAssocID="{86F98441-6F52-44FF-B26E-C46AA26CFDE7}" presName="rect1" presStyleLbl="trAlignAcc1" presStyleIdx="1" presStyleCnt="6">
        <dgm:presLayoutVars>
          <dgm:bulletEnabled val="1"/>
        </dgm:presLayoutVars>
      </dgm:prSet>
      <dgm:spPr/>
    </dgm:pt>
    <dgm:pt modelId="{5F2C2D39-22B1-45A8-8541-A5E82AD6EE82}" type="pres">
      <dgm:prSet presAssocID="{86F98441-6F52-44FF-B26E-C46AA26CFDE7}" presName="rect2" presStyleLbl="fgImgPlace1" presStyleIdx="1" presStyleCnt="6"/>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dgm:spPr>
    </dgm:pt>
    <dgm:pt modelId="{C52D21E6-8401-44D2-A955-66A10F17949E}" type="pres">
      <dgm:prSet presAssocID="{84E755BB-D3FA-4DAA-AB71-E670D3312C96}" presName="sibTrans" presStyleCnt="0"/>
      <dgm:spPr/>
    </dgm:pt>
    <dgm:pt modelId="{F988E068-2327-4C06-93CA-7D478AA23C49}" type="pres">
      <dgm:prSet presAssocID="{E938E95E-4F8B-418C-BDFB-FBA262D0B4EB}" presName="composite" presStyleCnt="0"/>
      <dgm:spPr/>
    </dgm:pt>
    <dgm:pt modelId="{33C6486A-CCC6-41B8-BDFC-A0244D4C2F21}" type="pres">
      <dgm:prSet presAssocID="{E938E95E-4F8B-418C-BDFB-FBA262D0B4EB}" presName="rect1" presStyleLbl="trAlignAcc1" presStyleIdx="2" presStyleCnt="6">
        <dgm:presLayoutVars>
          <dgm:bulletEnabled val="1"/>
        </dgm:presLayoutVars>
      </dgm:prSet>
      <dgm:spPr/>
    </dgm:pt>
    <dgm:pt modelId="{737E8FA5-D3BC-462C-9CF5-A51AFF7673EB}" type="pres">
      <dgm:prSet presAssocID="{E938E95E-4F8B-418C-BDFB-FBA262D0B4EB}" presName="rect2" presStyleLbl="fgImgPlace1" presStyleIdx="2" presStyleCnt="6"/>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dgm:spPr>
    </dgm:pt>
    <dgm:pt modelId="{3F8E5EF5-336A-4D57-A67C-CE885FB7AA2D}" type="pres">
      <dgm:prSet presAssocID="{9C86CC67-EEA5-405F-9B06-A74A63D8C407}" presName="sibTrans" presStyleCnt="0"/>
      <dgm:spPr/>
    </dgm:pt>
    <dgm:pt modelId="{F1BBC78E-F842-4BB8-AC28-FC87770B4AA4}" type="pres">
      <dgm:prSet presAssocID="{64D4390E-19FB-46BF-A588-89E4983595FE}" presName="composite" presStyleCnt="0"/>
      <dgm:spPr/>
    </dgm:pt>
    <dgm:pt modelId="{CE142068-132A-40A3-ADBD-B52145F82DDF}" type="pres">
      <dgm:prSet presAssocID="{64D4390E-19FB-46BF-A588-89E4983595FE}" presName="rect1" presStyleLbl="trAlignAcc1" presStyleIdx="3" presStyleCnt="6">
        <dgm:presLayoutVars>
          <dgm:bulletEnabled val="1"/>
        </dgm:presLayoutVars>
      </dgm:prSet>
      <dgm:spPr/>
    </dgm:pt>
    <dgm:pt modelId="{2C0FB02C-75C4-4A8E-8C5F-A48C6E5CDF77}" type="pres">
      <dgm:prSet presAssocID="{64D4390E-19FB-46BF-A588-89E4983595FE}" presName="rect2" presStyleLbl="fgImgPlace1" presStyleIdx="3" presStyleCnt="6" custScaleX="114761" custScaleY="102596"/>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9161" t="8824" r="-9161" b="8824"/>
          </a:stretch>
        </a:blipFill>
      </dgm:spPr>
    </dgm:pt>
    <dgm:pt modelId="{E074BB22-1BF7-4DEF-A796-104BC776B3CD}" type="pres">
      <dgm:prSet presAssocID="{11086B12-67CC-474C-B40D-C32444B1D9D3}" presName="sibTrans" presStyleCnt="0"/>
      <dgm:spPr/>
    </dgm:pt>
    <dgm:pt modelId="{3D411FDF-804A-45F0-916A-51667C2F76B9}" type="pres">
      <dgm:prSet presAssocID="{82EF4BC7-221E-480E-A8CA-77928890B30D}" presName="composite" presStyleCnt="0"/>
      <dgm:spPr/>
    </dgm:pt>
    <dgm:pt modelId="{C3E40027-B6B3-429C-94CF-AA39BB6EA0BC}" type="pres">
      <dgm:prSet presAssocID="{82EF4BC7-221E-480E-A8CA-77928890B30D}" presName="rect1" presStyleLbl="trAlignAcc1" presStyleIdx="4" presStyleCnt="6">
        <dgm:presLayoutVars>
          <dgm:bulletEnabled val="1"/>
        </dgm:presLayoutVars>
      </dgm:prSet>
      <dgm:spPr/>
    </dgm:pt>
    <dgm:pt modelId="{F74CCA20-3448-4E89-BF71-CC6D9339017B}" type="pres">
      <dgm:prSet presAssocID="{82EF4BC7-221E-480E-A8CA-77928890B30D}" presName="rect2" presStyleLbl="fgImgPlac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dgm:spPr>
      <dgm:extLst>
        <a:ext uri="{E40237B7-FDA0-4F09-8148-C483321AD2D9}">
          <dgm14:cNvPr xmlns:dgm14="http://schemas.microsoft.com/office/drawing/2010/diagram" id="0" name="" descr="Bar chart with solid fill"/>
        </a:ext>
      </dgm:extLst>
    </dgm:pt>
    <dgm:pt modelId="{A6FEF29A-D567-4C3E-B4B3-2CC48B8A3C11}" type="pres">
      <dgm:prSet presAssocID="{62F7CBFB-98B0-4D94-9E18-FD3F0E6E7BB4}" presName="sibTrans" presStyleCnt="0"/>
      <dgm:spPr/>
    </dgm:pt>
    <dgm:pt modelId="{123828DA-5A60-44FC-AA7D-86652B60E604}" type="pres">
      <dgm:prSet presAssocID="{B0D02C7A-8BC3-4BBD-A3EA-0E9CD1356382}" presName="composite" presStyleCnt="0"/>
      <dgm:spPr/>
    </dgm:pt>
    <dgm:pt modelId="{4181F38F-AF4D-450F-AEF0-B3C1D6BCBC5A}" type="pres">
      <dgm:prSet presAssocID="{B0D02C7A-8BC3-4BBD-A3EA-0E9CD1356382}" presName="rect1" presStyleLbl="trAlignAcc1" presStyleIdx="5" presStyleCnt="6">
        <dgm:presLayoutVars>
          <dgm:bulletEnabled val="1"/>
        </dgm:presLayoutVars>
      </dgm:prSet>
      <dgm:spPr/>
    </dgm:pt>
    <dgm:pt modelId="{A3019202-4BDF-4462-B261-09C41FC77412}" type="pres">
      <dgm:prSet presAssocID="{B0D02C7A-8BC3-4BBD-A3EA-0E9CD1356382}" presName="rect2" presStyleLbl="fgImgPlace1" presStyleIdx="5" presStyleCnt="6" custScaleX="112783" custScaleY="106595"/>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3368" t="13790" r="-13368" b="13790"/>
          </a:stretch>
        </a:blipFill>
      </dgm:spPr>
    </dgm:pt>
  </dgm:ptLst>
  <dgm:cxnLst>
    <dgm:cxn modelId="{50AF1304-D784-4D1B-8C2C-58CF9429FBE9}" type="presOf" srcId="{E938E95E-4F8B-418C-BDFB-FBA262D0B4EB}" destId="{33C6486A-CCC6-41B8-BDFC-A0244D4C2F21}" srcOrd="0" destOrd="0" presId="urn:microsoft.com/office/officeart/2008/layout/PictureStrips"/>
    <dgm:cxn modelId="{404E1908-026C-45B8-A850-BE0517797944}" type="presOf" srcId="{69CF81FA-6F45-4BEA-ACFC-E21DAE8499BE}" destId="{2F2D18CF-EDC5-4C90-BBF5-D52F1AD2EE9B}" srcOrd="0" destOrd="0" presId="urn:microsoft.com/office/officeart/2008/layout/PictureStrips"/>
    <dgm:cxn modelId="{82995C15-1DE3-4E6F-BD9C-955D88184E99}" type="presOf" srcId="{64D4390E-19FB-46BF-A588-89E4983595FE}" destId="{CE142068-132A-40A3-ADBD-B52145F82DDF}" srcOrd="0" destOrd="0" presId="urn:microsoft.com/office/officeart/2008/layout/PictureStrips"/>
    <dgm:cxn modelId="{8B070B16-C266-42A1-8790-FB80B1D3E622}" srcId="{CB4703E8-9E66-48E1-90EC-B2132B63572D}" destId="{86F98441-6F52-44FF-B26E-C46AA26CFDE7}" srcOrd="1" destOrd="0" parTransId="{FFEEF668-957D-4F02-B04C-8EC7FC8098EE}" sibTransId="{84E755BB-D3FA-4DAA-AB71-E670D3312C96}"/>
    <dgm:cxn modelId="{C2BCF719-DCD6-4D9E-8134-6C5ECEEFE3DA}" srcId="{CB4703E8-9E66-48E1-90EC-B2132B63572D}" destId="{E938E95E-4F8B-418C-BDFB-FBA262D0B4EB}" srcOrd="2" destOrd="0" parTransId="{B050EFD1-74ED-4903-ABD7-D8DB176D6193}" sibTransId="{9C86CC67-EEA5-405F-9B06-A74A63D8C407}"/>
    <dgm:cxn modelId="{8D133A3E-0BF4-4D87-B609-3B4DF04BB4BE}" type="presOf" srcId="{86F98441-6F52-44FF-B26E-C46AA26CFDE7}" destId="{07CB3FBF-7B31-45D9-8691-F567B75F8D39}" srcOrd="0" destOrd="0" presId="urn:microsoft.com/office/officeart/2008/layout/PictureStrips"/>
    <dgm:cxn modelId="{5B82A861-5B47-4E34-AE4E-D352B07DB4B8}" srcId="{CB4703E8-9E66-48E1-90EC-B2132B63572D}" destId="{B0D02C7A-8BC3-4BBD-A3EA-0E9CD1356382}" srcOrd="5" destOrd="0" parTransId="{B6BF62BA-61AF-49FC-A6AD-1C61049408AD}" sibTransId="{D812C058-BA5C-49BA-8E75-0CBAB59DBF44}"/>
    <dgm:cxn modelId="{B7DCCD43-F76C-4B38-A07E-C7FD954299EF}" srcId="{CB4703E8-9E66-48E1-90EC-B2132B63572D}" destId="{64D4390E-19FB-46BF-A588-89E4983595FE}" srcOrd="3" destOrd="0" parTransId="{404DDC12-E6BB-4C75-9F30-AD06C9178A0C}" sibTransId="{11086B12-67CC-474C-B40D-C32444B1D9D3}"/>
    <dgm:cxn modelId="{F7196678-78E6-4B1C-BEF5-621D91B07E67}" srcId="{CB4703E8-9E66-48E1-90EC-B2132B63572D}" destId="{69CF81FA-6F45-4BEA-ACFC-E21DAE8499BE}" srcOrd="0" destOrd="0" parTransId="{969647FB-3FE5-4988-8B67-E0A69C00AC17}" sibTransId="{FFEB3681-ACCF-4653-A5F7-285F11F1EF33}"/>
    <dgm:cxn modelId="{D24F6281-1BAE-4911-8900-DB7B2513FCFC}" type="presOf" srcId="{B0D02C7A-8BC3-4BBD-A3EA-0E9CD1356382}" destId="{4181F38F-AF4D-450F-AEF0-B3C1D6BCBC5A}" srcOrd="0" destOrd="0" presId="urn:microsoft.com/office/officeart/2008/layout/PictureStrips"/>
    <dgm:cxn modelId="{6CCD54B9-9FFE-4D26-BF78-FA239BB60267}" type="presOf" srcId="{82EF4BC7-221E-480E-A8CA-77928890B30D}" destId="{C3E40027-B6B3-429C-94CF-AA39BB6EA0BC}" srcOrd="0" destOrd="0" presId="urn:microsoft.com/office/officeart/2008/layout/PictureStrips"/>
    <dgm:cxn modelId="{9AEF7CDE-A695-4489-9643-532BB29549B1}" type="presOf" srcId="{CB4703E8-9E66-48E1-90EC-B2132B63572D}" destId="{E6AAA370-BACD-4614-9BF4-C758282144E0}" srcOrd="0" destOrd="0" presId="urn:microsoft.com/office/officeart/2008/layout/PictureStrips"/>
    <dgm:cxn modelId="{26B121EA-0945-4735-8E04-C805760E1493}" srcId="{CB4703E8-9E66-48E1-90EC-B2132B63572D}" destId="{82EF4BC7-221E-480E-A8CA-77928890B30D}" srcOrd="4" destOrd="0" parTransId="{C65A2185-DB20-4305-A58F-9A1179F1D0CE}" sibTransId="{62F7CBFB-98B0-4D94-9E18-FD3F0E6E7BB4}"/>
    <dgm:cxn modelId="{0020A2DD-DFF7-4E78-AAEB-8B549BF0B698}" type="presParOf" srcId="{E6AAA370-BACD-4614-9BF4-C758282144E0}" destId="{4776D7AE-7B86-4855-A166-1CA1BEE3E4AE}" srcOrd="0" destOrd="0" presId="urn:microsoft.com/office/officeart/2008/layout/PictureStrips"/>
    <dgm:cxn modelId="{AC34C2B9-E257-4A1F-B0DF-B9F3424FC43E}" type="presParOf" srcId="{4776D7AE-7B86-4855-A166-1CA1BEE3E4AE}" destId="{2F2D18CF-EDC5-4C90-BBF5-D52F1AD2EE9B}" srcOrd="0" destOrd="0" presId="urn:microsoft.com/office/officeart/2008/layout/PictureStrips"/>
    <dgm:cxn modelId="{4C7122A2-017D-497F-BC9A-E9526213148F}" type="presParOf" srcId="{4776D7AE-7B86-4855-A166-1CA1BEE3E4AE}" destId="{784ADE32-6017-4B57-83A0-8A2F4797263F}" srcOrd="1" destOrd="0" presId="urn:microsoft.com/office/officeart/2008/layout/PictureStrips"/>
    <dgm:cxn modelId="{5940F037-B8D6-45E4-AED7-E4E98241DFF0}" type="presParOf" srcId="{E6AAA370-BACD-4614-9BF4-C758282144E0}" destId="{CC4A9C26-2069-4394-9957-C8C6D762FDC6}" srcOrd="1" destOrd="0" presId="urn:microsoft.com/office/officeart/2008/layout/PictureStrips"/>
    <dgm:cxn modelId="{BFF001F4-D7BE-4935-BAB3-385924A2BCFF}" type="presParOf" srcId="{E6AAA370-BACD-4614-9BF4-C758282144E0}" destId="{5300B152-24BE-4516-B0F0-3663071E6BB1}" srcOrd="2" destOrd="0" presId="urn:microsoft.com/office/officeart/2008/layout/PictureStrips"/>
    <dgm:cxn modelId="{015183AF-5721-4C95-A449-65EC77AA9D81}" type="presParOf" srcId="{5300B152-24BE-4516-B0F0-3663071E6BB1}" destId="{07CB3FBF-7B31-45D9-8691-F567B75F8D39}" srcOrd="0" destOrd="0" presId="urn:microsoft.com/office/officeart/2008/layout/PictureStrips"/>
    <dgm:cxn modelId="{5FA5CFD4-499F-485E-82E1-C8CEB9FED990}" type="presParOf" srcId="{5300B152-24BE-4516-B0F0-3663071E6BB1}" destId="{5F2C2D39-22B1-45A8-8541-A5E82AD6EE82}" srcOrd="1" destOrd="0" presId="urn:microsoft.com/office/officeart/2008/layout/PictureStrips"/>
    <dgm:cxn modelId="{BB6808CA-AE16-46CA-BFA9-73F3F9324676}" type="presParOf" srcId="{E6AAA370-BACD-4614-9BF4-C758282144E0}" destId="{C52D21E6-8401-44D2-A955-66A10F17949E}" srcOrd="3" destOrd="0" presId="urn:microsoft.com/office/officeart/2008/layout/PictureStrips"/>
    <dgm:cxn modelId="{956141B9-10B1-4E5C-8E35-2BF95E0D3145}" type="presParOf" srcId="{E6AAA370-BACD-4614-9BF4-C758282144E0}" destId="{F988E068-2327-4C06-93CA-7D478AA23C49}" srcOrd="4" destOrd="0" presId="urn:microsoft.com/office/officeart/2008/layout/PictureStrips"/>
    <dgm:cxn modelId="{E67072E4-7E53-40C8-8701-AE21B2A61CBC}" type="presParOf" srcId="{F988E068-2327-4C06-93CA-7D478AA23C49}" destId="{33C6486A-CCC6-41B8-BDFC-A0244D4C2F21}" srcOrd="0" destOrd="0" presId="urn:microsoft.com/office/officeart/2008/layout/PictureStrips"/>
    <dgm:cxn modelId="{F7853654-5EA6-48B6-8E92-DA08D47C4ECF}" type="presParOf" srcId="{F988E068-2327-4C06-93CA-7D478AA23C49}" destId="{737E8FA5-D3BC-462C-9CF5-A51AFF7673EB}" srcOrd="1" destOrd="0" presId="urn:microsoft.com/office/officeart/2008/layout/PictureStrips"/>
    <dgm:cxn modelId="{3CD99DB0-FD7E-496D-BA63-1C4D2347DDF0}" type="presParOf" srcId="{E6AAA370-BACD-4614-9BF4-C758282144E0}" destId="{3F8E5EF5-336A-4D57-A67C-CE885FB7AA2D}" srcOrd="5" destOrd="0" presId="urn:microsoft.com/office/officeart/2008/layout/PictureStrips"/>
    <dgm:cxn modelId="{17403DE9-DFCF-4AE9-A804-F7037F7A7EF0}" type="presParOf" srcId="{E6AAA370-BACD-4614-9BF4-C758282144E0}" destId="{F1BBC78E-F842-4BB8-AC28-FC87770B4AA4}" srcOrd="6" destOrd="0" presId="urn:microsoft.com/office/officeart/2008/layout/PictureStrips"/>
    <dgm:cxn modelId="{DCC23946-917C-4DB7-894C-10AB21793F86}" type="presParOf" srcId="{F1BBC78E-F842-4BB8-AC28-FC87770B4AA4}" destId="{CE142068-132A-40A3-ADBD-B52145F82DDF}" srcOrd="0" destOrd="0" presId="urn:microsoft.com/office/officeart/2008/layout/PictureStrips"/>
    <dgm:cxn modelId="{04548AF5-9452-4ED7-9B6A-2434ACA0D593}" type="presParOf" srcId="{F1BBC78E-F842-4BB8-AC28-FC87770B4AA4}" destId="{2C0FB02C-75C4-4A8E-8C5F-A48C6E5CDF77}" srcOrd="1" destOrd="0" presId="urn:microsoft.com/office/officeart/2008/layout/PictureStrips"/>
    <dgm:cxn modelId="{1D15A592-CA05-4E7C-A522-D04CB77B4733}" type="presParOf" srcId="{E6AAA370-BACD-4614-9BF4-C758282144E0}" destId="{E074BB22-1BF7-4DEF-A796-104BC776B3CD}" srcOrd="7" destOrd="0" presId="urn:microsoft.com/office/officeart/2008/layout/PictureStrips"/>
    <dgm:cxn modelId="{50CFDFB6-A2FF-414E-9CE4-E0145469A926}" type="presParOf" srcId="{E6AAA370-BACD-4614-9BF4-C758282144E0}" destId="{3D411FDF-804A-45F0-916A-51667C2F76B9}" srcOrd="8" destOrd="0" presId="urn:microsoft.com/office/officeart/2008/layout/PictureStrips"/>
    <dgm:cxn modelId="{BCF4D9B8-2427-4705-B6E5-9E4C224B32F8}" type="presParOf" srcId="{3D411FDF-804A-45F0-916A-51667C2F76B9}" destId="{C3E40027-B6B3-429C-94CF-AA39BB6EA0BC}" srcOrd="0" destOrd="0" presId="urn:microsoft.com/office/officeart/2008/layout/PictureStrips"/>
    <dgm:cxn modelId="{D0229E6D-83EE-4C0D-9807-9491529EF8E3}" type="presParOf" srcId="{3D411FDF-804A-45F0-916A-51667C2F76B9}" destId="{F74CCA20-3448-4E89-BF71-CC6D9339017B}" srcOrd="1" destOrd="0" presId="urn:microsoft.com/office/officeart/2008/layout/PictureStrips"/>
    <dgm:cxn modelId="{EEB80438-8E78-4472-8627-168792FBAE4D}" type="presParOf" srcId="{E6AAA370-BACD-4614-9BF4-C758282144E0}" destId="{A6FEF29A-D567-4C3E-B4B3-2CC48B8A3C11}" srcOrd="9" destOrd="0" presId="urn:microsoft.com/office/officeart/2008/layout/PictureStrips"/>
    <dgm:cxn modelId="{3D6EA487-9B51-4FF5-8E8F-54172BDF5938}" type="presParOf" srcId="{E6AAA370-BACD-4614-9BF4-C758282144E0}" destId="{123828DA-5A60-44FC-AA7D-86652B60E604}" srcOrd="10" destOrd="0" presId="urn:microsoft.com/office/officeart/2008/layout/PictureStrips"/>
    <dgm:cxn modelId="{BA4B6264-B795-4B8D-8F15-AB577F51939B}" type="presParOf" srcId="{123828DA-5A60-44FC-AA7D-86652B60E604}" destId="{4181F38F-AF4D-450F-AEF0-B3C1D6BCBC5A}" srcOrd="0" destOrd="0" presId="urn:microsoft.com/office/officeart/2008/layout/PictureStrips"/>
    <dgm:cxn modelId="{CF63473A-BCE7-43C5-8E26-B62D2F22ABC0}" type="presParOf" srcId="{123828DA-5A60-44FC-AA7D-86652B60E604}" destId="{A3019202-4BDF-4462-B261-09C41FC77412}"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3E27B-A8DD-425B-BBEB-BB1930240E5C}">
      <dsp:nvSpPr>
        <dsp:cNvPr id="0" name=""/>
        <dsp:cNvSpPr/>
      </dsp:nvSpPr>
      <dsp:spPr>
        <a:xfrm>
          <a:off x="948266" y="0"/>
          <a:ext cx="5418667" cy="5418667"/>
        </a:xfrm>
        <a:prstGeom prst="triangle">
          <a:avLst/>
        </a:prstGeom>
        <a:blipFill rotWithShape="0">
          <a:blip xmlns:r="http://schemas.openxmlformats.org/officeDocument/2006/relationships" r:embed="rId1"/>
          <a:stretch>
            <a:fillRect l="-25000" r="-25000"/>
          </a:stretch>
        </a:blipFill>
        <a:ln>
          <a:noFill/>
        </a:ln>
        <a:effectLst/>
      </dsp:spPr>
      <dsp:style>
        <a:lnRef idx="0">
          <a:scrgbClr r="0" g="0" b="0"/>
        </a:lnRef>
        <a:fillRef idx="3">
          <a:scrgbClr r="0" g="0" b="0"/>
        </a:fillRef>
        <a:effectRef idx="2">
          <a:scrgbClr r="0" g="0" b="0"/>
        </a:effectRef>
        <a:fontRef idx="minor">
          <a:schemeClr val="lt1"/>
        </a:fontRef>
      </dsp:style>
    </dsp:sp>
    <dsp:sp modelId="{47B6DE20-74B4-4E18-85F3-D0B4DA70995A}">
      <dsp:nvSpPr>
        <dsp:cNvPr id="0" name=""/>
        <dsp:cNvSpPr/>
      </dsp:nvSpPr>
      <dsp:spPr>
        <a:xfrm>
          <a:off x="3657599" y="544777"/>
          <a:ext cx="3522133" cy="1282700"/>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MX" sz="4000" kern="1200" dirty="0"/>
            <a:t>Insurtech Agro</a:t>
          </a:r>
          <a:endParaRPr lang="en-US" sz="4000" kern="1200" dirty="0"/>
        </a:p>
      </dsp:txBody>
      <dsp:txXfrm>
        <a:off x="3720215" y="607393"/>
        <a:ext cx="3396901" cy="1157468"/>
      </dsp:txXfrm>
    </dsp:sp>
    <dsp:sp modelId="{AC100617-86CE-45E9-88AC-FB49DEBE2D3B}">
      <dsp:nvSpPr>
        <dsp:cNvPr id="0" name=""/>
        <dsp:cNvSpPr/>
      </dsp:nvSpPr>
      <dsp:spPr>
        <a:xfrm>
          <a:off x="3657599" y="1987814"/>
          <a:ext cx="3522133" cy="1282700"/>
        </a:xfrm>
        <a:prstGeom prst="round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MX" sz="4000" kern="1200" dirty="0"/>
            <a:t>Agtech</a:t>
          </a:r>
          <a:endParaRPr lang="en-US" sz="4000" kern="1200" dirty="0"/>
        </a:p>
      </dsp:txBody>
      <dsp:txXfrm>
        <a:off x="3720215" y="2050430"/>
        <a:ext cx="3396901" cy="1157468"/>
      </dsp:txXfrm>
    </dsp:sp>
    <dsp:sp modelId="{6CFDE1B8-AC63-4BA9-A36C-B8B578AC54D9}">
      <dsp:nvSpPr>
        <dsp:cNvPr id="0" name=""/>
        <dsp:cNvSpPr/>
      </dsp:nvSpPr>
      <dsp:spPr>
        <a:xfrm>
          <a:off x="3657599" y="3430852"/>
          <a:ext cx="3522133" cy="1282700"/>
        </a:xfrm>
        <a:prstGeom prst="round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s-MX" sz="4000" kern="1200" dirty="0" err="1"/>
            <a:t>Tech</a:t>
          </a:r>
          <a:endParaRPr lang="en-US" sz="4000" kern="1200" dirty="0"/>
        </a:p>
      </dsp:txBody>
      <dsp:txXfrm>
        <a:off x="3720215" y="3493468"/>
        <a:ext cx="3396901" cy="1157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00E7D-FAF5-4E61-AAAE-13A7667F0144}">
      <dsp:nvSpPr>
        <dsp:cNvPr id="0" name=""/>
        <dsp:cNvSpPr/>
      </dsp:nvSpPr>
      <dsp:spPr>
        <a:xfrm>
          <a:off x="3232" y="57036"/>
          <a:ext cx="3151249" cy="842714"/>
        </a:xfrm>
        <a:prstGeom prst="rect">
          <a:avLst/>
        </a:prstGeom>
        <a:solidFill>
          <a:schemeClr val="accent6">
            <a:lumMod val="5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b="0" i="0" kern="1200"/>
            <a:t>Creciente demanda de alimentos: </a:t>
          </a:r>
          <a:endParaRPr lang="en-US" sz="2000" kern="1200"/>
        </a:p>
      </dsp:txBody>
      <dsp:txXfrm>
        <a:off x="3232" y="57036"/>
        <a:ext cx="3151249" cy="842714"/>
      </dsp:txXfrm>
    </dsp:sp>
    <dsp:sp modelId="{E466A9BA-59D0-49DC-8D67-304CA5F9CFC7}">
      <dsp:nvSpPr>
        <dsp:cNvPr id="0" name=""/>
        <dsp:cNvSpPr/>
      </dsp:nvSpPr>
      <dsp:spPr>
        <a:xfrm>
          <a:off x="3232" y="899751"/>
          <a:ext cx="3151249" cy="285480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b="0" i="0" kern="1200" dirty="0">
              <a:solidFill>
                <a:schemeClr val="bg1"/>
              </a:solidFill>
            </a:rPr>
            <a:t>La población en LAC para 2050, alcanzará los 650 millones, lo que pondrá presión sobre la producción agrícola. </a:t>
          </a:r>
          <a:endParaRPr lang="en-US" sz="2000" kern="1200" dirty="0"/>
        </a:p>
        <a:p>
          <a:pPr marL="228600" lvl="1" indent="-228600" algn="l" defTabSz="889000">
            <a:lnSpc>
              <a:spcPct val="90000"/>
            </a:lnSpc>
            <a:spcBef>
              <a:spcPct val="0"/>
            </a:spcBef>
            <a:spcAft>
              <a:spcPct val="15000"/>
            </a:spcAft>
            <a:buChar char="•"/>
          </a:pPr>
          <a:r>
            <a:rPr lang="es-ES" sz="2000" b="0" i="0" kern="1200" dirty="0" err="1">
              <a:solidFill>
                <a:schemeClr val="bg1"/>
              </a:solidFill>
            </a:rPr>
            <a:t>AgTech</a:t>
          </a:r>
          <a:r>
            <a:rPr lang="es-ES" sz="2000" b="0" i="0" kern="1200" dirty="0">
              <a:solidFill>
                <a:schemeClr val="bg1"/>
              </a:solidFill>
            </a:rPr>
            <a:t> puede ayudar a aumentar la productividad y eficiencia agrícola.</a:t>
          </a:r>
          <a:r>
            <a:rPr lang="es-ES" sz="2000" b="0" i="0" kern="1200" dirty="0"/>
            <a:t>.</a:t>
          </a:r>
          <a:endParaRPr lang="en-US" sz="2000" kern="1200" dirty="0"/>
        </a:p>
      </dsp:txBody>
      <dsp:txXfrm>
        <a:off x="3232" y="899751"/>
        <a:ext cx="3151249" cy="2854800"/>
      </dsp:txXfrm>
    </dsp:sp>
    <dsp:sp modelId="{0EE1532C-BA3C-4C4C-9F59-1BA82B4DA830}">
      <dsp:nvSpPr>
        <dsp:cNvPr id="0" name=""/>
        <dsp:cNvSpPr/>
      </dsp:nvSpPr>
      <dsp:spPr>
        <a:xfrm>
          <a:off x="3595656" y="57036"/>
          <a:ext cx="3151249" cy="842714"/>
        </a:xfrm>
        <a:prstGeom prst="rect">
          <a:avLst/>
        </a:prstGeom>
        <a:solidFill>
          <a:srgbClr val="6CA62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b="0" i="0" kern="1200"/>
            <a:t>La necesidad de una agricultura sostenible: </a:t>
          </a:r>
          <a:endParaRPr lang="en-US" sz="2000" kern="1200"/>
        </a:p>
      </dsp:txBody>
      <dsp:txXfrm>
        <a:off x="3595656" y="57036"/>
        <a:ext cx="3151249" cy="842714"/>
      </dsp:txXfrm>
    </dsp:sp>
    <dsp:sp modelId="{C1FD6580-C093-455D-A90A-4F5AD8D52B16}">
      <dsp:nvSpPr>
        <dsp:cNvPr id="0" name=""/>
        <dsp:cNvSpPr/>
      </dsp:nvSpPr>
      <dsp:spPr>
        <a:xfrm>
          <a:off x="3595656" y="899751"/>
          <a:ext cx="3151249" cy="285480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b="0" i="0" kern="1200" dirty="0">
              <a:solidFill>
                <a:schemeClr val="bg1"/>
              </a:solidFill>
            </a:rPr>
            <a:t>El sector es un gran contribuyente al cambio climático y la deforestación.</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s-ES" sz="2000" b="0" i="0" kern="1200" dirty="0" err="1">
              <a:solidFill>
                <a:schemeClr val="bg1"/>
              </a:solidFill>
            </a:rPr>
            <a:t>AgTech</a:t>
          </a:r>
          <a:r>
            <a:rPr lang="es-ES" sz="2000" b="0" i="0" kern="1200" dirty="0">
              <a:solidFill>
                <a:schemeClr val="bg1"/>
              </a:solidFill>
            </a:rPr>
            <a:t> puede ayudar a reducir el impacto ambiental de la agricultura.</a:t>
          </a:r>
          <a:endParaRPr lang="en-US" sz="2000" kern="1200" dirty="0">
            <a:solidFill>
              <a:schemeClr val="bg1"/>
            </a:solidFill>
          </a:endParaRPr>
        </a:p>
      </dsp:txBody>
      <dsp:txXfrm>
        <a:off x="3595656" y="899751"/>
        <a:ext cx="3151249" cy="2854800"/>
      </dsp:txXfrm>
    </dsp:sp>
    <dsp:sp modelId="{D8CE517B-D6B2-45F2-BC27-7184D91A1E39}">
      <dsp:nvSpPr>
        <dsp:cNvPr id="0" name=""/>
        <dsp:cNvSpPr/>
      </dsp:nvSpPr>
      <dsp:spPr>
        <a:xfrm>
          <a:off x="7188080" y="57036"/>
          <a:ext cx="3151249" cy="842714"/>
        </a:xfrm>
        <a:prstGeom prst="rect">
          <a:avLst/>
        </a:prstGeom>
        <a:solidFill>
          <a:schemeClr val="accent6">
            <a:lumMod val="75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b="0" i="0" kern="1200" dirty="0"/>
            <a:t>La creciente </a:t>
          </a:r>
        </a:p>
        <a:p>
          <a:pPr marL="0" lvl="0" indent="0" algn="ctr" defTabSz="889000">
            <a:lnSpc>
              <a:spcPct val="90000"/>
            </a:lnSpc>
            <a:spcBef>
              <a:spcPct val="0"/>
            </a:spcBef>
            <a:spcAft>
              <a:spcPct val="35000"/>
            </a:spcAft>
            <a:buNone/>
          </a:pPr>
          <a:r>
            <a:rPr lang="es-ES" sz="2000" b="0" i="0" kern="1200" dirty="0"/>
            <a:t>disponibilidad de datos: </a:t>
          </a:r>
          <a:endParaRPr lang="en-US" sz="2000" kern="1200" dirty="0"/>
        </a:p>
      </dsp:txBody>
      <dsp:txXfrm>
        <a:off x="7188080" y="57036"/>
        <a:ext cx="3151249" cy="842714"/>
      </dsp:txXfrm>
    </dsp:sp>
    <dsp:sp modelId="{86AF1E15-19DA-4323-9C0C-F716C3D35D4F}">
      <dsp:nvSpPr>
        <dsp:cNvPr id="0" name=""/>
        <dsp:cNvSpPr/>
      </dsp:nvSpPr>
      <dsp:spPr>
        <a:xfrm>
          <a:off x="7188080" y="899751"/>
          <a:ext cx="3151249" cy="2854800"/>
        </a:xfrm>
        <a:prstGeom prst="rect">
          <a:avLst/>
        </a:prstGeom>
        <a:no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s-ES" sz="2000" b="0" i="0" kern="1200" dirty="0">
              <a:solidFill>
                <a:schemeClr val="bg1"/>
              </a:solidFill>
            </a:rPr>
            <a:t>Se generan más datos, para mejorar la toma de decisiones sobre semillas, selección de cultivos, fertilizantes y control de plagas. </a:t>
          </a:r>
          <a:endParaRPr lang="en-US" sz="2000" kern="1200" dirty="0">
            <a:solidFill>
              <a:schemeClr val="bg1"/>
            </a:solidFill>
          </a:endParaRPr>
        </a:p>
        <a:p>
          <a:pPr marL="228600" lvl="1" indent="-228600" algn="l" defTabSz="889000">
            <a:lnSpc>
              <a:spcPct val="90000"/>
            </a:lnSpc>
            <a:spcBef>
              <a:spcPct val="0"/>
            </a:spcBef>
            <a:spcAft>
              <a:spcPct val="15000"/>
            </a:spcAft>
            <a:buChar char="•"/>
          </a:pPr>
          <a:r>
            <a:rPr lang="es-ES" sz="2000" b="0" i="0" kern="1200" dirty="0" err="1">
              <a:solidFill>
                <a:schemeClr val="bg1"/>
              </a:solidFill>
            </a:rPr>
            <a:t>AgTech</a:t>
          </a:r>
          <a:r>
            <a:rPr lang="es-ES" sz="2000" b="0" i="0" kern="1200" dirty="0">
              <a:solidFill>
                <a:schemeClr val="bg1"/>
              </a:solidFill>
            </a:rPr>
            <a:t> puede ayudar a hacer estos datos más accesibles y accionables.</a:t>
          </a:r>
          <a:endParaRPr lang="en-US" sz="2000" kern="1200" dirty="0">
            <a:solidFill>
              <a:schemeClr val="bg1"/>
            </a:solidFill>
          </a:endParaRPr>
        </a:p>
      </dsp:txBody>
      <dsp:txXfrm>
        <a:off x="7188080" y="899751"/>
        <a:ext cx="3151249" cy="2854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BF99-35AD-47A5-ADEA-9120ED17E5D1}">
      <dsp:nvSpPr>
        <dsp:cNvPr id="0" name=""/>
        <dsp:cNvSpPr/>
      </dsp:nvSpPr>
      <dsp:spPr>
        <a:xfrm>
          <a:off x="1208661" y="286711"/>
          <a:ext cx="3884030" cy="3884030"/>
        </a:xfrm>
        <a:prstGeom prst="pie">
          <a:avLst>
            <a:gd name="adj1" fmla="val 162000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Productividad</a:t>
          </a:r>
          <a:endParaRPr lang="en-US" sz="1900" kern="1200" dirty="0"/>
        </a:p>
      </dsp:txBody>
      <dsp:txXfrm>
        <a:off x="3270434" y="1091723"/>
        <a:ext cx="1433392" cy="1063484"/>
      </dsp:txXfrm>
    </dsp:sp>
    <dsp:sp modelId="{38E82131-9C7E-49BD-9EE7-8CB726927BDF}">
      <dsp:nvSpPr>
        <dsp:cNvPr id="0" name=""/>
        <dsp:cNvSpPr/>
      </dsp:nvSpPr>
      <dsp:spPr>
        <a:xfrm>
          <a:off x="1208661" y="417103"/>
          <a:ext cx="3884030" cy="3884030"/>
        </a:xfrm>
        <a:prstGeom prst="pie">
          <a:avLst>
            <a:gd name="adj1" fmla="val 0"/>
            <a:gd name="adj2" fmla="val 5400000"/>
          </a:avLst>
        </a:prstGeom>
        <a:solidFill>
          <a:srgbClr val="44A8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Climático</a:t>
          </a:r>
          <a:endParaRPr lang="en-US" sz="1900" kern="1200" dirty="0"/>
        </a:p>
      </dsp:txBody>
      <dsp:txXfrm>
        <a:off x="3270434" y="2432638"/>
        <a:ext cx="1433392" cy="1063484"/>
      </dsp:txXfrm>
    </dsp:sp>
    <dsp:sp modelId="{8515B664-FE7B-4666-AF94-D3FEF87E95EA}">
      <dsp:nvSpPr>
        <dsp:cNvPr id="0" name=""/>
        <dsp:cNvSpPr/>
      </dsp:nvSpPr>
      <dsp:spPr>
        <a:xfrm>
          <a:off x="1078268" y="417103"/>
          <a:ext cx="3884030" cy="3884030"/>
        </a:xfrm>
        <a:prstGeom prst="pie">
          <a:avLst>
            <a:gd name="adj1" fmla="val 5400000"/>
            <a:gd name="adj2" fmla="val 10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Híbrido</a:t>
          </a:r>
          <a:endParaRPr lang="en-US" sz="1900" kern="1200" dirty="0"/>
        </a:p>
      </dsp:txBody>
      <dsp:txXfrm>
        <a:off x="1467134" y="2432638"/>
        <a:ext cx="1433392" cy="1063484"/>
      </dsp:txXfrm>
    </dsp:sp>
    <dsp:sp modelId="{3E10A58F-FB89-4F49-9027-E2B3E00B79CF}">
      <dsp:nvSpPr>
        <dsp:cNvPr id="0" name=""/>
        <dsp:cNvSpPr/>
      </dsp:nvSpPr>
      <dsp:spPr>
        <a:xfrm>
          <a:off x="1078268" y="286711"/>
          <a:ext cx="3884030" cy="3884030"/>
        </a:xfrm>
        <a:prstGeom prst="pie">
          <a:avLst>
            <a:gd name="adj1" fmla="val 10800000"/>
            <a:gd name="adj2" fmla="val 16200000"/>
          </a:avLst>
        </a:prstGeom>
        <a:solidFill>
          <a:srgbClr val="44A8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MX" sz="1900" kern="1200" dirty="0"/>
            <a:t>Ganadero</a:t>
          </a:r>
          <a:endParaRPr lang="en-US" sz="1900" kern="1200" dirty="0"/>
        </a:p>
      </dsp:txBody>
      <dsp:txXfrm>
        <a:off x="1467134" y="1091723"/>
        <a:ext cx="1433392" cy="1063484"/>
      </dsp:txXfrm>
    </dsp:sp>
    <dsp:sp modelId="{99BB2409-C1C3-4D54-9B8F-F75E26252121}">
      <dsp:nvSpPr>
        <dsp:cNvPr id="0" name=""/>
        <dsp:cNvSpPr/>
      </dsp:nvSpPr>
      <dsp:spPr>
        <a:xfrm>
          <a:off x="968221" y="46271"/>
          <a:ext cx="4364910" cy="4364910"/>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CAF352-F2AE-4FAE-B63F-611ACDBB8B6B}">
      <dsp:nvSpPr>
        <dsp:cNvPr id="0" name=""/>
        <dsp:cNvSpPr/>
      </dsp:nvSpPr>
      <dsp:spPr>
        <a:xfrm>
          <a:off x="968221" y="176663"/>
          <a:ext cx="4364910" cy="4364910"/>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B901F6-8177-49C7-BE54-6BEA0CE9A613}">
      <dsp:nvSpPr>
        <dsp:cNvPr id="0" name=""/>
        <dsp:cNvSpPr/>
      </dsp:nvSpPr>
      <dsp:spPr>
        <a:xfrm>
          <a:off x="837828" y="176663"/>
          <a:ext cx="4364910" cy="4364910"/>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326698-95A3-4F21-9501-BFDF186F39D0}">
      <dsp:nvSpPr>
        <dsp:cNvPr id="0" name=""/>
        <dsp:cNvSpPr/>
      </dsp:nvSpPr>
      <dsp:spPr>
        <a:xfrm>
          <a:off x="837828" y="46271"/>
          <a:ext cx="4364910" cy="4364910"/>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7BE8B-7AAE-4597-9475-E436B610730C}">
      <dsp:nvSpPr>
        <dsp:cNvPr id="0" name=""/>
        <dsp:cNvSpPr/>
      </dsp:nvSpPr>
      <dsp:spPr>
        <a:xfrm>
          <a:off x="789384" y="0"/>
          <a:ext cx="3303079" cy="3303079"/>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170688" rIns="0" bIns="170688" numCol="1" spcCol="1270" anchor="ctr" anchorCtr="0">
          <a:noAutofit/>
        </a:bodyPr>
        <a:lstStyle/>
        <a:p>
          <a:pPr marL="0" lvl="0" indent="0" algn="ctr" defTabSz="1066800">
            <a:lnSpc>
              <a:spcPct val="90000"/>
            </a:lnSpc>
            <a:spcBef>
              <a:spcPct val="0"/>
            </a:spcBef>
            <a:spcAft>
              <a:spcPct val="35000"/>
            </a:spcAft>
            <a:buNone/>
          </a:pPr>
          <a:r>
            <a:rPr lang="es-MX" sz="2400" kern="1200" dirty="0" err="1"/>
            <a:t>Blockchain</a:t>
          </a:r>
          <a:endParaRPr lang="en-US" sz="1600" kern="1200" dirty="0"/>
        </a:p>
      </dsp:txBody>
      <dsp:txXfrm>
        <a:off x="1573865" y="247731"/>
        <a:ext cx="1734117" cy="561523"/>
      </dsp:txXfrm>
    </dsp:sp>
    <dsp:sp modelId="{8222E293-B919-41EA-8125-0FEA1C7C0968}">
      <dsp:nvSpPr>
        <dsp:cNvPr id="0" name=""/>
        <dsp:cNvSpPr/>
      </dsp:nvSpPr>
      <dsp:spPr>
        <a:xfrm>
          <a:off x="807577" y="825769"/>
          <a:ext cx="2477310" cy="2477310"/>
        </a:xfrm>
        <a:prstGeom prst="ellipse">
          <a:avLst/>
        </a:prstGeom>
        <a:solidFill>
          <a:schemeClr val="accent4">
            <a:hueOff val="-2377205"/>
            <a:satOff val="43560"/>
            <a:lumOff val="549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170688" rIns="0" bIns="170688" numCol="1" spcCol="1270" anchor="ctr" anchorCtr="0">
          <a:noAutofit/>
        </a:bodyPr>
        <a:lstStyle/>
        <a:p>
          <a:pPr marL="0" lvl="0" indent="0" algn="ctr" defTabSz="1066800">
            <a:lnSpc>
              <a:spcPct val="90000"/>
            </a:lnSpc>
            <a:spcBef>
              <a:spcPct val="0"/>
            </a:spcBef>
            <a:spcAft>
              <a:spcPct val="35000"/>
            </a:spcAft>
            <a:buNone/>
          </a:pPr>
          <a:r>
            <a:rPr lang="es-MX" sz="2400" kern="1200" dirty="0"/>
            <a:t>Contratos </a:t>
          </a:r>
        </a:p>
        <a:p>
          <a:pPr marL="0" lvl="0" indent="0" algn="ctr" defTabSz="1066800">
            <a:lnSpc>
              <a:spcPct val="90000"/>
            </a:lnSpc>
            <a:spcBef>
              <a:spcPct val="0"/>
            </a:spcBef>
            <a:spcAft>
              <a:spcPct val="35000"/>
            </a:spcAft>
            <a:buNone/>
          </a:pPr>
          <a:r>
            <a:rPr lang="es-MX" sz="2400" kern="1200" dirty="0"/>
            <a:t>🧠 </a:t>
          </a:r>
          <a:endParaRPr lang="en-US" sz="2400" kern="1200" dirty="0"/>
        </a:p>
      </dsp:txBody>
      <dsp:txXfrm>
        <a:off x="1170370" y="1445097"/>
        <a:ext cx="1751722" cy="12386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03D86-6084-4246-BC6C-BD164974F5FF}">
      <dsp:nvSpPr>
        <dsp:cNvPr id="0" name=""/>
        <dsp:cNvSpPr/>
      </dsp:nvSpPr>
      <dsp:spPr>
        <a:xfrm>
          <a:off x="0" y="1085492"/>
          <a:ext cx="9221649" cy="1447322"/>
        </a:xfrm>
        <a:prstGeom prst="notched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C0DCB09-F4E2-4508-916D-CAA592EACFEF}">
      <dsp:nvSpPr>
        <dsp:cNvPr id="0" name=""/>
        <dsp:cNvSpPr/>
      </dsp:nvSpPr>
      <dsp:spPr>
        <a:xfrm>
          <a:off x="4052" y="0"/>
          <a:ext cx="2674638" cy="1447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b" anchorCtr="0">
          <a:noAutofit/>
        </a:bodyPr>
        <a:lstStyle/>
        <a:p>
          <a:pPr marL="0" lvl="0" indent="0" algn="ctr" defTabSz="1511300">
            <a:lnSpc>
              <a:spcPct val="90000"/>
            </a:lnSpc>
            <a:spcBef>
              <a:spcPct val="0"/>
            </a:spcBef>
            <a:spcAft>
              <a:spcPct val="35000"/>
            </a:spcAft>
            <a:buNone/>
          </a:pPr>
          <a:r>
            <a:rPr lang="es-MX" sz="3400" kern="1200" dirty="0" err="1"/>
            <a:t>Onboarding</a:t>
          </a:r>
          <a:endParaRPr lang="en-US" sz="3400" kern="1200" dirty="0"/>
        </a:p>
      </dsp:txBody>
      <dsp:txXfrm>
        <a:off x="4052" y="0"/>
        <a:ext cx="2674638" cy="1447322"/>
      </dsp:txXfrm>
    </dsp:sp>
    <dsp:sp modelId="{88DF0DBD-91DF-45FA-B8CC-FD20B7C8FD9A}">
      <dsp:nvSpPr>
        <dsp:cNvPr id="0" name=""/>
        <dsp:cNvSpPr/>
      </dsp:nvSpPr>
      <dsp:spPr>
        <a:xfrm>
          <a:off x="1160456" y="1628238"/>
          <a:ext cx="361830" cy="36183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11F88AE-F7A6-4750-9EE1-5EAECFE3440C}">
      <dsp:nvSpPr>
        <dsp:cNvPr id="0" name=""/>
        <dsp:cNvSpPr/>
      </dsp:nvSpPr>
      <dsp:spPr>
        <a:xfrm>
          <a:off x="2812422" y="2170984"/>
          <a:ext cx="2674638" cy="1447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t" anchorCtr="0">
          <a:noAutofit/>
        </a:bodyPr>
        <a:lstStyle/>
        <a:p>
          <a:pPr marL="0" lvl="0" indent="0" algn="ctr" defTabSz="1511300">
            <a:lnSpc>
              <a:spcPct val="90000"/>
            </a:lnSpc>
            <a:spcBef>
              <a:spcPct val="0"/>
            </a:spcBef>
            <a:spcAft>
              <a:spcPct val="35000"/>
            </a:spcAft>
            <a:buNone/>
          </a:pPr>
          <a:r>
            <a:rPr lang="es-MX" sz="3400" kern="1200" dirty="0"/>
            <a:t>Puntos contacto</a:t>
          </a:r>
          <a:endParaRPr lang="en-US" sz="3400" kern="1200" dirty="0"/>
        </a:p>
      </dsp:txBody>
      <dsp:txXfrm>
        <a:off x="2812422" y="2170984"/>
        <a:ext cx="2674638" cy="1447322"/>
      </dsp:txXfrm>
    </dsp:sp>
    <dsp:sp modelId="{35F42DBB-9060-43F5-8ECF-65FCE6252AAF}">
      <dsp:nvSpPr>
        <dsp:cNvPr id="0" name=""/>
        <dsp:cNvSpPr/>
      </dsp:nvSpPr>
      <dsp:spPr>
        <a:xfrm>
          <a:off x="3968826" y="1628238"/>
          <a:ext cx="361830" cy="36183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E8DFA87-972E-49DD-9318-7CDB23FC9A08}">
      <dsp:nvSpPr>
        <dsp:cNvPr id="0" name=""/>
        <dsp:cNvSpPr/>
      </dsp:nvSpPr>
      <dsp:spPr>
        <a:xfrm>
          <a:off x="5620793" y="0"/>
          <a:ext cx="2674638" cy="1447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b" anchorCtr="0">
          <a:noAutofit/>
        </a:bodyPr>
        <a:lstStyle/>
        <a:p>
          <a:pPr marL="0" lvl="0" indent="0" algn="ctr" defTabSz="1511300">
            <a:lnSpc>
              <a:spcPct val="90000"/>
            </a:lnSpc>
            <a:spcBef>
              <a:spcPct val="0"/>
            </a:spcBef>
            <a:spcAft>
              <a:spcPct val="35000"/>
            </a:spcAft>
            <a:buNone/>
          </a:pPr>
          <a:r>
            <a:rPr lang="es-MX" sz="3400" kern="1200" dirty="0" err="1"/>
            <a:t>Backoffice</a:t>
          </a:r>
          <a:endParaRPr lang="en-US" sz="3400" kern="1200" dirty="0"/>
        </a:p>
      </dsp:txBody>
      <dsp:txXfrm>
        <a:off x="5620793" y="0"/>
        <a:ext cx="2674638" cy="1447322"/>
      </dsp:txXfrm>
    </dsp:sp>
    <dsp:sp modelId="{EE59E4A5-BC19-457A-8653-A20934AE3203}">
      <dsp:nvSpPr>
        <dsp:cNvPr id="0" name=""/>
        <dsp:cNvSpPr/>
      </dsp:nvSpPr>
      <dsp:spPr>
        <a:xfrm>
          <a:off x="6777197" y="1628238"/>
          <a:ext cx="361830" cy="361830"/>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D18CF-EDC5-4C90-BBF5-D52F1AD2EE9B}">
      <dsp:nvSpPr>
        <dsp:cNvPr id="0" name=""/>
        <dsp:cNvSpPr/>
      </dsp:nvSpPr>
      <dsp:spPr>
        <a:xfrm>
          <a:off x="1239407" y="261463"/>
          <a:ext cx="4578685" cy="143083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9155"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1" i="0" kern="1200" dirty="0" err="1">
              <a:effectLst/>
            </a:rPr>
            <a:t>Precisión</a:t>
          </a:r>
          <a:r>
            <a:rPr lang="en-US" sz="1600" b="1" i="0" kern="1200" dirty="0">
              <a:effectLst/>
            </a:rPr>
            <a:t> en la </a:t>
          </a:r>
          <a:r>
            <a:rPr lang="en-US" sz="1600" b="1" i="0" kern="1200" dirty="0" err="1">
              <a:effectLst/>
            </a:rPr>
            <a:t>Evaluación</a:t>
          </a:r>
          <a:r>
            <a:rPr lang="en-US" sz="1600" b="1" i="0" kern="1200" dirty="0">
              <a:effectLst/>
            </a:rPr>
            <a:t> de </a:t>
          </a:r>
          <a:r>
            <a:rPr lang="en-US" sz="1600" b="1" i="0" kern="1200" dirty="0" err="1">
              <a:effectLst/>
            </a:rPr>
            <a:t>Riesgos</a:t>
          </a:r>
          <a:r>
            <a:rPr lang="en-US" sz="1600" b="0" i="0" kern="1200" dirty="0">
              <a:effectLst/>
            </a:rPr>
            <a:t>: </a:t>
          </a:r>
        </a:p>
        <a:p>
          <a:pPr marL="0" lvl="0" indent="0" algn="l" defTabSz="711200">
            <a:lnSpc>
              <a:spcPct val="90000"/>
            </a:lnSpc>
            <a:spcBef>
              <a:spcPct val="0"/>
            </a:spcBef>
            <a:spcAft>
              <a:spcPct val="35000"/>
            </a:spcAft>
            <a:buFont typeface="Arial" panose="020B0604020202020204" pitchFamily="34" charset="0"/>
            <a:buNone/>
          </a:pPr>
          <a:r>
            <a:rPr lang="en-US" sz="1600" b="0" i="0" kern="1200" dirty="0">
              <a:effectLst/>
            </a:rPr>
            <a:t>-</a:t>
          </a:r>
          <a:r>
            <a:rPr lang="en-US" sz="1600" b="0" i="0" kern="1200" dirty="0" err="1">
              <a:effectLst/>
            </a:rPr>
            <a:t>Recopilar</a:t>
          </a:r>
          <a:r>
            <a:rPr lang="en-US" sz="1600" b="0" i="0" kern="1200" dirty="0">
              <a:effectLst/>
            </a:rPr>
            <a:t> y </a:t>
          </a:r>
          <a:r>
            <a:rPr lang="en-US" sz="1600" b="0" i="0" kern="1200" dirty="0" err="1">
              <a:effectLst/>
            </a:rPr>
            <a:t>analizar</a:t>
          </a:r>
          <a:r>
            <a:rPr lang="en-US" sz="1600" b="0" i="0" kern="1200" dirty="0">
              <a:effectLst/>
            </a:rPr>
            <a:t> </a:t>
          </a:r>
          <a:r>
            <a:rPr lang="en-US" sz="1600" b="0" i="0" kern="1200" dirty="0" err="1">
              <a:effectLst/>
            </a:rPr>
            <a:t>datos</a:t>
          </a:r>
          <a:r>
            <a:rPr lang="en-US" sz="1600" b="0" i="0" kern="1200" dirty="0">
              <a:effectLst/>
            </a:rPr>
            <a:t> </a:t>
          </a:r>
          <a:r>
            <a:rPr lang="en-US" sz="1600" b="0" i="0" kern="1200" dirty="0" err="1">
              <a:effectLst/>
            </a:rPr>
            <a:t>masivos</a:t>
          </a:r>
          <a:r>
            <a:rPr lang="en-US" sz="1600" b="0" i="0" kern="1200" dirty="0">
              <a:effectLst/>
            </a:rPr>
            <a:t>. </a:t>
          </a:r>
        </a:p>
        <a:p>
          <a:pPr marL="0" lvl="0" indent="0" algn="l" defTabSz="711200">
            <a:lnSpc>
              <a:spcPct val="90000"/>
            </a:lnSpc>
            <a:spcBef>
              <a:spcPct val="0"/>
            </a:spcBef>
            <a:spcAft>
              <a:spcPct val="35000"/>
            </a:spcAft>
            <a:buFont typeface="Arial" panose="020B0604020202020204" pitchFamily="34" charset="0"/>
            <a:buNone/>
          </a:pPr>
          <a:r>
            <a:rPr lang="en-US" sz="1600" b="0" i="0" kern="1200" dirty="0">
              <a:effectLst/>
            </a:rPr>
            <a:t>-Pricing, </a:t>
          </a:r>
          <a:r>
            <a:rPr lang="en-US" sz="1600" b="0" i="0" kern="1200" dirty="0" err="1">
              <a:effectLst/>
            </a:rPr>
            <a:t>nuevos</a:t>
          </a:r>
          <a:r>
            <a:rPr lang="en-US" sz="1600" b="0" i="0" kern="1200" dirty="0">
              <a:effectLst/>
            </a:rPr>
            <a:t> </a:t>
          </a:r>
          <a:r>
            <a:rPr lang="en-US" sz="1600" b="0" i="0" kern="1200" dirty="0" err="1">
              <a:effectLst/>
            </a:rPr>
            <a:t>productos</a:t>
          </a:r>
          <a:r>
            <a:rPr lang="en-US" sz="1600" b="0" i="0" kern="1200" dirty="0">
              <a:effectLst/>
            </a:rPr>
            <a:t>.</a:t>
          </a:r>
          <a:endParaRPr lang="en-US" sz="1600" kern="1200" dirty="0"/>
        </a:p>
      </dsp:txBody>
      <dsp:txXfrm>
        <a:off x="1239407" y="261463"/>
        <a:ext cx="4578685" cy="1430839"/>
      </dsp:txXfrm>
    </dsp:sp>
    <dsp:sp modelId="{784ADE32-6017-4B57-83A0-8A2F4797263F}">
      <dsp:nvSpPr>
        <dsp:cNvPr id="0" name=""/>
        <dsp:cNvSpPr/>
      </dsp:nvSpPr>
      <dsp:spPr>
        <a:xfrm>
          <a:off x="1048628" y="54786"/>
          <a:ext cx="1001587" cy="150238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B3FBF-7B31-45D9-8691-F567B75F8D39}">
      <dsp:nvSpPr>
        <dsp:cNvPr id="0" name=""/>
        <dsp:cNvSpPr/>
      </dsp:nvSpPr>
      <dsp:spPr>
        <a:xfrm>
          <a:off x="6226887" y="261463"/>
          <a:ext cx="4578685" cy="143083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9155"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err="1">
              <a:effectLst/>
            </a:rPr>
            <a:t>Procesamiento</a:t>
          </a:r>
          <a:r>
            <a:rPr lang="en-US" sz="1600" b="1" i="0" kern="1200" dirty="0">
              <a:effectLst/>
            </a:rPr>
            <a:t> </a:t>
          </a:r>
          <a:r>
            <a:rPr lang="en-US" sz="1600" b="1" i="0" kern="1200" dirty="0" err="1">
              <a:effectLst/>
            </a:rPr>
            <a:t>Eficiente</a:t>
          </a:r>
          <a:r>
            <a:rPr lang="en-US" sz="1600" b="1" i="0" kern="1200" dirty="0">
              <a:effectLst/>
            </a:rPr>
            <a:t> de </a:t>
          </a:r>
          <a:r>
            <a:rPr lang="en-US" sz="1600" b="1" i="0" kern="1200" dirty="0" err="1">
              <a:effectLst/>
            </a:rPr>
            <a:t>Reclamaciones</a:t>
          </a:r>
          <a:r>
            <a:rPr lang="en-US" sz="1600" b="0" i="0" kern="1200" dirty="0">
              <a:effectLst/>
            </a:rPr>
            <a:t>: </a:t>
          </a:r>
        </a:p>
        <a:p>
          <a:pPr marL="0" lvl="0" indent="0" algn="l" defTabSz="711200">
            <a:lnSpc>
              <a:spcPct val="90000"/>
            </a:lnSpc>
            <a:spcBef>
              <a:spcPct val="0"/>
            </a:spcBef>
            <a:spcAft>
              <a:spcPct val="35000"/>
            </a:spcAft>
            <a:buNone/>
          </a:pPr>
          <a:r>
            <a:rPr lang="en-US" sz="1600" b="0" i="0" kern="1200" dirty="0">
              <a:effectLst/>
            </a:rPr>
            <a:t>La IA y la </a:t>
          </a:r>
          <a:r>
            <a:rPr lang="en-US" sz="1600" b="0" i="0" kern="1200" dirty="0" err="1">
              <a:effectLst/>
            </a:rPr>
            <a:t>automatización</a:t>
          </a:r>
          <a:r>
            <a:rPr lang="en-US" sz="1600" b="0" i="0" kern="1200" dirty="0">
              <a:effectLst/>
            </a:rPr>
            <a:t> </a:t>
          </a:r>
          <a:r>
            <a:rPr lang="en-US" sz="1600" b="0" i="0" kern="1200" dirty="0" err="1">
              <a:effectLst/>
            </a:rPr>
            <a:t>pueden</a:t>
          </a:r>
          <a:r>
            <a:rPr lang="en-US" sz="1600" b="0" i="0" kern="1200" dirty="0">
              <a:effectLst/>
            </a:rPr>
            <a:t> </a:t>
          </a:r>
          <a:r>
            <a:rPr lang="en-US" sz="1600" b="0" i="0" kern="1200" dirty="0" err="1">
              <a:effectLst/>
            </a:rPr>
            <a:t>simplificar</a:t>
          </a:r>
          <a:r>
            <a:rPr lang="en-US" sz="1600" b="0" i="0" kern="1200" dirty="0">
              <a:effectLst/>
            </a:rPr>
            <a:t> </a:t>
          </a:r>
          <a:r>
            <a:rPr lang="en-US" sz="1600" b="0" i="0" kern="1200" dirty="0" err="1">
              <a:effectLst/>
            </a:rPr>
            <a:t>procesos</a:t>
          </a:r>
          <a:endParaRPr lang="en-US" sz="1600" b="0" i="0" kern="1200" dirty="0">
            <a:effectLst/>
          </a:endParaRPr>
        </a:p>
        <a:p>
          <a:pPr marL="0" lvl="0" indent="0" algn="l" defTabSz="711200">
            <a:lnSpc>
              <a:spcPct val="90000"/>
            </a:lnSpc>
            <a:spcBef>
              <a:spcPct val="0"/>
            </a:spcBef>
            <a:spcAft>
              <a:spcPct val="35000"/>
            </a:spcAft>
            <a:buNone/>
          </a:pPr>
          <a:r>
            <a:rPr lang="en-US" sz="1600" b="0" i="0" kern="1200" dirty="0" err="1">
              <a:effectLst/>
            </a:rPr>
            <a:t>Acelerar</a:t>
          </a:r>
          <a:r>
            <a:rPr lang="en-US" sz="1600" b="0" i="0" kern="1200" dirty="0">
              <a:effectLst/>
            </a:rPr>
            <a:t> los </a:t>
          </a:r>
          <a:r>
            <a:rPr lang="en-US" sz="1600" b="0" i="0" kern="1200" dirty="0" err="1">
              <a:effectLst/>
            </a:rPr>
            <a:t>pagos</a:t>
          </a:r>
          <a:r>
            <a:rPr lang="en-US" sz="1600" b="0" i="0" kern="1200" dirty="0">
              <a:effectLst/>
            </a:rPr>
            <a:t> a los </a:t>
          </a:r>
          <a:r>
            <a:rPr lang="en-US" sz="1600" b="0" i="0" kern="1200" dirty="0" err="1">
              <a:effectLst/>
            </a:rPr>
            <a:t>agricultores</a:t>
          </a:r>
          <a:r>
            <a:rPr lang="en-US" sz="1600" b="0" i="0" kern="1200" dirty="0">
              <a:effectLst/>
            </a:rPr>
            <a:t>.</a:t>
          </a:r>
        </a:p>
      </dsp:txBody>
      <dsp:txXfrm>
        <a:off x="6226887" y="261463"/>
        <a:ext cx="4578685" cy="1430839"/>
      </dsp:txXfrm>
    </dsp:sp>
    <dsp:sp modelId="{5F2C2D39-22B1-45A8-8541-A5E82AD6EE82}">
      <dsp:nvSpPr>
        <dsp:cNvPr id="0" name=""/>
        <dsp:cNvSpPr/>
      </dsp:nvSpPr>
      <dsp:spPr>
        <a:xfrm>
          <a:off x="6036109" y="54786"/>
          <a:ext cx="1001587" cy="150238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C6486A-CCC6-41B8-BDFC-A0244D4C2F21}">
      <dsp:nvSpPr>
        <dsp:cNvPr id="0" name=""/>
        <dsp:cNvSpPr/>
      </dsp:nvSpPr>
      <dsp:spPr>
        <a:xfrm>
          <a:off x="1202446" y="2072481"/>
          <a:ext cx="4578685" cy="143083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9155"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err="1">
              <a:effectLst/>
            </a:rPr>
            <a:t>Seguros</a:t>
          </a:r>
          <a:r>
            <a:rPr lang="en-US" sz="1600" b="1" i="0" kern="1200" dirty="0">
              <a:effectLst/>
            </a:rPr>
            <a:t> </a:t>
          </a:r>
          <a:r>
            <a:rPr lang="en-US" sz="1600" b="1" i="0" kern="1200" dirty="0" err="1">
              <a:effectLst/>
            </a:rPr>
            <a:t>Personalizados</a:t>
          </a:r>
          <a:r>
            <a:rPr lang="en-US" sz="1600" b="0" i="0" kern="1200" dirty="0">
              <a:effectLst/>
            </a:rPr>
            <a:t>: </a:t>
          </a:r>
        </a:p>
        <a:p>
          <a:pPr marL="0" lvl="0" indent="0" algn="l" defTabSz="711200">
            <a:lnSpc>
              <a:spcPct val="90000"/>
            </a:lnSpc>
            <a:spcBef>
              <a:spcPct val="0"/>
            </a:spcBef>
            <a:spcAft>
              <a:spcPct val="35000"/>
            </a:spcAft>
            <a:buNone/>
          </a:pPr>
          <a:r>
            <a:rPr lang="en-US" sz="1600" b="0" i="0" kern="1200" dirty="0">
              <a:effectLst/>
            </a:rPr>
            <a:t>-IoT, IA</a:t>
          </a:r>
        </a:p>
        <a:p>
          <a:pPr marL="0" lvl="0" indent="0" algn="l" defTabSz="711200">
            <a:lnSpc>
              <a:spcPct val="90000"/>
            </a:lnSpc>
            <a:spcBef>
              <a:spcPct val="0"/>
            </a:spcBef>
            <a:spcAft>
              <a:spcPct val="35000"/>
            </a:spcAft>
            <a:buNone/>
          </a:pPr>
          <a:r>
            <a:rPr lang="en-US" sz="1600" b="0" i="0" kern="1200" dirty="0" err="1">
              <a:effectLst/>
            </a:rPr>
            <a:t>Productos</a:t>
          </a:r>
          <a:r>
            <a:rPr lang="en-US" sz="1600" b="0" i="0" kern="1200" dirty="0">
              <a:effectLst/>
            </a:rPr>
            <a:t> </a:t>
          </a:r>
          <a:r>
            <a:rPr lang="en-US" sz="1600" b="0" i="0" kern="1200" dirty="0" err="1">
              <a:effectLst/>
            </a:rPr>
            <a:t>adaptados</a:t>
          </a:r>
          <a:r>
            <a:rPr lang="en-US" sz="1600" b="0" i="0" kern="1200" dirty="0">
              <a:effectLst/>
            </a:rPr>
            <a:t> a </a:t>
          </a:r>
          <a:r>
            <a:rPr lang="en-US" sz="1600" b="0" i="0" kern="1200" dirty="0" err="1">
              <a:effectLst/>
            </a:rPr>
            <a:t>necesidades</a:t>
          </a:r>
          <a:r>
            <a:rPr lang="en-US" sz="1600" b="0" i="0" kern="1200" dirty="0">
              <a:effectLst/>
            </a:rPr>
            <a:t> y </a:t>
          </a:r>
          <a:r>
            <a:rPr lang="en-US" sz="1600" b="0" i="0" kern="1200" dirty="0" err="1">
              <a:effectLst/>
            </a:rPr>
            <a:t>riesgos</a:t>
          </a:r>
          <a:r>
            <a:rPr lang="en-US" sz="1600" b="0" i="0" kern="1200" dirty="0">
              <a:effectLst/>
            </a:rPr>
            <a:t> </a:t>
          </a:r>
          <a:r>
            <a:rPr lang="en-US" sz="1600" b="0" i="0" kern="1200" dirty="0" err="1">
              <a:effectLst/>
            </a:rPr>
            <a:t>individuales</a:t>
          </a:r>
          <a:r>
            <a:rPr lang="en-US" sz="1600" b="0" i="0" kern="1200" dirty="0">
              <a:effectLst/>
            </a:rPr>
            <a:t>.</a:t>
          </a:r>
        </a:p>
      </dsp:txBody>
      <dsp:txXfrm>
        <a:off x="1202446" y="2072481"/>
        <a:ext cx="4578685" cy="1430839"/>
      </dsp:txXfrm>
    </dsp:sp>
    <dsp:sp modelId="{737E8FA5-D3BC-462C-9CF5-A51AFF7673EB}">
      <dsp:nvSpPr>
        <dsp:cNvPr id="0" name=""/>
        <dsp:cNvSpPr/>
      </dsp:nvSpPr>
      <dsp:spPr>
        <a:xfrm>
          <a:off x="1011667" y="1865804"/>
          <a:ext cx="1001587" cy="1502381"/>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142068-132A-40A3-ADBD-B52145F82DDF}">
      <dsp:nvSpPr>
        <dsp:cNvPr id="0" name=""/>
        <dsp:cNvSpPr/>
      </dsp:nvSpPr>
      <dsp:spPr>
        <a:xfrm>
          <a:off x="6263848" y="2082232"/>
          <a:ext cx="4578685" cy="143083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9155"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err="1">
              <a:effectLst/>
            </a:rPr>
            <a:t>Accesibilidad</a:t>
          </a:r>
          <a:r>
            <a:rPr lang="en-US" sz="1600" b="1" i="0" kern="1200" dirty="0">
              <a:effectLst/>
            </a:rPr>
            <a:t> </a:t>
          </a:r>
          <a:r>
            <a:rPr lang="en-US" sz="1600" b="1" i="0" kern="1200" dirty="0" err="1">
              <a:effectLst/>
            </a:rPr>
            <a:t>Mejorada</a:t>
          </a:r>
          <a:r>
            <a:rPr lang="en-US" sz="1600" b="0" i="0" kern="1200" dirty="0">
              <a:effectLst/>
            </a:rPr>
            <a:t>: </a:t>
          </a:r>
        </a:p>
        <a:p>
          <a:pPr marL="0" lvl="0" indent="0" algn="l" defTabSz="711200">
            <a:lnSpc>
              <a:spcPct val="90000"/>
            </a:lnSpc>
            <a:spcBef>
              <a:spcPct val="0"/>
            </a:spcBef>
            <a:spcAft>
              <a:spcPct val="35000"/>
            </a:spcAft>
            <a:buNone/>
          </a:pPr>
          <a:r>
            <a:rPr lang="en-US" sz="1600" b="0" i="0" kern="1200" dirty="0" err="1">
              <a:effectLst/>
            </a:rPr>
            <a:t>Plataformas</a:t>
          </a:r>
          <a:r>
            <a:rPr lang="en-US" sz="1600" b="0" i="0" kern="1200" dirty="0">
              <a:effectLst/>
            </a:rPr>
            <a:t> </a:t>
          </a:r>
          <a:r>
            <a:rPr lang="en-US" sz="1600" b="0" i="0" kern="1200" dirty="0" err="1">
              <a:effectLst/>
            </a:rPr>
            <a:t>digitales</a:t>
          </a:r>
          <a:r>
            <a:rPr lang="en-US" sz="1600" b="0" i="0" kern="1200" dirty="0">
              <a:effectLst/>
            </a:rPr>
            <a:t>- </a:t>
          </a:r>
          <a:r>
            <a:rPr lang="en-US" sz="1600" b="0" i="0" kern="1200" dirty="0" err="1">
              <a:effectLst/>
            </a:rPr>
            <a:t>información</a:t>
          </a:r>
          <a:r>
            <a:rPr lang="en-US" sz="1600" b="0" i="0" kern="1200" dirty="0">
              <a:effectLst/>
            </a:rPr>
            <a:t>, </a:t>
          </a:r>
          <a:r>
            <a:rPr lang="en-US" sz="1600" b="0" i="0" kern="1200" dirty="0" err="1">
              <a:effectLst/>
            </a:rPr>
            <a:t>comprar</a:t>
          </a:r>
          <a:r>
            <a:rPr lang="en-US" sz="1600" b="0" i="0" kern="1200" dirty="0">
              <a:effectLst/>
            </a:rPr>
            <a:t> </a:t>
          </a:r>
          <a:r>
            <a:rPr lang="en-US" sz="1600" b="0" i="0" kern="1200" dirty="0" err="1">
              <a:effectLst/>
            </a:rPr>
            <a:t>pólizas</a:t>
          </a:r>
          <a:r>
            <a:rPr lang="en-US" sz="1600" b="0" i="0" kern="1200" dirty="0">
              <a:effectLst/>
            </a:rPr>
            <a:t> y </a:t>
          </a:r>
          <a:r>
            <a:rPr lang="en-US" sz="1600" b="0" i="0" kern="1200" dirty="0" err="1">
              <a:effectLst/>
            </a:rPr>
            <a:t>reclamaciones</a:t>
          </a:r>
          <a:r>
            <a:rPr lang="en-US" sz="1600" b="0" i="0" kern="1200" dirty="0">
              <a:effectLst/>
            </a:rPr>
            <a:t> </a:t>
          </a:r>
        </a:p>
        <a:p>
          <a:pPr marL="0" lvl="0" indent="0" algn="l" defTabSz="711200">
            <a:lnSpc>
              <a:spcPct val="90000"/>
            </a:lnSpc>
            <a:spcBef>
              <a:spcPct val="0"/>
            </a:spcBef>
            <a:spcAft>
              <a:spcPct val="35000"/>
            </a:spcAft>
            <a:buNone/>
          </a:pPr>
          <a:r>
            <a:rPr lang="en-US" sz="1600" b="0" i="0" kern="1200" dirty="0" err="1">
              <a:effectLst/>
            </a:rPr>
            <a:t>Útil</a:t>
          </a:r>
          <a:r>
            <a:rPr lang="en-US" sz="1600" b="0" i="0" kern="1200" dirty="0">
              <a:effectLst/>
            </a:rPr>
            <a:t> en </a:t>
          </a:r>
          <a:r>
            <a:rPr lang="en-US" sz="1600" b="0" i="0" kern="1200" dirty="0" err="1">
              <a:effectLst/>
            </a:rPr>
            <a:t>áreas</a:t>
          </a:r>
          <a:r>
            <a:rPr lang="en-US" sz="1600" b="0" i="0" kern="1200" dirty="0">
              <a:effectLst/>
            </a:rPr>
            <a:t> con </a:t>
          </a:r>
          <a:r>
            <a:rPr lang="en-US" sz="1600" b="0" i="0" kern="1200" dirty="0" err="1">
              <a:effectLst/>
            </a:rPr>
            <a:t>infraestructura</a:t>
          </a:r>
          <a:r>
            <a:rPr lang="en-US" sz="1600" b="0" i="0" kern="1200" dirty="0">
              <a:effectLst/>
            </a:rPr>
            <a:t> </a:t>
          </a:r>
          <a:r>
            <a:rPr lang="en-US" sz="1600" b="0" i="0" kern="1200" dirty="0" err="1">
              <a:effectLst/>
            </a:rPr>
            <a:t>limitada</a:t>
          </a:r>
          <a:r>
            <a:rPr lang="en-US" sz="1600" b="0" i="0" kern="1200" dirty="0">
              <a:effectLst/>
            </a:rPr>
            <a:t>.</a:t>
          </a:r>
        </a:p>
      </dsp:txBody>
      <dsp:txXfrm>
        <a:off x="6263848" y="2082232"/>
        <a:ext cx="4578685" cy="1430839"/>
      </dsp:txXfrm>
    </dsp:sp>
    <dsp:sp modelId="{2C0FB02C-75C4-4A8E-8C5F-A48C6E5CDF77}">
      <dsp:nvSpPr>
        <dsp:cNvPr id="0" name=""/>
        <dsp:cNvSpPr/>
      </dsp:nvSpPr>
      <dsp:spPr>
        <a:xfrm>
          <a:off x="5999148" y="1856054"/>
          <a:ext cx="1149431" cy="1541383"/>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9161" t="8824" r="-9161" b="882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E40027-B6B3-429C-94CF-AA39BB6EA0BC}">
      <dsp:nvSpPr>
        <dsp:cNvPr id="0" name=""/>
        <dsp:cNvSpPr/>
      </dsp:nvSpPr>
      <dsp:spPr>
        <a:xfrm>
          <a:off x="1207398" y="3908270"/>
          <a:ext cx="4578685" cy="143083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9155"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err="1">
              <a:effectLst/>
            </a:rPr>
            <a:t>Mejor</a:t>
          </a:r>
          <a:r>
            <a:rPr lang="en-US" sz="1600" b="1" i="0" kern="1200" dirty="0">
              <a:effectLst/>
            </a:rPr>
            <a:t> </a:t>
          </a:r>
          <a:r>
            <a:rPr lang="en-US" sz="1600" b="1" i="0" kern="1200" dirty="0" err="1">
              <a:effectLst/>
            </a:rPr>
            <a:t>Mitigación</a:t>
          </a:r>
          <a:r>
            <a:rPr lang="en-US" sz="1600" b="1" i="0" kern="1200" dirty="0">
              <a:effectLst/>
            </a:rPr>
            <a:t> de </a:t>
          </a:r>
          <a:r>
            <a:rPr lang="en-US" sz="1600" b="1" i="0" kern="1200" dirty="0" err="1">
              <a:effectLst/>
            </a:rPr>
            <a:t>Riesgos</a:t>
          </a:r>
          <a:r>
            <a:rPr lang="en-US" sz="1600" b="0" i="0" kern="1200" dirty="0">
              <a:effectLst/>
            </a:rPr>
            <a:t>: </a:t>
          </a:r>
        </a:p>
        <a:p>
          <a:pPr marL="0" lvl="0" indent="0" algn="l" defTabSz="711200">
            <a:lnSpc>
              <a:spcPct val="90000"/>
            </a:lnSpc>
            <a:spcBef>
              <a:spcPct val="0"/>
            </a:spcBef>
            <a:spcAft>
              <a:spcPct val="35000"/>
            </a:spcAft>
            <a:buNone/>
          </a:pPr>
          <a:r>
            <a:rPr lang="en-US" sz="1600" b="0" i="0" kern="1200" dirty="0" err="1">
              <a:effectLst/>
            </a:rPr>
            <a:t>Datos</a:t>
          </a:r>
          <a:r>
            <a:rPr lang="en-US" sz="1600" b="0" i="0" kern="1200" dirty="0">
              <a:effectLst/>
            </a:rPr>
            <a:t> en </a:t>
          </a:r>
          <a:r>
            <a:rPr lang="en-US" sz="1600" b="0" i="0" kern="1200" dirty="0" err="1">
              <a:effectLst/>
            </a:rPr>
            <a:t>tiempo</a:t>
          </a:r>
          <a:r>
            <a:rPr lang="en-US" sz="1600" b="0" i="0" kern="1200" dirty="0">
              <a:effectLst/>
            </a:rPr>
            <a:t> real y </a:t>
          </a:r>
          <a:r>
            <a:rPr lang="en-US" sz="1600" b="0" i="0" kern="1200" dirty="0" err="1">
              <a:effectLst/>
            </a:rPr>
            <a:t>análisis</a:t>
          </a:r>
          <a:r>
            <a:rPr lang="en-US" sz="1600" b="0" i="0" kern="1200" dirty="0">
              <a:effectLst/>
            </a:rPr>
            <a:t> </a:t>
          </a:r>
          <a:r>
            <a:rPr lang="en-US" sz="1600" b="0" i="0" kern="1200" dirty="0" err="1">
              <a:effectLst/>
            </a:rPr>
            <a:t>predictivo</a:t>
          </a:r>
          <a:endParaRPr lang="en-US" sz="1600" b="0" i="0" kern="1200" dirty="0">
            <a:effectLst/>
          </a:endParaRPr>
        </a:p>
        <a:p>
          <a:pPr marL="0" lvl="0" indent="0" algn="l" defTabSz="711200">
            <a:lnSpc>
              <a:spcPct val="90000"/>
            </a:lnSpc>
            <a:spcBef>
              <a:spcPct val="0"/>
            </a:spcBef>
            <a:spcAft>
              <a:spcPct val="35000"/>
            </a:spcAft>
            <a:buNone/>
          </a:pPr>
          <a:r>
            <a:rPr lang="en-US" sz="1600" b="0" i="0" kern="1200" dirty="0" err="1">
              <a:effectLst/>
            </a:rPr>
            <a:t>Ajustar</a:t>
          </a:r>
          <a:r>
            <a:rPr lang="en-US" sz="1600" b="0" i="0" kern="1200" dirty="0">
              <a:effectLst/>
            </a:rPr>
            <a:t> </a:t>
          </a:r>
          <a:r>
            <a:rPr lang="en-US" sz="1600" b="0" i="0" kern="1200" dirty="0" err="1">
              <a:effectLst/>
            </a:rPr>
            <a:t>prácticas</a:t>
          </a:r>
          <a:r>
            <a:rPr lang="en-US" sz="1600" b="0" i="0" kern="1200" dirty="0">
              <a:effectLst/>
            </a:rPr>
            <a:t> </a:t>
          </a:r>
          <a:r>
            <a:rPr lang="en-US" sz="1600" b="0" i="0" kern="1200" dirty="0" err="1">
              <a:effectLst/>
            </a:rPr>
            <a:t>agrícolas</a:t>
          </a:r>
          <a:r>
            <a:rPr lang="en-US" sz="1600" b="0" i="0" kern="1200" dirty="0">
              <a:effectLst/>
            </a:rPr>
            <a:t> en </a:t>
          </a:r>
          <a:r>
            <a:rPr lang="en-US" sz="1600" b="0" i="0" kern="1200" dirty="0" err="1">
              <a:effectLst/>
            </a:rPr>
            <a:t>respuesta</a:t>
          </a:r>
          <a:r>
            <a:rPr lang="en-US" sz="1600" b="0" i="0" kern="1200" dirty="0">
              <a:effectLst/>
            </a:rPr>
            <a:t> a las </a:t>
          </a:r>
          <a:r>
            <a:rPr lang="en-US" sz="1600" b="0" i="0" kern="1200" dirty="0" err="1">
              <a:effectLst/>
            </a:rPr>
            <a:t>predicciones</a:t>
          </a:r>
          <a:r>
            <a:rPr lang="en-US" sz="1600" b="0" i="0" kern="1200" dirty="0">
              <a:effectLst/>
            </a:rPr>
            <a:t> </a:t>
          </a:r>
          <a:r>
            <a:rPr lang="en-US" sz="1600" b="0" i="0" kern="1200" dirty="0" err="1">
              <a:effectLst/>
            </a:rPr>
            <a:t>climáticas</a:t>
          </a:r>
          <a:r>
            <a:rPr lang="en-US" sz="1600" b="0" i="0" kern="1200" dirty="0">
              <a:effectLst/>
            </a:rPr>
            <a:t>.</a:t>
          </a:r>
        </a:p>
      </dsp:txBody>
      <dsp:txXfrm>
        <a:off x="1207398" y="3908270"/>
        <a:ext cx="4578685" cy="1430839"/>
      </dsp:txXfrm>
    </dsp:sp>
    <dsp:sp modelId="{F74CCA20-3448-4E89-BF71-CC6D9339017B}">
      <dsp:nvSpPr>
        <dsp:cNvPr id="0" name=""/>
        <dsp:cNvSpPr/>
      </dsp:nvSpPr>
      <dsp:spPr>
        <a:xfrm>
          <a:off x="1016620" y="3701593"/>
          <a:ext cx="1001587" cy="150238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81F38F-AF4D-450F-AEF0-B3C1D6BCBC5A}">
      <dsp:nvSpPr>
        <dsp:cNvPr id="0" name=""/>
        <dsp:cNvSpPr/>
      </dsp:nvSpPr>
      <dsp:spPr>
        <a:xfrm>
          <a:off x="6258896" y="3933040"/>
          <a:ext cx="4578685" cy="1430839"/>
        </a:xfrm>
        <a:prstGeom prst="rect">
          <a:avLst/>
        </a:prstGeom>
        <a:solidFill>
          <a:schemeClr val="lt1">
            <a:alpha val="4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9155"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dirty="0" err="1">
              <a:effectLst/>
            </a:rPr>
            <a:t>Inclusión</a:t>
          </a:r>
          <a:r>
            <a:rPr lang="en-US" sz="1600" b="1" i="0" kern="1200" dirty="0">
              <a:effectLst/>
            </a:rPr>
            <a:t> </a:t>
          </a:r>
          <a:r>
            <a:rPr lang="en-US" sz="1600" b="1" i="0" kern="1200" dirty="0" err="1">
              <a:effectLst/>
            </a:rPr>
            <a:t>Financiera</a:t>
          </a:r>
          <a:r>
            <a:rPr lang="en-US" sz="1600" b="0" i="0" kern="1200" dirty="0">
              <a:effectLst/>
            </a:rPr>
            <a:t>: </a:t>
          </a:r>
        </a:p>
        <a:p>
          <a:pPr marL="0" lvl="0" indent="0" algn="l" defTabSz="711200">
            <a:lnSpc>
              <a:spcPct val="90000"/>
            </a:lnSpc>
            <a:spcBef>
              <a:spcPct val="0"/>
            </a:spcBef>
            <a:spcAft>
              <a:spcPct val="35000"/>
            </a:spcAft>
            <a:buNone/>
          </a:pPr>
          <a:r>
            <a:rPr lang="en-US" sz="1600" b="0" i="0" kern="1200" dirty="0" err="1">
              <a:effectLst/>
            </a:rPr>
            <a:t>seguros</a:t>
          </a:r>
          <a:r>
            <a:rPr lang="en-US" sz="1600" b="0" i="0" kern="1200" dirty="0">
              <a:effectLst/>
            </a:rPr>
            <a:t> </a:t>
          </a:r>
          <a:r>
            <a:rPr lang="en-US" sz="1600" b="0" i="0" kern="1200" dirty="0" err="1">
              <a:effectLst/>
            </a:rPr>
            <a:t>agrícolas</a:t>
          </a:r>
          <a:r>
            <a:rPr lang="en-US" sz="1600" b="0" i="0" kern="1200" dirty="0">
              <a:effectLst/>
            </a:rPr>
            <a:t> </a:t>
          </a:r>
          <a:r>
            <a:rPr lang="en-US" sz="1600" b="0" i="0" kern="1200" dirty="0" err="1">
              <a:effectLst/>
            </a:rPr>
            <a:t>más</a:t>
          </a:r>
          <a:r>
            <a:rPr lang="en-US" sz="1600" b="0" i="0" kern="1200" dirty="0">
              <a:effectLst/>
            </a:rPr>
            <a:t> </a:t>
          </a:r>
          <a:r>
            <a:rPr lang="en-US" sz="1600" b="0" i="0" kern="1200" dirty="0" err="1">
              <a:effectLst/>
            </a:rPr>
            <a:t>asequibles</a:t>
          </a:r>
          <a:r>
            <a:rPr lang="en-US" sz="1600" b="0" i="0" kern="1200" dirty="0">
              <a:effectLst/>
            </a:rPr>
            <a:t>.</a:t>
          </a:r>
        </a:p>
      </dsp:txBody>
      <dsp:txXfrm>
        <a:off x="6258896" y="3933040"/>
        <a:ext cx="4578685" cy="1430839"/>
      </dsp:txXfrm>
    </dsp:sp>
    <dsp:sp modelId="{A3019202-4BDF-4462-B261-09C41FC77412}">
      <dsp:nvSpPr>
        <dsp:cNvPr id="0" name=""/>
        <dsp:cNvSpPr/>
      </dsp:nvSpPr>
      <dsp:spPr>
        <a:xfrm>
          <a:off x="6004101" y="3676823"/>
          <a:ext cx="1129620" cy="1601463"/>
        </a:xfrm>
        <a:prstGeom prst="rect">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3368" t="13790" r="-13368" b="1379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2C3C6-D29F-4ACA-98AE-E73848CD8BFB}" type="datetimeFigureOut">
              <a:rPr lang="en-US" smtClean="0"/>
              <a:t>5/31/2023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A0B69-2AC5-4948-A490-9A7FAF64A0BC}" type="slidenum">
              <a:rPr lang="en-US" smtClean="0"/>
              <a:t>‹Nº›</a:t>
            </a:fld>
            <a:endParaRPr lang="en-US"/>
          </a:p>
        </p:txBody>
      </p:sp>
    </p:spTree>
    <p:extLst>
      <p:ext uri="{BB962C8B-B14F-4D97-AF65-F5344CB8AC3E}">
        <p14:creationId xmlns:p14="http://schemas.microsoft.com/office/powerpoint/2010/main" val="1930831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7230" y="4411980"/>
            <a:ext cx="5486400" cy="3600450"/>
          </a:xfrm>
        </p:spPr>
        <p:txBody>
          <a:bodyPr/>
          <a:lstStyle/>
          <a:p>
            <a:pPr algn="l">
              <a:buFont typeface="Arial" panose="020B0604020202020204" pitchFamily="34" charset="0"/>
              <a:buChar char="•"/>
            </a:pPr>
            <a:r>
              <a:rPr lang="en-US" b="0" i="0" dirty="0">
                <a:solidFill>
                  <a:srgbClr val="374151"/>
                </a:solidFill>
                <a:effectLst/>
                <a:latin typeface="Söhne"/>
              </a:rPr>
              <a:t>enhance data availability and accuracy in assessing risk, pricing insurance products, and validating claims.</a:t>
            </a:r>
          </a:p>
          <a:p>
            <a:pPr algn="l">
              <a:buFont typeface="Arial" panose="020B0604020202020204" pitchFamily="34" charset="0"/>
              <a:buChar char="•"/>
            </a:pPr>
            <a:endParaRPr lang="en-US" dirty="0">
              <a:solidFill>
                <a:srgbClr val="374151"/>
              </a:solidFill>
              <a:latin typeface="Söhne"/>
            </a:endParaRPr>
          </a:p>
          <a:p>
            <a:pPr algn="l">
              <a:buFont typeface="Arial" panose="020B0604020202020204" pitchFamily="34" charset="0"/>
              <a:buChar char="•"/>
            </a:pPr>
            <a:r>
              <a:rPr lang="en-US" b="0" i="0" dirty="0">
                <a:solidFill>
                  <a:srgbClr val="374151"/>
                </a:solidFill>
                <a:effectLst/>
                <a:latin typeface="Söhne"/>
              </a:rPr>
              <a:t>weather data, satellite imagery, and soil data can all be accessed through APIs for more precise and location-specific risk assessments</a:t>
            </a:r>
          </a:p>
          <a:p>
            <a:pPr algn="l">
              <a:buFont typeface="Arial" panose="020B0604020202020204" pitchFamily="34" charset="0"/>
              <a:buChar char="•"/>
            </a:pPr>
            <a:endParaRPr lang="en-US" dirty="0">
              <a:solidFill>
                <a:srgbClr val="374151"/>
              </a:solidFill>
              <a:latin typeface="Söhne"/>
            </a:endParaRPr>
          </a:p>
          <a:p>
            <a:pPr algn="l">
              <a:buFont typeface="Arial" panose="020B0604020202020204" pitchFamily="34" charset="0"/>
              <a:buChar char="•"/>
            </a:pPr>
            <a:r>
              <a:rPr lang="en-US" b="0" i="0" dirty="0">
                <a:solidFill>
                  <a:srgbClr val="374151"/>
                </a:solidFill>
                <a:effectLst/>
                <a:latin typeface="Söhne"/>
              </a:rPr>
              <a:t>Impact: APIs can enable easy integration and exchange of data between different software systems, improving efficiency and automation. Open data sources, like weather data or crop yield data, can enhance risk assessment and pricing models.</a:t>
            </a:r>
          </a:p>
          <a:p>
            <a:pPr algn="l">
              <a:buFont typeface="Arial" panose="020B0604020202020204" pitchFamily="34" charset="0"/>
              <a:buChar char="•"/>
            </a:pP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Example Product: An insurance product could be a "smart" crop insurance that automatically adjusts premiums based on real-time data.</a:t>
            </a:r>
          </a:p>
          <a:p>
            <a:pPr algn="l">
              <a:buFont typeface="Arial" panose="020B0604020202020204" pitchFamily="34" charset="0"/>
              <a:buChar char="•"/>
            </a:pPr>
            <a:endParaRPr lang="en-US" dirty="0">
              <a:solidFill>
                <a:srgbClr val="374151"/>
              </a:solidFill>
              <a:latin typeface="Söhne"/>
            </a:endParaRPr>
          </a:p>
          <a:p>
            <a:pPr algn="l">
              <a:buFont typeface="Arial" panose="020B0604020202020204" pitchFamily="34" charset="0"/>
              <a:buChar char="•"/>
            </a:pP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Companies: Climate Corporation uses APIs and open data for its insurance offerings.</a:t>
            </a: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11</a:t>
            </a:fld>
            <a:endParaRPr lang="en-US"/>
          </a:p>
        </p:txBody>
      </p:sp>
    </p:spTree>
    <p:extLst>
      <p:ext uri="{BB962C8B-B14F-4D97-AF65-F5344CB8AC3E}">
        <p14:creationId xmlns:p14="http://schemas.microsoft.com/office/powerpoint/2010/main" val="204488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74151"/>
                </a:solidFill>
                <a:effectLst/>
                <a:latin typeface="Söhne"/>
              </a:rPr>
              <a:t>Impact: Blockchain can ensure transparency, traceability, and immutability in the insurance process. Smart contracts on blockchain can automate claim settlement when predefined conditions are met.</a:t>
            </a:r>
          </a:p>
          <a:p>
            <a:pPr algn="l">
              <a:buFont typeface="Arial" panose="020B0604020202020204" pitchFamily="34" charset="0"/>
              <a:buChar char="•"/>
            </a:pPr>
            <a:endParaRPr lang="en-US" b="0" i="0" dirty="0">
              <a:solidFill>
                <a:srgbClr val="374151"/>
              </a:solidFill>
              <a:effectLst/>
              <a:latin typeface="Söhne"/>
            </a:endParaRPr>
          </a:p>
          <a:p>
            <a:pPr algn="l">
              <a:buFont typeface="Arial" panose="020B0604020202020204" pitchFamily="34" charset="0"/>
              <a:buChar char="•"/>
            </a:pPr>
            <a:r>
              <a:rPr lang="en-US" b="0" i="0" dirty="0">
                <a:solidFill>
                  <a:srgbClr val="374151"/>
                </a:solidFill>
                <a:effectLst/>
                <a:latin typeface="Söhne"/>
              </a:rPr>
              <a:t>Example Product: Crop insurance that uses smart contracts for claims processing based on weather data</a:t>
            </a:r>
          </a:p>
          <a:p>
            <a:pPr algn="l">
              <a:buFont typeface="Arial" panose="020B0604020202020204" pitchFamily="34" charset="0"/>
              <a:buChar char="•"/>
            </a:pPr>
            <a:r>
              <a:rPr lang="en-US" dirty="0" err="1">
                <a:solidFill>
                  <a:srgbClr val="374151"/>
                </a:solidFill>
                <a:latin typeface="Söhne"/>
              </a:rPr>
              <a:t>Rastrear</a:t>
            </a:r>
            <a:r>
              <a:rPr lang="en-US" dirty="0">
                <a:solidFill>
                  <a:srgbClr val="374151"/>
                </a:solidFill>
                <a:latin typeface="Söhne"/>
              </a:rPr>
              <a:t> </a:t>
            </a:r>
          </a:p>
          <a:p>
            <a:pPr algn="l"/>
            <a:r>
              <a:rPr lang="en-US" b="0" i="0" dirty="0">
                <a:solidFill>
                  <a:srgbClr val="374151"/>
                </a:solidFill>
                <a:effectLst/>
                <a:latin typeface="Söhne"/>
              </a:rPr>
              <a:t>.</a:t>
            </a:r>
          </a:p>
          <a:p>
            <a:pPr algn="l">
              <a:buFont typeface="Arial" panose="020B0604020202020204" pitchFamily="34" charset="0"/>
              <a:buChar char="•"/>
            </a:pPr>
            <a:r>
              <a:rPr lang="en-US" b="0" i="0" dirty="0">
                <a:solidFill>
                  <a:srgbClr val="374151"/>
                </a:solidFill>
                <a:effectLst/>
                <a:latin typeface="Söhne"/>
              </a:rPr>
              <a:t>Companies: </a:t>
            </a:r>
            <a:r>
              <a:rPr lang="en-US" b="0" i="0" dirty="0" err="1">
                <a:solidFill>
                  <a:srgbClr val="374151"/>
                </a:solidFill>
                <a:effectLst/>
                <a:latin typeface="Söhne"/>
              </a:rPr>
              <a:t>Etherisc</a:t>
            </a:r>
            <a:r>
              <a:rPr lang="en-US" b="0" i="0" dirty="0">
                <a:solidFill>
                  <a:srgbClr val="374151"/>
                </a:solidFill>
                <a:effectLst/>
                <a:latin typeface="Söhne"/>
              </a:rPr>
              <a:t> has developed blockchain-based crop insurance solutions.</a:t>
            </a: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12</a:t>
            </a:fld>
            <a:endParaRPr lang="en-US"/>
          </a:p>
        </p:txBody>
      </p:sp>
    </p:spTree>
    <p:extLst>
      <p:ext uri="{BB962C8B-B14F-4D97-AF65-F5344CB8AC3E}">
        <p14:creationId xmlns:p14="http://schemas.microsoft.com/office/powerpoint/2010/main" val="43660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Generic</a:t>
            </a:r>
            <a:r>
              <a:rPr lang="es-MX" dirty="0"/>
              <a:t> </a:t>
            </a:r>
            <a:r>
              <a:rPr lang="es-MX" dirty="0" err="1"/>
              <a:t>insurance</a:t>
            </a:r>
            <a:r>
              <a:rPr lang="es-MX" dirty="0"/>
              <a:t> </a:t>
            </a:r>
            <a:r>
              <a:rPr lang="es-MX" dirty="0" err="1"/>
              <a:t>framework</a:t>
            </a:r>
            <a:endParaRPr lang="es-MX" dirty="0"/>
          </a:p>
          <a:p>
            <a:endParaRPr lang="es-MX" dirty="0"/>
          </a:p>
          <a:p>
            <a:r>
              <a:rPr lang="es-MX" dirty="0"/>
              <a:t>Código para contratos inteligentes para construir aplicaciones</a:t>
            </a:r>
          </a:p>
          <a:p>
            <a:endParaRPr lang="es-MX" dirty="0"/>
          </a:p>
          <a:p>
            <a:pPr algn="l">
              <a:buFont typeface="Arial" panose="020B0604020202020204" pitchFamily="34" charset="0"/>
              <a:buChar char="•"/>
            </a:pPr>
            <a:r>
              <a:rPr lang="en-US" b="0" i="0" dirty="0">
                <a:solidFill>
                  <a:srgbClr val="374151"/>
                </a:solidFill>
                <a:effectLst/>
                <a:latin typeface="Söhne"/>
              </a:rPr>
              <a:t>Impact: Open source software can reduce development costs and foster innovation in creating insurance software systems.</a:t>
            </a:r>
          </a:p>
          <a:p>
            <a:pPr algn="l">
              <a:buFont typeface="Arial" panose="020B0604020202020204" pitchFamily="34" charset="0"/>
              <a:buChar char="•"/>
            </a:pPr>
            <a:r>
              <a:rPr lang="en-US" b="0" i="0" dirty="0">
                <a:solidFill>
                  <a:srgbClr val="374151"/>
                </a:solidFill>
                <a:effectLst/>
                <a:latin typeface="Söhne"/>
              </a:rPr>
              <a:t>Example Product: Open underwriting systems that improve risk assessment and pricing models.</a:t>
            </a:r>
          </a:p>
          <a:p>
            <a:pPr algn="l">
              <a:buFont typeface="Arial" panose="020B0604020202020204" pitchFamily="34" charset="0"/>
              <a:buChar char="•"/>
            </a:pPr>
            <a:r>
              <a:rPr lang="en-US" b="0" i="0" dirty="0">
                <a:solidFill>
                  <a:srgbClr val="374151"/>
                </a:solidFill>
                <a:effectLst/>
                <a:latin typeface="Söhne"/>
              </a:rPr>
              <a:t>Companies: </a:t>
            </a:r>
            <a:r>
              <a:rPr lang="en-US" b="0" i="0" dirty="0" err="1">
                <a:solidFill>
                  <a:srgbClr val="374151"/>
                </a:solidFill>
                <a:effectLst/>
                <a:latin typeface="Söhne"/>
              </a:rPr>
              <a:t>OpenUnderwriter</a:t>
            </a:r>
            <a:r>
              <a:rPr lang="en-US" b="0" i="0" dirty="0">
                <a:solidFill>
                  <a:srgbClr val="374151"/>
                </a:solidFill>
                <a:effectLst/>
                <a:latin typeface="Söhne"/>
              </a:rPr>
              <a:t> provides open-source insurance software.</a:t>
            </a:r>
          </a:p>
          <a:p>
            <a:pPr algn="l">
              <a:buFont typeface="Arial" panose="020B0604020202020204" pitchFamily="34" charset="0"/>
              <a:buChar char="•"/>
            </a:pPr>
            <a:endParaRPr lang="en-US" dirty="0">
              <a:solidFill>
                <a:srgbClr val="374151"/>
              </a:solidFill>
              <a:latin typeface="Söhne"/>
            </a:endParaRPr>
          </a:p>
          <a:p>
            <a:pPr algn="l">
              <a:buFont typeface="+mj-lt"/>
              <a:buAutoNum type="arabicPeriod"/>
            </a:pPr>
            <a:r>
              <a:rPr lang="en-US" b="1" i="0" dirty="0">
                <a:solidFill>
                  <a:srgbClr val="374151"/>
                </a:solidFill>
                <a:effectLst/>
                <a:latin typeface="Söhne"/>
              </a:rPr>
              <a:t>Market Influence</a:t>
            </a:r>
            <a:r>
              <a:rPr lang="en-US" b="0" i="0" dirty="0">
                <a:solidFill>
                  <a:srgbClr val="374151"/>
                </a:solidFill>
                <a:effectLst/>
                <a:latin typeface="Söhne"/>
              </a:rPr>
              <a:t>: By creating an open-source platform, you can influence the market and potentially set industry standards.</a:t>
            </a:r>
          </a:p>
          <a:p>
            <a:pPr algn="l">
              <a:buFont typeface="+mj-lt"/>
              <a:buAutoNum type="arabicPeriod"/>
            </a:pPr>
            <a:r>
              <a:rPr lang="en-US" b="1" i="0" dirty="0">
                <a:solidFill>
                  <a:srgbClr val="374151"/>
                </a:solidFill>
                <a:effectLst/>
                <a:latin typeface="Söhne"/>
              </a:rPr>
              <a:t>Ecosystem Creation</a:t>
            </a:r>
            <a:r>
              <a:rPr lang="en-US" b="0" i="0" dirty="0">
                <a:solidFill>
                  <a:srgbClr val="374151"/>
                </a:solidFill>
                <a:effectLst/>
                <a:latin typeface="Söhne"/>
              </a:rPr>
              <a:t>: If your open-source platform becomes widely used, it could attract a whole ecosystem of developers, startups, and companies building related tools, extensions, or services.</a:t>
            </a:r>
          </a:p>
          <a:p>
            <a:pPr algn="l">
              <a:buFont typeface="Arial" panose="020B0604020202020204" pitchFamily="34" charset="0"/>
              <a:buChar char="•"/>
            </a:pPr>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13</a:t>
            </a:fld>
            <a:endParaRPr lang="en-US"/>
          </a:p>
        </p:txBody>
      </p:sp>
    </p:spTree>
    <p:extLst>
      <p:ext uri="{BB962C8B-B14F-4D97-AF65-F5344CB8AC3E}">
        <p14:creationId xmlns:p14="http://schemas.microsoft.com/office/powerpoint/2010/main" val="3841778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74151"/>
                </a:solidFill>
                <a:effectLst/>
                <a:latin typeface="Söhne"/>
              </a:rPr>
              <a:t>Impact: IoT devices can provide real-time data on weather conditions, soil health, crop conditions, etc., helping insurers assess risks more accurately and even prevent losses.</a:t>
            </a:r>
          </a:p>
          <a:p>
            <a:pPr algn="l">
              <a:buFont typeface="Arial" panose="020B0604020202020204" pitchFamily="34" charset="0"/>
              <a:buChar char="•"/>
            </a:pPr>
            <a:r>
              <a:rPr lang="en-US" b="0" i="0" dirty="0">
                <a:solidFill>
                  <a:srgbClr val="374151"/>
                </a:solidFill>
                <a:effectLst/>
                <a:latin typeface="Söhne"/>
              </a:rPr>
              <a:t>Example Product: Insurance that uses data from IoT devices for personalized pricing and loss prevention.</a:t>
            </a:r>
          </a:p>
          <a:p>
            <a:pPr algn="l">
              <a:buFont typeface="Arial" panose="020B0604020202020204" pitchFamily="34" charset="0"/>
              <a:buChar char="•"/>
            </a:pPr>
            <a:r>
              <a:rPr lang="en-US" b="0" i="0" dirty="0">
                <a:solidFill>
                  <a:srgbClr val="374151"/>
                </a:solidFill>
                <a:effectLst/>
                <a:latin typeface="Söhne"/>
              </a:rPr>
              <a:t>Companies: John Deere integrates IoT into its operations, which could be used in conjunction with insurance </a:t>
            </a: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14</a:t>
            </a:fld>
            <a:endParaRPr lang="en-US"/>
          </a:p>
        </p:txBody>
      </p:sp>
    </p:spTree>
    <p:extLst>
      <p:ext uri="{BB962C8B-B14F-4D97-AF65-F5344CB8AC3E}">
        <p14:creationId xmlns:p14="http://schemas.microsoft.com/office/powerpoint/2010/main" val="334665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74151"/>
                </a:solidFill>
                <a:effectLst/>
                <a:latin typeface="Söhne"/>
              </a:rPr>
              <a:t>Impact: AI can improve risk assessment, fraud detection, customer service (via AI chatbots), and claims processing speed.</a:t>
            </a:r>
          </a:p>
          <a:p>
            <a:pPr algn="l">
              <a:buFont typeface="Arial" panose="020B0604020202020204" pitchFamily="34" charset="0"/>
              <a:buChar char="•"/>
            </a:pPr>
            <a:r>
              <a:rPr lang="en-US" b="0" i="0" dirty="0">
                <a:solidFill>
                  <a:srgbClr val="374151"/>
                </a:solidFill>
                <a:effectLst/>
                <a:latin typeface="Söhne"/>
              </a:rPr>
              <a:t>Example Product: Insurance that uses AI for personalized pricing based on individual farm data.</a:t>
            </a:r>
          </a:p>
          <a:p>
            <a:pPr algn="l">
              <a:buFont typeface="Arial" panose="020B0604020202020204" pitchFamily="34" charset="0"/>
              <a:buChar char="•"/>
            </a:pPr>
            <a:r>
              <a:rPr lang="en-US" b="0" i="0" dirty="0">
                <a:solidFill>
                  <a:srgbClr val="374151"/>
                </a:solidFill>
                <a:effectLst/>
                <a:latin typeface="Söhne"/>
              </a:rPr>
              <a:t>Companies: Lemonade uses AI extensively in its insurance platform.</a:t>
            </a: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15</a:t>
            </a:fld>
            <a:endParaRPr lang="en-US"/>
          </a:p>
        </p:txBody>
      </p:sp>
    </p:spTree>
    <p:extLst>
      <p:ext uri="{BB962C8B-B14F-4D97-AF65-F5344CB8AC3E}">
        <p14:creationId xmlns:p14="http://schemas.microsoft.com/office/powerpoint/2010/main" val="113687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Zesty</a:t>
            </a:r>
          </a:p>
          <a:p>
            <a:r>
              <a:rPr lang="en-US" dirty="0">
                <a:solidFill>
                  <a:srgbClr val="374151"/>
                </a:solidFill>
                <a:latin typeface="Söhne"/>
              </a:rPr>
              <a:t>AON ZURICH</a:t>
            </a:r>
            <a:endParaRPr lang="en-US" b="0" i="0" dirty="0">
              <a:solidFill>
                <a:srgbClr val="374151"/>
              </a:solidFill>
              <a:effectLst/>
              <a:latin typeface="Söhne"/>
            </a:endParaRPr>
          </a:p>
          <a:p>
            <a:r>
              <a:rPr lang="en-US" dirty="0">
                <a:solidFill>
                  <a:srgbClr val="374151"/>
                </a:solidFill>
                <a:latin typeface="Söhne"/>
              </a:rPr>
              <a:t>-</a:t>
            </a:r>
            <a:r>
              <a:rPr lang="en-US" dirty="0" err="1">
                <a:solidFill>
                  <a:srgbClr val="374151"/>
                </a:solidFill>
                <a:latin typeface="Söhne"/>
              </a:rPr>
              <a:t>Todos</a:t>
            </a:r>
            <a:r>
              <a:rPr lang="en-US" dirty="0">
                <a:solidFill>
                  <a:srgbClr val="374151"/>
                </a:solidFill>
                <a:latin typeface="Söhne"/>
              </a:rPr>
              <a:t> los </a:t>
            </a:r>
            <a:r>
              <a:rPr lang="en-US" dirty="0" err="1">
                <a:solidFill>
                  <a:srgbClr val="374151"/>
                </a:solidFill>
                <a:latin typeface="Söhne"/>
              </a:rPr>
              <a:t>factores</a:t>
            </a:r>
            <a:r>
              <a:rPr lang="en-US" dirty="0">
                <a:solidFill>
                  <a:srgbClr val="374151"/>
                </a:solidFill>
                <a:latin typeface="Söhne"/>
              </a:rPr>
              <a:t> que </a:t>
            </a:r>
            <a:r>
              <a:rPr lang="en-US" dirty="0" err="1">
                <a:solidFill>
                  <a:srgbClr val="374151"/>
                </a:solidFill>
                <a:latin typeface="Söhne"/>
              </a:rPr>
              <a:t>impactan</a:t>
            </a:r>
            <a:r>
              <a:rPr lang="en-US" dirty="0">
                <a:solidFill>
                  <a:srgbClr val="374151"/>
                </a:solidFill>
                <a:latin typeface="Söhne"/>
              </a:rPr>
              <a:t> </a:t>
            </a:r>
            <a:r>
              <a:rPr lang="en-US" dirty="0" err="1">
                <a:solidFill>
                  <a:srgbClr val="374151"/>
                </a:solidFill>
                <a:latin typeface="Söhne"/>
              </a:rPr>
              <a:t>el</a:t>
            </a:r>
            <a:r>
              <a:rPr lang="en-US" dirty="0">
                <a:solidFill>
                  <a:srgbClr val="374151"/>
                </a:solidFill>
                <a:latin typeface="Söhne"/>
              </a:rPr>
              <a:t> valor de </a:t>
            </a:r>
            <a:r>
              <a:rPr lang="en-US" dirty="0" err="1">
                <a:solidFill>
                  <a:srgbClr val="374151"/>
                </a:solidFill>
                <a:latin typeface="Söhne"/>
              </a:rPr>
              <a:t>una</a:t>
            </a:r>
            <a:r>
              <a:rPr lang="en-US" dirty="0">
                <a:solidFill>
                  <a:srgbClr val="374151"/>
                </a:solidFill>
                <a:latin typeface="Söhne"/>
              </a:rPr>
              <a:t> </a:t>
            </a:r>
            <a:r>
              <a:rPr lang="en-US" dirty="0" err="1">
                <a:solidFill>
                  <a:srgbClr val="374151"/>
                </a:solidFill>
                <a:latin typeface="Söhne"/>
              </a:rPr>
              <a:t>propiedad</a:t>
            </a:r>
            <a:r>
              <a:rPr lang="en-US" dirty="0">
                <a:solidFill>
                  <a:srgbClr val="374151"/>
                </a:solidFill>
                <a:latin typeface="Söhne"/>
              </a:rPr>
              <a:t> y </a:t>
            </a:r>
            <a:r>
              <a:rPr lang="en-US" dirty="0" err="1">
                <a:solidFill>
                  <a:srgbClr val="374151"/>
                </a:solidFill>
                <a:latin typeface="Söhne"/>
              </a:rPr>
              <a:t>su</a:t>
            </a:r>
            <a:r>
              <a:rPr lang="en-US" dirty="0">
                <a:solidFill>
                  <a:srgbClr val="374151"/>
                </a:solidFill>
                <a:latin typeface="Söhne"/>
              </a:rPr>
              <a:t> </a:t>
            </a:r>
            <a:r>
              <a:rPr lang="en-US" dirty="0" err="1">
                <a:solidFill>
                  <a:srgbClr val="374151"/>
                </a:solidFill>
                <a:latin typeface="Söhne"/>
              </a:rPr>
              <a:t>exposición</a:t>
            </a:r>
            <a:r>
              <a:rPr lang="en-US" dirty="0">
                <a:solidFill>
                  <a:srgbClr val="374151"/>
                </a:solidFill>
                <a:latin typeface="Söhne"/>
              </a:rPr>
              <a:t> a </a:t>
            </a:r>
            <a:r>
              <a:rPr lang="en-US" dirty="0" err="1">
                <a:solidFill>
                  <a:srgbClr val="374151"/>
                </a:solidFill>
                <a:latin typeface="Söhne"/>
              </a:rPr>
              <a:t>desastres</a:t>
            </a:r>
            <a:r>
              <a:rPr lang="en-US" dirty="0">
                <a:solidFill>
                  <a:srgbClr val="374151"/>
                </a:solidFill>
                <a:latin typeface="Söhne"/>
              </a:rPr>
              <a:t> naturales</a:t>
            </a:r>
          </a:p>
          <a:p>
            <a:r>
              <a:rPr lang="en-US" dirty="0">
                <a:solidFill>
                  <a:srgbClr val="374151"/>
                </a:solidFill>
                <a:latin typeface="Söhne"/>
              </a:rPr>
              <a:t>150M </a:t>
            </a:r>
            <a:r>
              <a:rPr lang="en-US" dirty="0" err="1">
                <a:solidFill>
                  <a:srgbClr val="374151"/>
                </a:solidFill>
                <a:latin typeface="Söhne"/>
              </a:rPr>
              <a:t>propiedades</a:t>
            </a:r>
            <a:r>
              <a:rPr lang="en-US" dirty="0">
                <a:solidFill>
                  <a:srgbClr val="374151"/>
                </a:solidFill>
                <a:latin typeface="Söhne"/>
              </a:rPr>
              <a:t> 200 miles de </a:t>
            </a:r>
            <a:r>
              <a:rPr lang="en-US" dirty="0" err="1">
                <a:solidFill>
                  <a:srgbClr val="374151"/>
                </a:solidFill>
                <a:latin typeface="Söhne"/>
              </a:rPr>
              <a:t>millones</a:t>
            </a:r>
            <a:r>
              <a:rPr lang="en-US" dirty="0">
                <a:solidFill>
                  <a:srgbClr val="374151"/>
                </a:solidFill>
                <a:latin typeface="Söhne"/>
              </a:rPr>
              <a:t> </a:t>
            </a:r>
            <a:r>
              <a:rPr lang="en-US" dirty="0" err="1">
                <a:solidFill>
                  <a:srgbClr val="374151"/>
                </a:solidFill>
                <a:latin typeface="Söhne"/>
              </a:rPr>
              <a:t>datos</a:t>
            </a:r>
            <a:r>
              <a:rPr lang="en-US" dirty="0">
                <a:solidFill>
                  <a:srgbClr val="374151"/>
                </a:solidFill>
                <a:latin typeface="Söhne"/>
              </a:rPr>
              <a:t> para </a:t>
            </a:r>
            <a:r>
              <a:rPr lang="en-US" dirty="0" err="1">
                <a:solidFill>
                  <a:srgbClr val="374151"/>
                </a:solidFill>
                <a:latin typeface="Söhne"/>
              </a:rPr>
              <a:t>generar</a:t>
            </a:r>
            <a:r>
              <a:rPr lang="en-US" dirty="0">
                <a:solidFill>
                  <a:srgbClr val="374151"/>
                </a:solidFill>
                <a:latin typeface="Söhne"/>
              </a:rPr>
              <a:t> </a:t>
            </a:r>
            <a:r>
              <a:rPr lang="en-US" dirty="0" err="1">
                <a:solidFill>
                  <a:srgbClr val="374151"/>
                </a:solidFill>
                <a:latin typeface="Söhne"/>
              </a:rPr>
              <a:t>pólizas</a:t>
            </a:r>
            <a:endParaRPr lang="en-US" dirty="0">
              <a:solidFill>
                <a:srgbClr val="374151"/>
              </a:solidFill>
              <a:latin typeface="Söhne"/>
            </a:endParaRPr>
          </a:p>
          <a:p>
            <a:r>
              <a:rPr lang="en-US" dirty="0" err="1">
                <a:solidFill>
                  <a:srgbClr val="374151"/>
                </a:solidFill>
                <a:latin typeface="Söhne"/>
              </a:rPr>
              <a:t>Valuador</a:t>
            </a:r>
            <a:r>
              <a:rPr lang="en-US" dirty="0">
                <a:solidFill>
                  <a:srgbClr val="374151"/>
                </a:solidFill>
                <a:latin typeface="Söhne"/>
              </a:rPr>
              <a:t> de </a:t>
            </a:r>
            <a:r>
              <a:rPr lang="en-US" dirty="0" err="1">
                <a:solidFill>
                  <a:srgbClr val="374151"/>
                </a:solidFill>
                <a:latin typeface="Söhne"/>
              </a:rPr>
              <a:t>techos</a:t>
            </a:r>
            <a:endParaRPr lang="en-US" dirty="0">
              <a:solidFill>
                <a:srgbClr val="374151"/>
              </a:solidFill>
              <a:latin typeface="Söhne"/>
            </a:endParaRPr>
          </a:p>
          <a:p>
            <a:r>
              <a:rPr lang="en-US" dirty="0" err="1">
                <a:solidFill>
                  <a:srgbClr val="374151"/>
                </a:solidFill>
                <a:latin typeface="Söhne"/>
              </a:rPr>
              <a:t>Detalle</a:t>
            </a:r>
            <a:r>
              <a:rPr lang="en-US" dirty="0">
                <a:solidFill>
                  <a:srgbClr val="374151"/>
                </a:solidFill>
                <a:latin typeface="Söhne"/>
              </a:rPr>
              <a:t> de las </a:t>
            </a:r>
            <a:r>
              <a:rPr lang="en-US" dirty="0" err="1">
                <a:solidFill>
                  <a:srgbClr val="374151"/>
                </a:solidFill>
                <a:latin typeface="Söhne"/>
              </a:rPr>
              <a:t>viviendas</a:t>
            </a:r>
            <a:endParaRPr lang="en-US" dirty="0">
              <a:solidFill>
                <a:srgbClr val="374151"/>
              </a:solidFill>
              <a:latin typeface="Söhne"/>
            </a:endParaRPr>
          </a:p>
          <a:p>
            <a:r>
              <a:rPr lang="en-US" dirty="0" err="1">
                <a:solidFill>
                  <a:srgbClr val="374151"/>
                </a:solidFill>
                <a:latin typeface="Söhne"/>
              </a:rPr>
              <a:t>Manejo</a:t>
            </a:r>
            <a:r>
              <a:rPr lang="en-US" dirty="0">
                <a:solidFill>
                  <a:srgbClr val="374151"/>
                </a:solidFill>
                <a:latin typeface="Söhne"/>
              </a:rPr>
              <a:t> de </a:t>
            </a:r>
            <a:r>
              <a:rPr lang="en-US" dirty="0" err="1">
                <a:solidFill>
                  <a:srgbClr val="374151"/>
                </a:solidFill>
                <a:latin typeface="Söhne"/>
              </a:rPr>
              <a:t>riesgos</a:t>
            </a:r>
            <a:endParaRPr lang="en-US" dirty="0">
              <a:solidFill>
                <a:srgbClr val="374151"/>
              </a:solidFill>
              <a:latin typeface="Söhne"/>
            </a:endParaRPr>
          </a:p>
          <a:p>
            <a:r>
              <a:rPr lang="en-US" dirty="0" err="1">
                <a:solidFill>
                  <a:srgbClr val="374151"/>
                </a:solidFill>
                <a:latin typeface="Söhne"/>
              </a:rPr>
              <a:t>Modelos</a:t>
            </a:r>
            <a:r>
              <a:rPr lang="en-US" dirty="0">
                <a:solidFill>
                  <a:srgbClr val="374151"/>
                </a:solidFill>
                <a:latin typeface="Söhne"/>
              </a:rPr>
              <a:t> </a:t>
            </a:r>
            <a:r>
              <a:rPr lang="en-US" dirty="0" err="1">
                <a:solidFill>
                  <a:srgbClr val="374151"/>
                </a:solidFill>
                <a:latin typeface="Söhne"/>
              </a:rPr>
              <a:t>climáticos</a:t>
            </a:r>
            <a:endParaRPr lang="en-US" dirty="0">
              <a:solidFill>
                <a:srgbClr val="374151"/>
              </a:solidFill>
              <a:latin typeface="Söhne"/>
            </a:endParaRP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34</a:t>
            </a:fld>
            <a:endParaRPr lang="en-US"/>
          </a:p>
        </p:txBody>
      </p:sp>
    </p:spTree>
    <p:extLst>
      <p:ext uri="{BB962C8B-B14F-4D97-AF65-F5344CB8AC3E}">
        <p14:creationId xmlns:p14="http://schemas.microsoft.com/office/powerpoint/2010/main" val="4206229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err="1"/>
              <a:t>Innovation</a:t>
            </a:r>
            <a:r>
              <a:rPr lang="es-MX" dirty="0"/>
              <a:t> </a:t>
            </a:r>
            <a:r>
              <a:rPr lang="es-MX" dirty="0" err="1"/>
              <a:t>Labs</a:t>
            </a:r>
            <a:r>
              <a:rPr lang="es-MX" dirty="0"/>
              <a:t>- interdisciplinarios para identificar nuevos productos, servicios y procesos con bastante libertad para experimentar</a:t>
            </a:r>
          </a:p>
          <a:p>
            <a:endParaRPr lang="es-MX" dirty="0"/>
          </a:p>
          <a:p>
            <a:r>
              <a:rPr lang="es-MX" dirty="0"/>
              <a:t>Open </a:t>
            </a:r>
            <a:r>
              <a:rPr lang="es-MX" dirty="0" err="1"/>
              <a:t>innovation</a:t>
            </a:r>
            <a:r>
              <a:rPr lang="es-MX" dirty="0"/>
              <a:t>-busca fomentar colaboración, intercambio de ideas</a:t>
            </a:r>
          </a:p>
          <a:p>
            <a:r>
              <a:rPr lang="es-MX" dirty="0"/>
              <a:t>-</a:t>
            </a:r>
            <a:r>
              <a:rPr lang="es-MX" dirty="0" err="1"/>
              <a:t>hackatones</a:t>
            </a:r>
            <a:endParaRPr lang="es-MX" dirty="0"/>
          </a:p>
          <a:p>
            <a:r>
              <a:rPr lang="es-MX" dirty="0"/>
              <a:t>Incubadoras</a:t>
            </a:r>
          </a:p>
          <a:p>
            <a:r>
              <a:rPr lang="es-MX" dirty="0" err="1"/>
              <a:t>Challenges</a:t>
            </a:r>
            <a:endParaRPr lang="es-MX" dirty="0"/>
          </a:p>
          <a:p>
            <a:endParaRPr lang="es-MX" dirty="0"/>
          </a:p>
          <a:p>
            <a:r>
              <a:rPr lang="es-MX" dirty="0"/>
              <a:t>CVC- abrir nuevos mercados, nuevas tecnologías, productos servicios</a:t>
            </a:r>
          </a:p>
          <a:p>
            <a:endParaRPr lang="es-MX" dirty="0"/>
          </a:p>
          <a:p>
            <a:endParaRPr lang="es-MX" dirty="0"/>
          </a:p>
          <a:p>
            <a:r>
              <a:rPr lang="es-MX" dirty="0" err="1"/>
              <a:t>Sandboxes</a:t>
            </a:r>
            <a:r>
              <a:rPr lang="es-MX" dirty="0"/>
              <a:t> </a:t>
            </a:r>
            <a:r>
              <a:rPr lang="es-MX" dirty="0" err="1"/>
              <a:t>Brazil</a:t>
            </a:r>
            <a:r>
              <a:rPr lang="es-MX" dirty="0"/>
              <a:t>, Colombia, México</a:t>
            </a:r>
          </a:p>
          <a:p>
            <a:endParaRPr lang="es-MX" dirty="0"/>
          </a:p>
          <a:p>
            <a:r>
              <a:rPr lang="es-MX" dirty="0"/>
              <a:t>Open </a:t>
            </a:r>
            <a:r>
              <a:rPr lang="es-MX" dirty="0" err="1"/>
              <a:t>insurance</a:t>
            </a:r>
            <a:r>
              <a:rPr lang="es-MX" dirty="0"/>
              <a:t>, más datos, nuevos productos, experiencia del cliente, </a:t>
            </a:r>
            <a:r>
              <a:rPr lang="es-MX" dirty="0" err="1"/>
              <a:t>cross</a:t>
            </a:r>
            <a:r>
              <a:rPr lang="es-MX" dirty="0"/>
              <a:t> </a:t>
            </a:r>
            <a:r>
              <a:rPr lang="es-MX" dirty="0" err="1"/>
              <a:t>selling</a:t>
            </a:r>
            <a:r>
              <a:rPr lang="es-MX" dirty="0"/>
              <a:t> y up </a:t>
            </a:r>
            <a:r>
              <a:rPr lang="es-MX" dirty="0" err="1"/>
              <a:t>selling</a:t>
            </a:r>
            <a:endParaRPr lang="es-MX" dirty="0"/>
          </a:p>
          <a:p>
            <a:r>
              <a:rPr lang="es-MX" dirty="0"/>
              <a:t>Integrar servicios financieros</a:t>
            </a:r>
          </a:p>
          <a:p>
            <a:endParaRPr lang="en-US" dirty="0"/>
          </a:p>
        </p:txBody>
      </p:sp>
      <p:sp>
        <p:nvSpPr>
          <p:cNvPr id="4" name="Slide Number Placeholder 3"/>
          <p:cNvSpPr>
            <a:spLocks noGrp="1"/>
          </p:cNvSpPr>
          <p:nvPr>
            <p:ph type="sldNum" sz="quarter" idx="5"/>
          </p:nvPr>
        </p:nvSpPr>
        <p:spPr/>
        <p:txBody>
          <a:bodyPr/>
          <a:lstStyle/>
          <a:p>
            <a:fld id="{9DBA0B69-2AC5-4948-A490-9A7FAF64A0BC}" type="slidenum">
              <a:rPr lang="en-US" smtClean="0"/>
              <a:t>37</a:t>
            </a:fld>
            <a:endParaRPr lang="en-US"/>
          </a:p>
        </p:txBody>
      </p:sp>
    </p:spTree>
    <p:extLst>
      <p:ext uri="{BB962C8B-B14F-4D97-AF65-F5344CB8AC3E}">
        <p14:creationId xmlns:p14="http://schemas.microsoft.com/office/powerpoint/2010/main" val="3959979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C6E9-4927-6123-FB84-0C98A4DDF2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9382AE-6E58-D421-7BBB-F97DF5A3FC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DD78AF-F591-4975-46D5-DB8752ADA406}"/>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5" name="Footer Placeholder 4">
            <a:extLst>
              <a:ext uri="{FF2B5EF4-FFF2-40B4-BE49-F238E27FC236}">
                <a16:creationId xmlns:a16="http://schemas.microsoft.com/office/drawing/2014/main" id="{1C483463-ADE5-0D91-B526-CDEB26446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78732-A44D-DE27-279B-A132AB6B0EAC}"/>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3072373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13FEC-BD8E-DB16-3D01-BE639C429E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DD10C5-C443-20FB-ACED-18F175F1EF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3FF3A-A369-5D74-BC8E-06E85349B55B}"/>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5" name="Footer Placeholder 4">
            <a:extLst>
              <a:ext uri="{FF2B5EF4-FFF2-40B4-BE49-F238E27FC236}">
                <a16:creationId xmlns:a16="http://schemas.microsoft.com/office/drawing/2014/main" id="{298985EC-ABB8-B23D-5739-33C361818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44462-7F4D-0754-CE83-6C06237E9294}"/>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972185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24FE6D-BB0F-5D4D-02DE-F0833B98C6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770A0-512C-EC9D-302A-347693B1D0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60312C-938C-3C37-FF9B-F9F5451E1C4C}"/>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5" name="Footer Placeholder 4">
            <a:extLst>
              <a:ext uri="{FF2B5EF4-FFF2-40B4-BE49-F238E27FC236}">
                <a16:creationId xmlns:a16="http://schemas.microsoft.com/office/drawing/2014/main" id="{F485482A-D89B-F232-FB08-5A5F9E565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EC388-C9D5-B663-5CC6-94C0A2D822E0}"/>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994592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8684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483921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1049820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‹Nº›</a:t>
            </a:fld>
            <a:endParaRPr lang="en-US" dirty="0"/>
          </a:p>
        </p:txBody>
      </p:sp>
    </p:spTree>
    <p:extLst>
      <p:ext uri="{BB962C8B-B14F-4D97-AF65-F5344CB8AC3E}">
        <p14:creationId xmlns:p14="http://schemas.microsoft.com/office/powerpoint/2010/main" val="214805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81259DA-7806-488E-A2F7-2D192E59BBC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3615156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259DA-7806-488E-A2F7-2D192E59BBC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38624498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1259DA-7806-488E-A2F7-2D192E59BBC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717537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1259DA-7806-488E-A2F7-2D192E59BBC1}"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157848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E9A83-60BE-DA3F-CBAA-58EBCB3E78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EC381E-F25D-AB27-9B2C-B00958F859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D8C6D-F10C-F76C-54C4-903EFCFC9790}"/>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5" name="Footer Placeholder 4">
            <a:extLst>
              <a:ext uri="{FF2B5EF4-FFF2-40B4-BE49-F238E27FC236}">
                <a16:creationId xmlns:a16="http://schemas.microsoft.com/office/drawing/2014/main" id="{21F72CA4-80DB-182A-24B0-9E20C30A83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E16E6-2114-064B-F06B-9A1C4C73BB24}"/>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392443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1259DA-7806-488E-A2F7-2D192E59BBC1}"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260474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1259DA-7806-488E-A2F7-2D192E59BBC1}"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2449109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259DA-7806-488E-A2F7-2D192E59BBC1}"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640615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1259DA-7806-488E-A2F7-2D192E59BBC1}"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2254622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1259DA-7806-488E-A2F7-2D192E59BBC1}"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2955519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259DA-7806-488E-A2F7-2D192E59BBC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3220249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259DA-7806-488E-A2F7-2D192E59BBC1}"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A7A898-820C-442F-9290-6F6E54F21E2D}" type="slidenum">
              <a:rPr lang="en-US" smtClean="0"/>
              <a:t>‹Nº›</a:t>
            </a:fld>
            <a:endParaRPr lang="en-US"/>
          </a:p>
        </p:txBody>
      </p:sp>
    </p:spTree>
    <p:extLst>
      <p:ext uri="{BB962C8B-B14F-4D97-AF65-F5344CB8AC3E}">
        <p14:creationId xmlns:p14="http://schemas.microsoft.com/office/powerpoint/2010/main" val="2092833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ido">
    <p:spTree>
      <p:nvGrpSpPr>
        <p:cNvPr id="1" name=""/>
        <p:cNvGrpSpPr/>
        <p:nvPr/>
      </p:nvGrpSpPr>
      <p:grpSpPr>
        <a:xfrm>
          <a:off x="0" y="0"/>
          <a:ext cx="0" cy="0"/>
          <a:chOff x="0" y="0"/>
          <a:chExt cx="0" cy="0"/>
        </a:xfrm>
      </p:grpSpPr>
      <p:sp>
        <p:nvSpPr>
          <p:cNvPr id="13" name="12 Título"/>
          <p:cNvSpPr>
            <a:spLocks noGrp="1"/>
          </p:cNvSpPr>
          <p:nvPr>
            <p:ph type="title"/>
          </p:nvPr>
        </p:nvSpPr>
        <p:spPr>
          <a:xfrm>
            <a:off x="502863" y="274376"/>
            <a:ext cx="11080308" cy="487726"/>
          </a:xfrm>
          <a:prstGeom prst="rect">
            <a:avLst/>
          </a:prstGeom>
        </p:spPr>
        <p:txBody>
          <a:bodyPr/>
          <a:lstStyle>
            <a:lvl1pPr algn="l">
              <a:defRPr sz="2700">
                <a:solidFill>
                  <a:srgbClr val="10376A"/>
                </a:solidFill>
              </a:defRPr>
            </a:lvl1pPr>
          </a:lstStyle>
          <a:p>
            <a:r>
              <a:rPr lang="es-ES" dirty="0"/>
              <a:t>Haga clic para modificar el estilo de título del patrón</a:t>
            </a:r>
            <a:endParaRPr lang="es-MX" dirty="0"/>
          </a:p>
        </p:txBody>
      </p:sp>
      <p:sp>
        <p:nvSpPr>
          <p:cNvPr id="15" name="14 Marcador de texto"/>
          <p:cNvSpPr>
            <a:spLocks noGrp="1"/>
          </p:cNvSpPr>
          <p:nvPr>
            <p:ph type="body" sz="quarter" idx="10"/>
          </p:nvPr>
        </p:nvSpPr>
        <p:spPr>
          <a:xfrm>
            <a:off x="530377" y="1206696"/>
            <a:ext cx="11099575" cy="5015761"/>
          </a:xfrm>
          <a:prstGeom prst="rect">
            <a:avLst/>
          </a:prstGeom>
        </p:spPr>
        <p:txBody>
          <a:bodyPr/>
          <a:lstStyle>
            <a:lvl1pPr marL="0" indent="0" algn="just">
              <a:buClr>
                <a:srgbClr val="2BAD47"/>
              </a:buClr>
              <a:buFont typeface="Arial" pitchFamily="34" charset="0"/>
              <a:buNone/>
              <a:defRPr sz="2200">
                <a:solidFill>
                  <a:srgbClr val="10376A"/>
                </a:solidFill>
              </a:defRPr>
            </a:lvl1pPr>
            <a:lvl2pPr marL="742560" indent="-285052">
              <a:buClr>
                <a:srgbClr val="2BAD47"/>
              </a:buClr>
              <a:buFont typeface="Arial" pitchFamily="34" charset="0"/>
              <a:buChar char="•"/>
              <a:defRPr sz="1800">
                <a:solidFill>
                  <a:srgbClr val="10376A"/>
                </a:solidFill>
              </a:defRPr>
            </a:lvl2pPr>
            <a:lvl3pPr marL="1143057" indent="-229467">
              <a:buClr>
                <a:srgbClr val="2BAD47"/>
              </a:buClr>
              <a:buFont typeface="Arial" pitchFamily="34" charset="0"/>
              <a:buChar char="−"/>
              <a:defRPr sz="1400">
                <a:solidFill>
                  <a:srgbClr val="10376A"/>
                </a:solidFill>
              </a:defRPr>
            </a:lvl3pPr>
            <a:lvl4pPr>
              <a:defRPr>
                <a:solidFill>
                  <a:srgbClr val="10376A"/>
                </a:solidFill>
              </a:defRPr>
            </a:lvl4pPr>
            <a:lvl5pPr>
              <a:defRPr>
                <a:solidFill>
                  <a:srgbClr val="10376A"/>
                </a:solidFill>
              </a:defRPr>
            </a:lvl5pPr>
          </a:lstStyle>
          <a:p>
            <a:pPr lvl="0"/>
            <a:r>
              <a:rPr lang="es-ES" dirty="0"/>
              <a:t>Haga clic para modificar el estilo de texto del patrón</a:t>
            </a:r>
          </a:p>
          <a:p>
            <a:pPr lvl="1"/>
            <a:r>
              <a:rPr lang="es-ES" dirty="0"/>
              <a:t>Segundo nivel</a:t>
            </a:r>
          </a:p>
          <a:p>
            <a:pPr lvl="2"/>
            <a:r>
              <a:rPr lang="es-ES" dirty="0"/>
              <a:t>Tercer nivel</a:t>
            </a:r>
          </a:p>
        </p:txBody>
      </p:sp>
    </p:spTree>
    <p:extLst>
      <p:ext uri="{BB962C8B-B14F-4D97-AF65-F5344CB8AC3E}">
        <p14:creationId xmlns:p14="http://schemas.microsoft.com/office/powerpoint/2010/main" val="190081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5761-0448-1271-85C2-17F4A3112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B8B54-4ABA-5342-8FE0-68FC63EFD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BFF7D-8750-93C5-AD8C-F0D3CDEDEA27}"/>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5" name="Footer Placeholder 4">
            <a:extLst>
              <a:ext uri="{FF2B5EF4-FFF2-40B4-BE49-F238E27FC236}">
                <a16:creationId xmlns:a16="http://schemas.microsoft.com/office/drawing/2014/main" id="{8C9669BE-1E14-BE1F-460A-CE2651B51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10763-46BF-68A0-461D-793A354D647B}"/>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054479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A882-78A4-690D-CA00-6BCA66A0D1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211A4-A0A1-66C8-DDDD-90675A9FE6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77AB94-C170-E744-F535-E5F2FE0829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E56878-45FC-6EEE-7508-641D45C735E5}"/>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6" name="Footer Placeholder 5">
            <a:extLst>
              <a:ext uri="{FF2B5EF4-FFF2-40B4-BE49-F238E27FC236}">
                <a16:creationId xmlns:a16="http://schemas.microsoft.com/office/drawing/2014/main" id="{1022002F-2B2F-325B-348B-AAD6CF2F1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00291-4423-D738-A196-9F1B19B2EB72}"/>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3683338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452FC-C204-5300-BECB-27A8903C82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5B3EAD-1287-1224-75C4-F3FE47DCBE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EDD0DC-C19D-742D-5472-83AEF46CF2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8DD2D-08DB-1382-DF0C-DCA92CBA75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0DB4DA-D2DC-CB72-2E9D-3C2ACA5AD6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65BEB2-AA48-D4B1-25CD-7180E115BB4F}"/>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8" name="Footer Placeholder 7">
            <a:extLst>
              <a:ext uri="{FF2B5EF4-FFF2-40B4-BE49-F238E27FC236}">
                <a16:creationId xmlns:a16="http://schemas.microsoft.com/office/drawing/2014/main" id="{F45DFBDF-8FF1-A21F-2EB5-11C53C9640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DAFF8E-6065-F33C-1849-2581C19A7747}"/>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403655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20BEF-A996-E4BF-93AC-1152BBF900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86011C-82AC-C157-44E3-9F6871EB5D63}"/>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4" name="Footer Placeholder 3">
            <a:extLst>
              <a:ext uri="{FF2B5EF4-FFF2-40B4-BE49-F238E27FC236}">
                <a16:creationId xmlns:a16="http://schemas.microsoft.com/office/drawing/2014/main" id="{870EF550-7FD8-63DF-E314-154B12395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BD74F3-3A46-C9A8-E723-0FE5B339DF7A}"/>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32580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430608-8D21-5C28-3A24-C703E7878BAA}"/>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3" name="Footer Placeholder 2">
            <a:extLst>
              <a:ext uri="{FF2B5EF4-FFF2-40B4-BE49-F238E27FC236}">
                <a16:creationId xmlns:a16="http://schemas.microsoft.com/office/drawing/2014/main" id="{B4F5ACA6-B929-90DD-06A5-5A75EA166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7A3540-7C49-40F7-BBD9-093951C3D88C}"/>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43182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9DC7C-4726-9204-4E15-C59D9E6D10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3BA7E-8226-6652-1D16-D40F30FA5B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DF2FE4-D414-9DEF-1D8F-EA89B592B9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4F564D-B9FF-7159-BDAD-C13F11B09541}"/>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6" name="Footer Placeholder 5">
            <a:extLst>
              <a:ext uri="{FF2B5EF4-FFF2-40B4-BE49-F238E27FC236}">
                <a16:creationId xmlns:a16="http://schemas.microsoft.com/office/drawing/2014/main" id="{6F921266-4132-0E25-9A05-0F2B504B25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770B7-BFEE-1AEF-0A0E-5A078D198683}"/>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152285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32116-477B-132D-F6F7-9468CF166B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212FAF-2912-0CA5-B181-9E7455AEBC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01DF63-95BC-9DCD-51BA-B3C11730A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BB1F55-BE00-D332-704E-08FE786B1550}"/>
              </a:ext>
            </a:extLst>
          </p:cNvPr>
          <p:cNvSpPr>
            <a:spLocks noGrp="1"/>
          </p:cNvSpPr>
          <p:nvPr>
            <p:ph type="dt" sz="half" idx="10"/>
          </p:nvPr>
        </p:nvSpPr>
        <p:spPr/>
        <p:txBody>
          <a:bodyPr/>
          <a:lstStyle/>
          <a:p>
            <a:fld id="{CCA1E1F2-DDD7-4129-99FE-495B7E34D461}" type="datetimeFigureOut">
              <a:rPr lang="en-US" smtClean="0"/>
              <a:t>5/31/2023</a:t>
            </a:fld>
            <a:endParaRPr lang="en-US"/>
          </a:p>
        </p:txBody>
      </p:sp>
      <p:sp>
        <p:nvSpPr>
          <p:cNvPr id="6" name="Footer Placeholder 5">
            <a:extLst>
              <a:ext uri="{FF2B5EF4-FFF2-40B4-BE49-F238E27FC236}">
                <a16:creationId xmlns:a16="http://schemas.microsoft.com/office/drawing/2014/main" id="{C71D2EA5-F97E-6994-FC42-1A3F054FF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0E2F6-4134-EF80-5953-A659503EEAF6}"/>
              </a:ext>
            </a:extLst>
          </p:cNvPr>
          <p:cNvSpPr>
            <a:spLocks noGrp="1"/>
          </p:cNvSpPr>
          <p:nvPr>
            <p:ph type="sldNum" sz="quarter" idx="12"/>
          </p:nvPr>
        </p:nvSpPr>
        <p:spPr/>
        <p:txBody>
          <a:bodyPr/>
          <a:lstStyle/>
          <a:p>
            <a:fld id="{41FAE894-464B-4A1A-8066-5F1A6F29CE84}" type="slidenum">
              <a:rPr lang="en-US" smtClean="0"/>
              <a:t>‹Nº›</a:t>
            </a:fld>
            <a:endParaRPr lang="en-US"/>
          </a:p>
        </p:txBody>
      </p:sp>
    </p:spTree>
    <p:extLst>
      <p:ext uri="{BB962C8B-B14F-4D97-AF65-F5344CB8AC3E}">
        <p14:creationId xmlns:p14="http://schemas.microsoft.com/office/powerpoint/2010/main" val="247546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85838-9AA9-991F-AB0C-BEAAC4A9E4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6734C5-789B-FEBF-7862-BDBB0B7FF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40094-5125-DF7D-F49D-3E4132AA1C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1E1F2-DDD7-4129-99FE-495B7E34D461}" type="datetimeFigureOut">
              <a:rPr lang="en-US" smtClean="0"/>
              <a:t>5/31/2023</a:t>
            </a:fld>
            <a:endParaRPr lang="en-US"/>
          </a:p>
        </p:txBody>
      </p:sp>
      <p:sp>
        <p:nvSpPr>
          <p:cNvPr id="5" name="Footer Placeholder 4">
            <a:extLst>
              <a:ext uri="{FF2B5EF4-FFF2-40B4-BE49-F238E27FC236}">
                <a16:creationId xmlns:a16="http://schemas.microsoft.com/office/drawing/2014/main" id="{095B089F-DF3C-732C-95E1-A2519AA3A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6DBF2A-41A7-A1B8-5881-10AAD3A0A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AE894-464B-4A1A-8066-5F1A6F29CE84}" type="slidenum">
              <a:rPr lang="en-US" smtClean="0"/>
              <a:t>‹Nº›</a:t>
            </a:fld>
            <a:endParaRPr lang="en-US"/>
          </a:p>
        </p:txBody>
      </p:sp>
    </p:spTree>
    <p:extLst>
      <p:ext uri="{BB962C8B-B14F-4D97-AF65-F5344CB8AC3E}">
        <p14:creationId xmlns:p14="http://schemas.microsoft.com/office/powerpoint/2010/main" val="17710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259DA-7806-488E-A2F7-2D192E59BBC1}" type="datetimeFigureOut">
              <a:rPr lang="en-US" smtClean="0"/>
              <a:t>5/31/2023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7A898-820C-442F-9290-6F6E54F21E2D}" type="slidenum">
              <a:rPr lang="en-US" smtClean="0"/>
              <a:t>‹Nº›</a:t>
            </a:fld>
            <a:endParaRPr lang="en-US"/>
          </a:p>
        </p:txBody>
      </p:sp>
    </p:spTree>
    <p:extLst>
      <p:ext uri="{BB962C8B-B14F-4D97-AF65-F5344CB8AC3E}">
        <p14:creationId xmlns:p14="http://schemas.microsoft.com/office/powerpoint/2010/main" val="167667131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1.png"/><Relationship Id="rId7" Type="http://schemas.openxmlformats.org/officeDocument/2006/relationships/diagramLayout" Target="../diagrams/layout3.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33.png"/><Relationship Id="rId10" Type="http://schemas.microsoft.com/office/2007/relationships/diagramDrawing" Target="../diagrams/drawing3.xml"/><Relationship Id="rId4" Type="http://schemas.openxmlformats.org/officeDocument/2006/relationships/image" Target="../media/image32.png"/><Relationship Id="rId9" Type="http://schemas.openxmlformats.org/officeDocument/2006/relationships/diagramColors" Target="../diagrams/colors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4.png"/><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sv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sv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7.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17.xml"/><Relationship Id="rId5" Type="http://schemas.openxmlformats.org/officeDocument/2006/relationships/hyperlink" Target="mailto:lriquelme@iadb.org" TargetMode="Externa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jpg"/><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jpg"/><Relationship Id="rId16" Type="http://schemas.openxmlformats.org/officeDocument/2006/relationships/image" Target="../media/image21.sv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close up of green gras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val="0"/>
              </a:ext>
            </a:extLst>
          </a:blip>
          <a:srcRect/>
          <a:stretch/>
        </p:blipFill>
        <p:spPr>
          <a:xfrm>
            <a:off x="0" y="0"/>
            <a:ext cx="12192000" cy="6858000"/>
          </a:xfrm>
        </p:spPr>
      </p:pic>
      <p:sp>
        <p:nvSpPr>
          <p:cNvPr id="7" name="Title 6">
            <a:extLst>
              <a:ext uri="{FF2B5EF4-FFF2-40B4-BE49-F238E27FC236}">
                <a16:creationId xmlns:a16="http://schemas.microsoft.com/office/drawing/2014/main" id="{CF45A9EB-00FC-4DE7-8041-09649EF9B9B6}"/>
              </a:ext>
            </a:extLst>
          </p:cNvPr>
          <p:cNvSpPr>
            <a:spLocks noGrp="1"/>
          </p:cNvSpPr>
          <p:nvPr>
            <p:ph type="title"/>
          </p:nvPr>
        </p:nvSpPr>
        <p:spPr>
          <a:xfrm>
            <a:off x="-2" y="2442052"/>
            <a:ext cx="12192000" cy="1596549"/>
          </a:xfrm>
        </p:spPr>
        <p:txBody>
          <a:bodyPr/>
          <a:lstStyle/>
          <a:p>
            <a:r>
              <a:rPr lang="en-US" sz="4800" cap="none" noProof="0" dirty="0" err="1">
                <a:solidFill>
                  <a:schemeClr val="bg1"/>
                </a:solidFill>
              </a:rPr>
              <a:t>Innovando</a:t>
            </a:r>
            <a:r>
              <a:rPr lang="en-US" sz="4800" cap="none" noProof="0" dirty="0">
                <a:solidFill>
                  <a:schemeClr val="bg1"/>
                </a:solidFill>
              </a:rPr>
              <a:t> en </a:t>
            </a:r>
            <a:r>
              <a:rPr lang="en-US" sz="4800" cap="none" dirty="0">
                <a:solidFill>
                  <a:schemeClr val="bg1"/>
                </a:solidFill>
              </a:rPr>
              <a:t>A</a:t>
            </a:r>
            <a:r>
              <a:rPr lang="en-US" sz="4800" cap="none" noProof="0" dirty="0" err="1">
                <a:solidFill>
                  <a:schemeClr val="bg1"/>
                </a:solidFill>
              </a:rPr>
              <a:t>groseguros</a:t>
            </a:r>
            <a:r>
              <a:rPr lang="en-US" sz="4800" cap="none" noProof="0" dirty="0">
                <a:solidFill>
                  <a:schemeClr val="bg1"/>
                </a:solidFill>
              </a:rPr>
              <a:t>:</a:t>
            </a:r>
            <a:br>
              <a:rPr lang="en-US" sz="4800" cap="none" noProof="0" dirty="0">
                <a:solidFill>
                  <a:schemeClr val="bg1"/>
                </a:solidFill>
              </a:rPr>
            </a:br>
            <a:r>
              <a:rPr lang="en-US" sz="4800" cap="none" noProof="0" dirty="0">
                <a:solidFill>
                  <a:schemeClr val="bg1"/>
                </a:solidFill>
              </a:rPr>
              <a:t>Una </a:t>
            </a:r>
            <a:r>
              <a:rPr lang="en-US" sz="4800" cap="none" noProof="0" dirty="0" err="1">
                <a:solidFill>
                  <a:schemeClr val="bg1"/>
                </a:solidFill>
              </a:rPr>
              <a:t>nueva</a:t>
            </a:r>
            <a:r>
              <a:rPr lang="en-US" sz="4800" cap="none" noProof="0" dirty="0">
                <a:solidFill>
                  <a:schemeClr val="bg1"/>
                </a:solidFill>
              </a:rPr>
              <a:t> </a:t>
            </a:r>
            <a:r>
              <a:rPr lang="en-US" sz="4800" cap="none" noProof="0" dirty="0" err="1">
                <a:solidFill>
                  <a:schemeClr val="bg1"/>
                </a:solidFill>
              </a:rPr>
              <a:t>frontera</a:t>
            </a:r>
            <a:endParaRPr lang="en-US" sz="4800" cap="none" dirty="0">
              <a:solidFill>
                <a:schemeClr val="bg1"/>
              </a:solidFill>
            </a:endParaRPr>
          </a:p>
        </p:txBody>
      </p:sp>
      <p:sp>
        <p:nvSpPr>
          <p:cNvPr id="14" name="Text Placeholder 13">
            <a:extLst>
              <a:ext uri="{FF2B5EF4-FFF2-40B4-BE49-F238E27FC236}">
                <a16:creationId xmlns:a16="http://schemas.microsoft.com/office/drawing/2014/main" id="{ECE1E739-E339-4FB6-A10E-22AB1A0D782B}"/>
              </a:ext>
            </a:extLst>
          </p:cNvPr>
          <p:cNvSpPr>
            <a:spLocks noGrp="1"/>
          </p:cNvSpPr>
          <p:nvPr>
            <p:ph type="body" sz="quarter" idx="12"/>
          </p:nvPr>
        </p:nvSpPr>
        <p:spPr>
          <a:xfrm>
            <a:off x="0" y="4038601"/>
            <a:ext cx="12192000" cy="1036320"/>
          </a:xfrm>
        </p:spPr>
        <p:txBody>
          <a:bodyPr/>
          <a:lstStyle/>
          <a:p>
            <a:r>
              <a:rPr lang="en-US" dirty="0"/>
              <a:t>Leticia Riquelme</a:t>
            </a:r>
          </a:p>
        </p:txBody>
      </p:sp>
      <p:sp>
        <p:nvSpPr>
          <p:cNvPr id="12" name="Rectangle 11">
            <a:extLst>
              <a:ext uri="{FF2B5EF4-FFF2-40B4-BE49-F238E27FC236}">
                <a16:creationId xmlns:a16="http://schemas.microsoft.com/office/drawing/2014/main" id="{619D1BA2-3111-4E03-81E3-0D0F9BA3676D}"/>
              </a:ext>
              <a:ext uri="{C183D7F6-B498-43B3-948B-1728B52AA6E4}">
                <adec:decorative xmlns:adec="http://schemas.microsoft.com/office/drawing/2017/decorative" val="1"/>
              </a:ext>
            </a:extLst>
          </p:cNvPr>
          <p:cNvSpPr/>
          <p:nvPr/>
        </p:nvSpPr>
        <p:spPr>
          <a:xfrm>
            <a:off x="0" y="0"/>
            <a:ext cx="12192000" cy="244205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A4B20A4-BDBA-4ACB-BCCE-1FF6B09FE0A1}"/>
              </a:ext>
              <a:ext uri="{C183D7F6-B498-43B3-948B-1728B52AA6E4}">
                <adec:decorative xmlns:adec="http://schemas.microsoft.com/office/drawing/2017/decorative" val="1"/>
              </a:ext>
            </a:extLst>
          </p:cNvPr>
          <p:cNvSpPr/>
          <p:nvPr/>
        </p:nvSpPr>
        <p:spPr>
          <a:xfrm>
            <a:off x="0" y="5074921"/>
            <a:ext cx="12192000" cy="1954212"/>
          </a:xfrm>
          <a:prstGeom prst="rect">
            <a:avLst/>
          </a:prstGeom>
          <a:solidFill>
            <a:schemeClr val="accent4">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1800520" y="2259937"/>
            <a:ext cx="8616099" cy="1850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40000"/>
                  <a:lumOff val="60000"/>
                </a:schemeClr>
              </a:solidFill>
            </a:endParaRPr>
          </a:p>
        </p:txBody>
      </p:sp>
      <p:pic>
        <p:nvPicPr>
          <p:cNvPr id="1026" name="Picture 2" descr="IDB Logo with full name (Transparent) - NEW FIRE">
            <a:extLst>
              <a:ext uri="{FF2B5EF4-FFF2-40B4-BE49-F238E27FC236}">
                <a16:creationId xmlns:a16="http://schemas.microsoft.com/office/drawing/2014/main" id="{B295449F-A71B-E370-4E4F-816EEE834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698" y="5668929"/>
            <a:ext cx="1665509" cy="88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BAA7B168-8B3B-4B4E-9660-D01A314A4B2A}"/>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dirty="0" err="1"/>
              <a:t>Tendencias</a:t>
            </a:r>
            <a:r>
              <a:rPr lang="en-US" sz="8000" dirty="0"/>
              <a:t> </a:t>
            </a:r>
            <a:r>
              <a:rPr lang="en-US" sz="8000" dirty="0" err="1"/>
              <a:t>tecnológicas</a:t>
            </a:r>
            <a:endParaRPr lang="en-US" sz="8000" dirty="0"/>
          </a:p>
        </p:txBody>
      </p:sp>
      <p:sp>
        <p:nvSpPr>
          <p:cNvPr id="21" name="Rectangle 20">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4" name="TextBox 3">
            <a:extLst>
              <a:ext uri="{FF2B5EF4-FFF2-40B4-BE49-F238E27FC236}">
                <a16:creationId xmlns:a16="http://schemas.microsoft.com/office/drawing/2014/main" id="{B5154F0D-DF44-440C-9DCB-058E0280A903}"/>
              </a:ext>
            </a:extLst>
          </p:cNvPr>
          <p:cNvSpPr txBox="1"/>
          <p:nvPr/>
        </p:nvSpPr>
        <p:spPr>
          <a:xfrm>
            <a:off x="3143998" y="4476356"/>
            <a:ext cx="61392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800" b="0" i="0" u="none" strike="noStrike" kern="1200" cap="none" spc="0" normalizeH="0" baseline="0" noProof="0" dirty="0">
                <a:ln>
                  <a:noFill/>
                </a:ln>
                <a:solidFill>
                  <a:prstClr val="white"/>
                </a:solidFill>
                <a:effectLst/>
                <a:uLnTx/>
                <a:uFillTx/>
                <a:latin typeface="Calibri" panose="020F0502020204030204"/>
                <a:ea typeface="+mn-ea"/>
                <a:cs typeface="+mn-cs"/>
              </a:rPr>
              <a:t>5  tecnologías que cambiarán la industria</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descr="Image result for tendencias">
            <a:extLst>
              <a:ext uri="{FF2B5EF4-FFF2-40B4-BE49-F238E27FC236}">
                <a16:creationId xmlns:a16="http://schemas.microsoft.com/office/drawing/2014/main" id="{063DAE43-FC34-B5A4-74F1-243ACB39CC17}"/>
              </a:ext>
            </a:extLst>
          </p:cNvPr>
          <p:cNvPicPr>
            <a:picLocks noChangeAspect="1" noChangeArrowheads="1"/>
          </p:cNvPicPr>
          <p:nvPr/>
        </p:nvPicPr>
        <p:blipFill rotWithShape="1">
          <a:blip r:embed="rId2">
            <a:alphaModFix amt="29000"/>
            <a:extLst>
              <a:ext uri="{28A0092B-C50C-407E-A947-70E740481C1C}">
                <a14:useLocalDpi xmlns:a14="http://schemas.microsoft.com/office/drawing/2010/main" val="0"/>
              </a:ext>
            </a:extLst>
          </a:blip>
          <a:srcRect l="17889" r="33638" b="-1"/>
          <a:stretch/>
        </p:blipFill>
        <p:spPr bwMode="auto">
          <a:xfrm>
            <a:off x="-907771" y="-176256"/>
            <a:ext cx="1308652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4329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Calendar API | SUMO Scheduler">
            <a:extLst>
              <a:ext uri="{FF2B5EF4-FFF2-40B4-BE49-F238E27FC236}">
                <a16:creationId xmlns:a16="http://schemas.microsoft.com/office/drawing/2014/main" id="{01CAB407-0D09-4D30-A022-FF5E421697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2" r="14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0143F9-D3C3-4AAD-90C8-0876E7F021C0}"/>
              </a:ext>
            </a:extLst>
          </p:cNvPr>
          <p:cNvSpPr>
            <a:spLocks noGrp="1"/>
          </p:cNvSpPr>
          <p:nvPr>
            <p:ph type="title"/>
          </p:nvPr>
        </p:nvSpPr>
        <p:spPr>
          <a:xfrm>
            <a:off x="490537" y="5540760"/>
            <a:ext cx="11210925" cy="744836"/>
          </a:xfrm>
        </p:spPr>
        <p:txBody>
          <a:bodyPr vert="horz" lIns="91440" tIns="45720" rIns="91440" bIns="45720" rtlCol="0" anchor="ctr">
            <a:normAutofit/>
          </a:bodyPr>
          <a:lstStyle/>
          <a:p>
            <a:pPr algn="ctr"/>
            <a:r>
              <a:rPr lang="en-US" sz="3600" b="1" dirty="0">
                <a:solidFill>
                  <a:schemeClr val="tx1">
                    <a:lumMod val="85000"/>
                    <a:lumOff val="15000"/>
                  </a:schemeClr>
                </a:solidFill>
                <a:effectLst/>
              </a:rPr>
              <a:t>Application Programming Interfaces</a:t>
            </a:r>
            <a:endParaRPr lang="en-US" sz="3600" dirty="0">
              <a:solidFill>
                <a:schemeClr val="tx1">
                  <a:lumMod val="85000"/>
                  <a:lumOff val="15000"/>
                </a:schemeClr>
              </a:solidFill>
            </a:endParaRP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47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5122"/>
                                        </p:tgtEl>
                                        <p:attrNameLst>
                                          <p:attrName>style.visibility</p:attrName>
                                        </p:attrNameLst>
                                      </p:cBhvr>
                                      <p:to>
                                        <p:strVal val="visible"/>
                                      </p:to>
                                    </p:set>
                                    <p:animEffect transition="in" filter="fade">
                                      <p:cBhvr>
                                        <p:cTn id="10" dur="7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C867835-A917-4A2B-8424-3AFAF7436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EED8D03E-F375-4E67-B932-FF9B007BB4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344152" y="387180"/>
            <a:ext cx="3850317" cy="6538623"/>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3554D7-B80E-440A-82F7-B92324AB306E}"/>
              </a:ext>
            </a:extLst>
          </p:cNvPr>
          <p:cNvSpPr>
            <a:spLocks noGrp="1"/>
          </p:cNvSpPr>
          <p:nvPr>
            <p:ph type="title"/>
          </p:nvPr>
        </p:nvSpPr>
        <p:spPr>
          <a:xfrm>
            <a:off x="535387" y="2248263"/>
            <a:ext cx="3768917" cy="1606163"/>
          </a:xfrm>
        </p:spPr>
        <p:txBody>
          <a:bodyPr vert="horz" lIns="91440" tIns="45720" rIns="91440" bIns="45720" rtlCol="0" anchor="b">
            <a:normAutofit/>
          </a:bodyPr>
          <a:lstStyle/>
          <a:p>
            <a:r>
              <a:rPr lang="en-US" sz="4400" kern="1200">
                <a:solidFill>
                  <a:schemeClr val="tx1"/>
                </a:solidFill>
                <a:latin typeface="+mj-lt"/>
                <a:ea typeface="+mj-ea"/>
                <a:cs typeface="+mj-cs"/>
              </a:rPr>
              <a:t>base de datos descentralizada</a:t>
            </a:r>
          </a:p>
        </p:txBody>
      </p:sp>
      <p:pic>
        <p:nvPicPr>
          <p:cNvPr id="6146" name="Picture 2">
            <a:extLst>
              <a:ext uri="{FF2B5EF4-FFF2-40B4-BE49-F238E27FC236}">
                <a16:creationId xmlns:a16="http://schemas.microsoft.com/office/drawing/2014/main" id="{4CB15E13-2C83-49AA-81BF-8A7F4BDEC6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710" r="25204"/>
          <a:stretch/>
        </p:blipFill>
        <p:spPr bwMode="auto">
          <a:xfrm>
            <a:off x="7182091" y="1108164"/>
            <a:ext cx="4371155" cy="4641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89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0" name="Rectangle 72">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0C4DB1-E262-434C-9B49-C41FABD75BEC}"/>
              </a:ext>
            </a:extLst>
          </p:cNvPr>
          <p:cNvSpPr>
            <a:spLocks noGrp="1"/>
          </p:cNvSpPr>
          <p:nvPr>
            <p:ph type="title"/>
          </p:nvPr>
        </p:nvSpPr>
        <p:spPr>
          <a:xfrm>
            <a:off x="633446" y="640081"/>
            <a:ext cx="6562262" cy="3849244"/>
          </a:xfrm>
          <a:noFill/>
        </p:spPr>
        <p:txBody>
          <a:bodyPr vert="horz" lIns="91440" tIns="45720" rIns="91440" bIns="45720" rtlCol="0" anchor="b">
            <a:normAutofit/>
          </a:bodyPr>
          <a:lstStyle/>
          <a:p>
            <a:pPr algn="r"/>
            <a:r>
              <a:rPr lang="en-US" sz="6000">
                <a:solidFill>
                  <a:schemeClr val="tx1"/>
                </a:solidFill>
              </a:rPr>
              <a:t>Open source</a:t>
            </a:r>
          </a:p>
        </p:txBody>
      </p:sp>
      <p:pic>
        <p:nvPicPr>
          <p:cNvPr id="11268" name="Picture 4" descr="Free Open Source Svg, Download Free Clip Art, Free Clip Art on Clipart Library">
            <a:extLst>
              <a:ext uri="{FF2B5EF4-FFF2-40B4-BE49-F238E27FC236}">
                <a16:creationId xmlns:a16="http://schemas.microsoft.com/office/drawing/2014/main" id="{6C692E24-2619-4C1C-91F7-164D315C6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 r="-2" b="-2"/>
          <a:stretch/>
        </p:blipFill>
        <p:spPr bwMode="auto">
          <a:xfrm>
            <a:off x="7552944" y="10"/>
            <a:ext cx="4636008"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898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Top IoT devices 2019 You Should Know!">
            <a:extLst>
              <a:ext uri="{FF2B5EF4-FFF2-40B4-BE49-F238E27FC236}">
                <a16:creationId xmlns:a16="http://schemas.microsoft.com/office/drawing/2014/main" id="{B2200D7A-3A01-49A3-AC55-75676A75DB4F}"/>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t="5330" b="813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8" name="Oval 77">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11500" y="370600"/>
            <a:ext cx="5923842"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141EA0-EC44-44A3-A9EB-5D8D6338541E}"/>
              </a:ext>
            </a:extLst>
          </p:cNvPr>
          <p:cNvSpPr>
            <a:spLocks noGrp="1"/>
          </p:cNvSpPr>
          <p:nvPr>
            <p:ph type="title"/>
          </p:nvPr>
        </p:nvSpPr>
        <p:spPr>
          <a:xfrm>
            <a:off x="3577192" y="1032483"/>
            <a:ext cx="5037616" cy="2982360"/>
          </a:xfrm>
        </p:spPr>
        <p:txBody>
          <a:bodyPr vert="horz" lIns="91440" tIns="45720" rIns="91440" bIns="45720" rtlCol="0" anchor="b">
            <a:normAutofit/>
          </a:bodyPr>
          <a:lstStyle/>
          <a:p>
            <a:pPr algn="ctr"/>
            <a:r>
              <a:rPr lang="en-US" sz="6000" dirty="0">
                <a:solidFill>
                  <a:schemeClr val="tx1"/>
                </a:solidFill>
              </a:rPr>
              <a:t>IoT</a:t>
            </a:r>
          </a:p>
        </p:txBody>
      </p:sp>
      <p:sp>
        <p:nvSpPr>
          <p:cNvPr id="80" name="Arc 79">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756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DA13C6D-5FD4-4164-BB47-DF634C41C656}"/>
              </a:ext>
            </a:extLst>
          </p:cNvPr>
          <p:cNvSpPr>
            <a:spLocks noGrp="1"/>
          </p:cNvSpPr>
          <p:nvPr>
            <p:ph type="title"/>
          </p:nvPr>
        </p:nvSpPr>
        <p:spPr>
          <a:xfrm>
            <a:off x="6790414" y="640080"/>
            <a:ext cx="4758458" cy="3566160"/>
          </a:xfrm>
        </p:spPr>
        <p:txBody>
          <a:bodyPr vert="horz" lIns="91440" tIns="45720" rIns="91440" bIns="45720" rtlCol="0" anchor="b">
            <a:normAutofit/>
          </a:bodyPr>
          <a:lstStyle/>
          <a:p>
            <a:r>
              <a:rPr lang="en-US" sz="6600" dirty="0">
                <a:solidFill>
                  <a:schemeClr val="tx1"/>
                </a:solidFill>
              </a:rPr>
              <a:t>AI</a:t>
            </a:r>
          </a:p>
        </p:txBody>
      </p:sp>
      <p:pic>
        <p:nvPicPr>
          <p:cNvPr id="4" name="Picture 2" descr="Artificial Intelligence Technologies and their categories - BPI - The  destination for everything process related">
            <a:extLst>
              <a:ext uri="{FF2B5EF4-FFF2-40B4-BE49-F238E27FC236}">
                <a16:creationId xmlns:a16="http://schemas.microsoft.com/office/drawing/2014/main" id="{DC3A79D4-34AC-428F-995A-937EE1DC21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99" r="3035"/>
          <a:stretch/>
        </p:blipFill>
        <p:spPr bwMode="auto">
          <a:xfrm>
            <a:off x="289351" y="247660"/>
            <a:ext cx="6108141" cy="6857990"/>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8"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1142"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78D8D33-4081-483F-9A8D-DE13FAE0F57A}"/>
              </a:ext>
            </a:extLst>
          </p:cNvPr>
          <p:cNvSpPr/>
          <p:nvPr/>
        </p:nvSpPr>
        <p:spPr>
          <a:xfrm>
            <a:off x="0" y="5842000"/>
            <a:ext cx="1686560" cy="1015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lowchart: Connector 4">
            <a:extLst>
              <a:ext uri="{FF2B5EF4-FFF2-40B4-BE49-F238E27FC236}">
                <a16:creationId xmlns:a16="http://schemas.microsoft.com/office/drawing/2014/main" id="{66C031F1-8A22-329F-5D0A-C8C8BAEA9D79}"/>
              </a:ext>
            </a:extLst>
          </p:cNvPr>
          <p:cNvSpPr/>
          <p:nvPr/>
        </p:nvSpPr>
        <p:spPr>
          <a:xfrm>
            <a:off x="5248275" y="442912"/>
            <a:ext cx="295275" cy="27622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76D49F1-46B5-2047-4FBB-FF7806C3AB24}"/>
              </a:ext>
            </a:extLst>
          </p:cNvPr>
          <p:cNvSpPr txBox="1"/>
          <p:nvPr/>
        </p:nvSpPr>
        <p:spPr>
          <a:xfrm>
            <a:off x="5551551" y="396358"/>
            <a:ext cx="1486625" cy="369332"/>
          </a:xfrm>
          <a:prstGeom prst="rect">
            <a:avLst/>
          </a:prstGeom>
          <a:noFill/>
        </p:spPr>
        <p:txBody>
          <a:bodyPr wrap="none" rtlCol="0">
            <a:spAutoFit/>
          </a:bodyPr>
          <a:lstStyle/>
          <a:p>
            <a:r>
              <a:rPr lang="es-MX" b="1" dirty="0">
                <a:solidFill>
                  <a:schemeClr val="accent2">
                    <a:lumMod val="75000"/>
                  </a:schemeClr>
                </a:solidFill>
              </a:rPr>
              <a:t>Generative AI</a:t>
            </a:r>
            <a:endParaRPr lang="en-US" b="1" dirty="0">
              <a:solidFill>
                <a:schemeClr val="accent2">
                  <a:lumMod val="75000"/>
                </a:schemeClr>
              </a:solidFill>
            </a:endParaRPr>
          </a:p>
        </p:txBody>
      </p:sp>
      <p:sp>
        <p:nvSpPr>
          <p:cNvPr id="20" name="Freeform: Shape 19">
            <a:extLst>
              <a:ext uri="{FF2B5EF4-FFF2-40B4-BE49-F238E27FC236}">
                <a16:creationId xmlns:a16="http://schemas.microsoft.com/office/drawing/2014/main" id="{7274000A-A9DC-E15C-B3CC-778D8FCFF8CA}"/>
              </a:ext>
            </a:extLst>
          </p:cNvPr>
          <p:cNvSpPr/>
          <p:nvPr/>
        </p:nvSpPr>
        <p:spPr>
          <a:xfrm>
            <a:off x="1230361" y="354267"/>
            <a:ext cx="3624992" cy="4073288"/>
          </a:xfrm>
          <a:custGeom>
            <a:avLst/>
            <a:gdLst>
              <a:gd name="connsiteX0" fmla="*/ 0 w 3624992"/>
              <a:gd name="connsiteY0" fmla="*/ 4073288 h 4073288"/>
              <a:gd name="connsiteX1" fmla="*/ 686551 w 3624992"/>
              <a:gd name="connsiteY1" fmla="*/ 4015658 h 4073288"/>
              <a:gd name="connsiteX2" fmla="*/ 860477 w 3624992"/>
              <a:gd name="connsiteY2" fmla="*/ 3948424 h 4073288"/>
              <a:gd name="connsiteX3" fmla="*/ 1281562 w 3624992"/>
              <a:gd name="connsiteY3" fmla="*/ 3660276 h 4073288"/>
              <a:gd name="connsiteX4" fmla="*/ 1363949 w 3624992"/>
              <a:gd name="connsiteY4" fmla="*/ 3545017 h 4073288"/>
              <a:gd name="connsiteX5" fmla="*/ 1556183 w 3624992"/>
              <a:gd name="connsiteY5" fmla="*/ 3132005 h 4073288"/>
              <a:gd name="connsiteX6" fmla="*/ 1647723 w 3624992"/>
              <a:gd name="connsiteY6" fmla="*/ 2805438 h 4073288"/>
              <a:gd name="connsiteX7" fmla="*/ 1656877 w 3624992"/>
              <a:gd name="connsiteY7" fmla="*/ 2478871 h 4073288"/>
              <a:gd name="connsiteX8" fmla="*/ 1620261 w 3624992"/>
              <a:gd name="connsiteY8" fmla="*/ 1720082 h 4073288"/>
              <a:gd name="connsiteX9" fmla="*/ 1601953 w 3624992"/>
              <a:gd name="connsiteY9" fmla="*/ 1681662 h 4073288"/>
              <a:gd name="connsiteX10" fmla="*/ 1556183 w 3624992"/>
              <a:gd name="connsiteY10" fmla="*/ 1672057 h 4073288"/>
              <a:gd name="connsiteX11" fmla="*/ 1519567 w 3624992"/>
              <a:gd name="connsiteY11" fmla="*/ 1662452 h 4073288"/>
              <a:gd name="connsiteX12" fmla="*/ 1318178 w 3624992"/>
              <a:gd name="connsiteY12" fmla="*/ 1720082 h 4073288"/>
              <a:gd name="connsiteX13" fmla="*/ 1299870 w 3624992"/>
              <a:gd name="connsiteY13" fmla="*/ 1816131 h 4073288"/>
              <a:gd name="connsiteX14" fmla="*/ 1309024 w 3624992"/>
              <a:gd name="connsiteY14" fmla="*/ 2046649 h 4073288"/>
              <a:gd name="connsiteX15" fmla="*/ 1336486 w 3624992"/>
              <a:gd name="connsiteY15" fmla="*/ 2085069 h 4073288"/>
              <a:gd name="connsiteX16" fmla="*/ 1354794 w 3624992"/>
              <a:gd name="connsiteY16" fmla="*/ 2123489 h 4073288"/>
              <a:gd name="connsiteX17" fmla="*/ 1473797 w 3624992"/>
              <a:gd name="connsiteY17" fmla="*/ 2219538 h 4073288"/>
              <a:gd name="connsiteX18" fmla="*/ 1547029 w 3624992"/>
              <a:gd name="connsiteY18" fmla="*/ 2248353 h 4073288"/>
              <a:gd name="connsiteX19" fmla="*/ 1958960 w 3624992"/>
              <a:gd name="connsiteY19" fmla="*/ 2200328 h 4073288"/>
              <a:gd name="connsiteX20" fmla="*/ 2023038 w 3624992"/>
              <a:gd name="connsiteY20" fmla="*/ 2161908 h 4073288"/>
              <a:gd name="connsiteX21" fmla="*/ 2068808 w 3624992"/>
              <a:gd name="connsiteY21" fmla="*/ 2065859 h 4073288"/>
              <a:gd name="connsiteX22" fmla="*/ 2123732 w 3624992"/>
              <a:gd name="connsiteY22" fmla="*/ 1931390 h 4073288"/>
              <a:gd name="connsiteX23" fmla="*/ 2160348 w 3624992"/>
              <a:gd name="connsiteY23" fmla="*/ 1777711 h 4073288"/>
              <a:gd name="connsiteX24" fmla="*/ 2178656 w 3624992"/>
              <a:gd name="connsiteY24" fmla="*/ 1652848 h 4073288"/>
              <a:gd name="connsiteX25" fmla="*/ 2187810 w 3624992"/>
              <a:gd name="connsiteY25" fmla="*/ 1403120 h 4073288"/>
              <a:gd name="connsiteX26" fmla="*/ 2206118 w 3624992"/>
              <a:gd name="connsiteY26" fmla="*/ 798010 h 4073288"/>
              <a:gd name="connsiteX27" fmla="*/ 2215272 w 3624992"/>
              <a:gd name="connsiteY27" fmla="*/ 615516 h 4073288"/>
              <a:gd name="connsiteX28" fmla="*/ 2233580 w 3624992"/>
              <a:gd name="connsiteY28" fmla="*/ 423418 h 4073288"/>
              <a:gd name="connsiteX29" fmla="*/ 2279351 w 3624992"/>
              <a:gd name="connsiteY29" fmla="*/ 288949 h 4073288"/>
              <a:gd name="connsiteX30" fmla="*/ 2380045 w 3624992"/>
              <a:gd name="connsiteY30" fmla="*/ 125665 h 4073288"/>
              <a:gd name="connsiteX31" fmla="*/ 2407507 w 3624992"/>
              <a:gd name="connsiteY31" fmla="*/ 116060 h 4073288"/>
              <a:gd name="connsiteX32" fmla="*/ 2553971 w 3624992"/>
              <a:gd name="connsiteY32" fmla="*/ 39221 h 4073288"/>
              <a:gd name="connsiteX33" fmla="*/ 2627203 w 3624992"/>
              <a:gd name="connsiteY33" fmla="*/ 29616 h 4073288"/>
              <a:gd name="connsiteX34" fmla="*/ 2654665 w 3624992"/>
              <a:gd name="connsiteY34" fmla="*/ 20011 h 4073288"/>
              <a:gd name="connsiteX35" fmla="*/ 3002518 w 3624992"/>
              <a:gd name="connsiteY35" fmla="*/ 801 h 4073288"/>
              <a:gd name="connsiteX36" fmla="*/ 3386987 w 3624992"/>
              <a:gd name="connsiteY36" fmla="*/ 39221 h 4073288"/>
              <a:gd name="connsiteX37" fmla="*/ 3542605 w 3624992"/>
              <a:gd name="connsiteY37" fmla="*/ 87245 h 4073288"/>
              <a:gd name="connsiteX38" fmla="*/ 3579221 w 3624992"/>
              <a:gd name="connsiteY38" fmla="*/ 106455 h 4073288"/>
              <a:gd name="connsiteX39" fmla="*/ 3624992 w 3624992"/>
              <a:gd name="connsiteY39" fmla="*/ 125665 h 407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24992" h="4073288" extrusionOk="0">
                <a:moveTo>
                  <a:pt x="0" y="4073288"/>
                </a:moveTo>
                <a:cubicBezTo>
                  <a:pt x="278998" y="4048382"/>
                  <a:pt x="441413" y="4094368"/>
                  <a:pt x="686551" y="4015658"/>
                </a:cubicBezTo>
                <a:cubicBezTo>
                  <a:pt x="751659" y="3997981"/>
                  <a:pt x="800392" y="3980697"/>
                  <a:pt x="860477" y="3948424"/>
                </a:cubicBezTo>
                <a:cubicBezTo>
                  <a:pt x="1006110" y="3861442"/>
                  <a:pt x="1281562" y="3660276"/>
                  <a:pt x="1281562" y="3660276"/>
                </a:cubicBezTo>
                <a:cubicBezTo>
                  <a:pt x="1303102" y="3618616"/>
                  <a:pt x="1347301" y="3589399"/>
                  <a:pt x="1363949" y="3545017"/>
                </a:cubicBezTo>
                <a:cubicBezTo>
                  <a:pt x="1413602" y="3465461"/>
                  <a:pt x="1536351" y="3189894"/>
                  <a:pt x="1556183" y="3132005"/>
                </a:cubicBezTo>
                <a:cubicBezTo>
                  <a:pt x="1585384" y="3024245"/>
                  <a:pt x="1611490" y="2919679"/>
                  <a:pt x="1647723" y="2805438"/>
                </a:cubicBezTo>
                <a:cubicBezTo>
                  <a:pt x="1650550" y="2694443"/>
                  <a:pt x="1652834" y="2597184"/>
                  <a:pt x="1656877" y="2478871"/>
                </a:cubicBezTo>
                <a:cubicBezTo>
                  <a:pt x="1657358" y="2229561"/>
                  <a:pt x="1667418" y="1979831"/>
                  <a:pt x="1620261" y="1720082"/>
                </a:cubicBezTo>
                <a:cubicBezTo>
                  <a:pt x="1616671" y="1705379"/>
                  <a:pt x="1613325" y="1690204"/>
                  <a:pt x="1601953" y="1681662"/>
                </a:cubicBezTo>
                <a:cubicBezTo>
                  <a:pt x="1590654" y="1674200"/>
                  <a:pt x="1571458" y="1676497"/>
                  <a:pt x="1556183" y="1672057"/>
                </a:cubicBezTo>
                <a:cubicBezTo>
                  <a:pt x="1544474" y="1670074"/>
                  <a:pt x="1532251" y="1666241"/>
                  <a:pt x="1519567" y="1662452"/>
                </a:cubicBezTo>
                <a:cubicBezTo>
                  <a:pt x="1468709" y="1660243"/>
                  <a:pt x="1361917" y="1635633"/>
                  <a:pt x="1318178" y="1720082"/>
                </a:cubicBezTo>
                <a:cubicBezTo>
                  <a:pt x="1297073" y="1748917"/>
                  <a:pt x="1301347" y="1780923"/>
                  <a:pt x="1299870" y="1816131"/>
                </a:cubicBezTo>
                <a:cubicBezTo>
                  <a:pt x="1297942" y="1892618"/>
                  <a:pt x="1297058" y="1967255"/>
                  <a:pt x="1309024" y="2046649"/>
                </a:cubicBezTo>
                <a:cubicBezTo>
                  <a:pt x="1311273" y="2061272"/>
                  <a:pt x="1326625" y="2072530"/>
                  <a:pt x="1336486" y="2085069"/>
                </a:cubicBezTo>
                <a:cubicBezTo>
                  <a:pt x="1343183" y="2098168"/>
                  <a:pt x="1346858" y="2112515"/>
                  <a:pt x="1354794" y="2123489"/>
                </a:cubicBezTo>
                <a:cubicBezTo>
                  <a:pt x="1381234" y="2161871"/>
                  <a:pt x="1441618" y="2200416"/>
                  <a:pt x="1473797" y="2219538"/>
                </a:cubicBezTo>
                <a:cubicBezTo>
                  <a:pt x="1503105" y="2235167"/>
                  <a:pt x="1523027" y="2243661"/>
                  <a:pt x="1547029" y="2248353"/>
                </a:cubicBezTo>
                <a:cubicBezTo>
                  <a:pt x="1674865" y="2256100"/>
                  <a:pt x="1830453" y="2248011"/>
                  <a:pt x="1958960" y="2200328"/>
                </a:cubicBezTo>
                <a:cubicBezTo>
                  <a:pt x="1982650" y="2189115"/>
                  <a:pt x="2000378" y="2174641"/>
                  <a:pt x="2023038" y="2161908"/>
                </a:cubicBezTo>
                <a:cubicBezTo>
                  <a:pt x="2035327" y="2148999"/>
                  <a:pt x="2055665" y="2105579"/>
                  <a:pt x="2068808" y="2065859"/>
                </a:cubicBezTo>
                <a:cubicBezTo>
                  <a:pt x="2091998" y="2017067"/>
                  <a:pt x="2104255" y="1985171"/>
                  <a:pt x="2123732" y="1931390"/>
                </a:cubicBezTo>
                <a:cubicBezTo>
                  <a:pt x="2146602" y="1883450"/>
                  <a:pt x="2152740" y="1819766"/>
                  <a:pt x="2160348" y="1777711"/>
                </a:cubicBezTo>
                <a:cubicBezTo>
                  <a:pt x="2178097" y="1694959"/>
                  <a:pt x="2163474" y="1733352"/>
                  <a:pt x="2178656" y="1652848"/>
                </a:cubicBezTo>
                <a:cubicBezTo>
                  <a:pt x="2180847" y="1572289"/>
                  <a:pt x="2182919" y="1479395"/>
                  <a:pt x="2187810" y="1403120"/>
                </a:cubicBezTo>
                <a:cubicBezTo>
                  <a:pt x="2213400" y="1187074"/>
                  <a:pt x="2205291" y="988906"/>
                  <a:pt x="2206118" y="798010"/>
                </a:cubicBezTo>
                <a:cubicBezTo>
                  <a:pt x="2201653" y="734609"/>
                  <a:pt x="2211933" y="675157"/>
                  <a:pt x="2215272" y="615516"/>
                </a:cubicBezTo>
                <a:cubicBezTo>
                  <a:pt x="2213907" y="554757"/>
                  <a:pt x="2228339" y="497225"/>
                  <a:pt x="2233580" y="423418"/>
                </a:cubicBezTo>
                <a:cubicBezTo>
                  <a:pt x="2246990" y="380536"/>
                  <a:pt x="2261620" y="330662"/>
                  <a:pt x="2279351" y="288949"/>
                </a:cubicBezTo>
                <a:cubicBezTo>
                  <a:pt x="2299400" y="257479"/>
                  <a:pt x="2346708" y="136248"/>
                  <a:pt x="2380045" y="125665"/>
                </a:cubicBezTo>
                <a:cubicBezTo>
                  <a:pt x="2389413" y="122470"/>
                  <a:pt x="2399239" y="120863"/>
                  <a:pt x="2407507" y="116060"/>
                </a:cubicBezTo>
                <a:cubicBezTo>
                  <a:pt x="2460687" y="95228"/>
                  <a:pt x="2502440" y="52759"/>
                  <a:pt x="2553971" y="39221"/>
                </a:cubicBezTo>
                <a:cubicBezTo>
                  <a:pt x="2565219" y="34245"/>
                  <a:pt x="2606560" y="26799"/>
                  <a:pt x="2627203" y="29616"/>
                </a:cubicBezTo>
                <a:cubicBezTo>
                  <a:pt x="2635606" y="27160"/>
                  <a:pt x="2646965" y="22392"/>
                  <a:pt x="2654665" y="20011"/>
                </a:cubicBezTo>
                <a:cubicBezTo>
                  <a:pt x="2768170" y="-11945"/>
                  <a:pt x="2930552" y="-1078"/>
                  <a:pt x="3002518" y="801"/>
                </a:cubicBezTo>
                <a:cubicBezTo>
                  <a:pt x="3457480" y="30760"/>
                  <a:pt x="3179460" y="-21323"/>
                  <a:pt x="3386987" y="39221"/>
                </a:cubicBezTo>
                <a:cubicBezTo>
                  <a:pt x="3435074" y="50986"/>
                  <a:pt x="3494279" y="58144"/>
                  <a:pt x="3542605" y="87245"/>
                </a:cubicBezTo>
                <a:cubicBezTo>
                  <a:pt x="3556130" y="95271"/>
                  <a:pt x="3568870" y="101003"/>
                  <a:pt x="3579221" y="106455"/>
                </a:cubicBezTo>
                <a:cubicBezTo>
                  <a:pt x="3594237" y="113458"/>
                  <a:pt x="3624992" y="125664"/>
                  <a:pt x="3624992" y="125665"/>
                </a:cubicBezTo>
              </a:path>
            </a:pathLst>
          </a:custGeom>
          <a:noFill/>
          <a:ln w="44450">
            <a:prstDash val="sysDot"/>
            <a:tailEnd type="triangle"/>
            <a:extLst>
              <a:ext uri="{C807C97D-BFC1-408E-A445-0C87EB9F89A2}">
                <ask:lineSketchStyleProps xmlns:ask="http://schemas.microsoft.com/office/drawing/2018/sketchyshapes" sd="1219033472">
                  <a:custGeom>
                    <a:avLst/>
                    <a:gdLst>
                      <a:gd name="connsiteX0" fmla="*/ 0 w 3771900"/>
                      <a:gd name="connsiteY0" fmla="*/ 4039395 h 4039395"/>
                      <a:gd name="connsiteX1" fmla="*/ 714375 w 3771900"/>
                      <a:gd name="connsiteY1" fmla="*/ 3982245 h 4039395"/>
                      <a:gd name="connsiteX2" fmla="*/ 895350 w 3771900"/>
                      <a:gd name="connsiteY2" fmla="*/ 3915570 h 4039395"/>
                      <a:gd name="connsiteX3" fmla="*/ 1333500 w 3771900"/>
                      <a:gd name="connsiteY3" fmla="*/ 3629820 h 4039395"/>
                      <a:gd name="connsiteX4" fmla="*/ 1419225 w 3771900"/>
                      <a:gd name="connsiteY4" fmla="*/ 3515520 h 4039395"/>
                      <a:gd name="connsiteX5" fmla="*/ 1619250 w 3771900"/>
                      <a:gd name="connsiteY5" fmla="*/ 3105945 h 4039395"/>
                      <a:gd name="connsiteX6" fmla="*/ 1714500 w 3771900"/>
                      <a:gd name="connsiteY6" fmla="*/ 2782095 h 4039395"/>
                      <a:gd name="connsiteX7" fmla="*/ 1724025 w 3771900"/>
                      <a:gd name="connsiteY7" fmla="*/ 2458245 h 4039395"/>
                      <a:gd name="connsiteX8" fmla="*/ 1685925 w 3771900"/>
                      <a:gd name="connsiteY8" fmla="*/ 1705770 h 4039395"/>
                      <a:gd name="connsiteX9" fmla="*/ 1666875 w 3771900"/>
                      <a:gd name="connsiteY9" fmla="*/ 1667670 h 4039395"/>
                      <a:gd name="connsiteX10" fmla="*/ 1619250 w 3771900"/>
                      <a:gd name="connsiteY10" fmla="*/ 1658145 h 4039395"/>
                      <a:gd name="connsiteX11" fmla="*/ 1581150 w 3771900"/>
                      <a:gd name="connsiteY11" fmla="*/ 1648620 h 4039395"/>
                      <a:gd name="connsiteX12" fmla="*/ 1371600 w 3771900"/>
                      <a:gd name="connsiteY12" fmla="*/ 1705770 h 4039395"/>
                      <a:gd name="connsiteX13" fmla="*/ 1352550 w 3771900"/>
                      <a:gd name="connsiteY13" fmla="*/ 1801020 h 4039395"/>
                      <a:gd name="connsiteX14" fmla="*/ 1362075 w 3771900"/>
                      <a:gd name="connsiteY14" fmla="*/ 2029620 h 4039395"/>
                      <a:gd name="connsiteX15" fmla="*/ 1390650 w 3771900"/>
                      <a:gd name="connsiteY15" fmla="*/ 2067720 h 4039395"/>
                      <a:gd name="connsiteX16" fmla="*/ 1409700 w 3771900"/>
                      <a:gd name="connsiteY16" fmla="*/ 2105820 h 4039395"/>
                      <a:gd name="connsiteX17" fmla="*/ 1533525 w 3771900"/>
                      <a:gd name="connsiteY17" fmla="*/ 2201070 h 4039395"/>
                      <a:gd name="connsiteX18" fmla="*/ 1609725 w 3771900"/>
                      <a:gd name="connsiteY18" fmla="*/ 2229645 h 4039395"/>
                      <a:gd name="connsiteX19" fmla="*/ 2038350 w 3771900"/>
                      <a:gd name="connsiteY19" fmla="*/ 2182020 h 4039395"/>
                      <a:gd name="connsiteX20" fmla="*/ 2105025 w 3771900"/>
                      <a:gd name="connsiteY20" fmla="*/ 2143920 h 4039395"/>
                      <a:gd name="connsiteX21" fmla="*/ 2152650 w 3771900"/>
                      <a:gd name="connsiteY21" fmla="*/ 2048670 h 4039395"/>
                      <a:gd name="connsiteX22" fmla="*/ 2209800 w 3771900"/>
                      <a:gd name="connsiteY22" fmla="*/ 1915320 h 4039395"/>
                      <a:gd name="connsiteX23" fmla="*/ 2247900 w 3771900"/>
                      <a:gd name="connsiteY23" fmla="*/ 1762920 h 4039395"/>
                      <a:gd name="connsiteX24" fmla="*/ 2266950 w 3771900"/>
                      <a:gd name="connsiteY24" fmla="*/ 1639095 h 4039395"/>
                      <a:gd name="connsiteX25" fmla="*/ 2276475 w 3771900"/>
                      <a:gd name="connsiteY25" fmla="*/ 1391445 h 4039395"/>
                      <a:gd name="connsiteX26" fmla="*/ 2295525 w 3771900"/>
                      <a:gd name="connsiteY26" fmla="*/ 791370 h 4039395"/>
                      <a:gd name="connsiteX27" fmla="*/ 2305050 w 3771900"/>
                      <a:gd name="connsiteY27" fmla="*/ 610395 h 4039395"/>
                      <a:gd name="connsiteX28" fmla="*/ 2324100 w 3771900"/>
                      <a:gd name="connsiteY28" fmla="*/ 419895 h 4039395"/>
                      <a:gd name="connsiteX29" fmla="*/ 2371725 w 3771900"/>
                      <a:gd name="connsiteY29" fmla="*/ 286545 h 4039395"/>
                      <a:gd name="connsiteX30" fmla="*/ 2476500 w 3771900"/>
                      <a:gd name="connsiteY30" fmla="*/ 124620 h 4039395"/>
                      <a:gd name="connsiteX31" fmla="*/ 2505075 w 3771900"/>
                      <a:gd name="connsiteY31" fmla="*/ 115095 h 4039395"/>
                      <a:gd name="connsiteX32" fmla="*/ 2657475 w 3771900"/>
                      <a:gd name="connsiteY32" fmla="*/ 38895 h 4039395"/>
                      <a:gd name="connsiteX33" fmla="*/ 2733675 w 3771900"/>
                      <a:gd name="connsiteY33" fmla="*/ 29370 h 4039395"/>
                      <a:gd name="connsiteX34" fmla="*/ 2762250 w 3771900"/>
                      <a:gd name="connsiteY34" fmla="*/ 19845 h 4039395"/>
                      <a:gd name="connsiteX35" fmla="*/ 3124200 w 3771900"/>
                      <a:gd name="connsiteY35" fmla="*/ 795 h 4039395"/>
                      <a:gd name="connsiteX36" fmla="*/ 3524250 w 3771900"/>
                      <a:gd name="connsiteY36" fmla="*/ 38895 h 4039395"/>
                      <a:gd name="connsiteX37" fmla="*/ 3686175 w 3771900"/>
                      <a:gd name="connsiteY37" fmla="*/ 86520 h 4039395"/>
                      <a:gd name="connsiteX38" fmla="*/ 3724275 w 3771900"/>
                      <a:gd name="connsiteY38" fmla="*/ 105570 h 4039395"/>
                      <a:gd name="connsiteX39" fmla="*/ 3771900 w 3771900"/>
                      <a:gd name="connsiteY39" fmla="*/ 124620 h 403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71900" h="4039395">
                        <a:moveTo>
                          <a:pt x="0" y="4039395"/>
                        </a:moveTo>
                        <a:cubicBezTo>
                          <a:pt x="313908" y="4028571"/>
                          <a:pt x="461549" y="4059497"/>
                          <a:pt x="714375" y="3982245"/>
                        </a:cubicBezTo>
                        <a:cubicBezTo>
                          <a:pt x="775858" y="3963459"/>
                          <a:pt x="839479" y="3947374"/>
                          <a:pt x="895350" y="3915570"/>
                        </a:cubicBezTo>
                        <a:cubicBezTo>
                          <a:pt x="1046885" y="3829312"/>
                          <a:pt x="1333500" y="3629820"/>
                          <a:pt x="1333500" y="3629820"/>
                        </a:cubicBezTo>
                        <a:cubicBezTo>
                          <a:pt x="1362075" y="3591720"/>
                          <a:pt x="1394109" y="3555984"/>
                          <a:pt x="1419225" y="3515520"/>
                        </a:cubicBezTo>
                        <a:cubicBezTo>
                          <a:pt x="1468371" y="3436341"/>
                          <a:pt x="1597141" y="3166243"/>
                          <a:pt x="1619250" y="3105945"/>
                        </a:cubicBezTo>
                        <a:cubicBezTo>
                          <a:pt x="1657986" y="3000300"/>
                          <a:pt x="1682750" y="2890045"/>
                          <a:pt x="1714500" y="2782095"/>
                        </a:cubicBezTo>
                        <a:cubicBezTo>
                          <a:pt x="1717675" y="2674145"/>
                          <a:pt x="1726891" y="2566204"/>
                          <a:pt x="1724025" y="2458245"/>
                        </a:cubicBezTo>
                        <a:cubicBezTo>
                          <a:pt x="1717360" y="2207187"/>
                          <a:pt x="1704033" y="1956263"/>
                          <a:pt x="1685925" y="1705770"/>
                        </a:cubicBezTo>
                        <a:cubicBezTo>
                          <a:pt x="1684901" y="1691608"/>
                          <a:pt x="1678429" y="1675923"/>
                          <a:pt x="1666875" y="1667670"/>
                        </a:cubicBezTo>
                        <a:cubicBezTo>
                          <a:pt x="1653701" y="1658260"/>
                          <a:pt x="1635054" y="1661657"/>
                          <a:pt x="1619250" y="1658145"/>
                        </a:cubicBezTo>
                        <a:cubicBezTo>
                          <a:pt x="1606471" y="1655305"/>
                          <a:pt x="1593850" y="1651795"/>
                          <a:pt x="1581150" y="1648620"/>
                        </a:cubicBezTo>
                        <a:cubicBezTo>
                          <a:pt x="1520783" y="1652644"/>
                          <a:pt x="1414308" y="1634589"/>
                          <a:pt x="1371600" y="1705770"/>
                        </a:cubicBezTo>
                        <a:cubicBezTo>
                          <a:pt x="1354941" y="1733535"/>
                          <a:pt x="1358900" y="1769270"/>
                          <a:pt x="1352550" y="1801020"/>
                        </a:cubicBezTo>
                        <a:cubicBezTo>
                          <a:pt x="1355725" y="1877220"/>
                          <a:pt x="1351289" y="1954120"/>
                          <a:pt x="1362075" y="2029620"/>
                        </a:cubicBezTo>
                        <a:cubicBezTo>
                          <a:pt x="1364320" y="2045335"/>
                          <a:pt x="1382236" y="2054258"/>
                          <a:pt x="1390650" y="2067720"/>
                        </a:cubicBezTo>
                        <a:cubicBezTo>
                          <a:pt x="1398175" y="2079761"/>
                          <a:pt x="1400983" y="2094612"/>
                          <a:pt x="1409700" y="2105820"/>
                        </a:cubicBezTo>
                        <a:cubicBezTo>
                          <a:pt x="1437323" y="2141336"/>
                          <a:pt x="1493230" y="2185959"/>
                          <a:pt x="1533525" y="2201070"/>
                        </a:cubicBezTo>
                        <a:lnTo>
                          <a:pt x="1609725" y="2229645"/>
                        </a:lnTo>
                        <a:cubicBezTo>
                          <a:pt x="1734536" y="2221844"/>
                          <a:pt x="1907822" y="2227705"/>
                          <a:pt x="2038350" y="2182020"/>
                        </a:cubicBezTo>
                        <a:cubicBezTo>
                          <a:pt x="2062511" y="2173564"/>
                          <a:pt x="2082800" y="2156620"/>
                          <a:pt x="2105025" y="2143920"/>
                        </a:cubicBezTo>
                        <a:lnTo>
                          <a:pt x="2152650" y="2048670"/>
                        </a:lnTo>
                        <a:cubicBezTo>
                          <a:pt x="2178260" y="1997451"/>
                          <a:pt x="2192975" y="1973005"/>
                          <a:pt x="2209800" y="1915320"/>
                        </a:cubicBezTo>
                        <a:cubicBezTo>
                          <a:pt x="2224462" y="1865051"/>
                          <a:pt x="2240495" y="1814757"/>
                          <a:pt x="2247900" y="1762920"/>
                        </a:cubicBezTo>
                        <a:cubicBezTo>
                          <a:pt x="2260156" y="1677126"/>
                          <a:pt x="2253734" y="1718390"/>
                          <a:pt x="2266950" y="1639095"/>
                        </a:cubicBezTo>
                        <a:cubicBezTo>
                          <a:pt x="2270125" y="1556545"/>
                          <a:pt x="2273692" y="1474009"/>
                          <a:pt x="2276475" y="1391445"/>
                        </a:cubicBezTo>
                        <a:cubicBezTo>
                          <a:pt x="2283217" y="1191433"/>
                          <a:pt x="2288208" y="991362"/>
                          <a:pt x="2295525" y="791370"/>
                        </a:cubicBezTo>
                        <a:cubicBezTo>
                          <a:pt x="2297734" y="731002"/>
                          <a:pt x="2300417" y="670626"/>
                          <a:pt x="2305050" y="610395"/>
                        </a:cubicBezTo>
                        <a:cubicBezTo>
                          <a:pt x="2309945" y="546766"/>
                          <a:pt x="2314748" y="483023"/>
                          <a:pt x="2324100" y="419895"/>
                        </a:cubicBezTo>
                        <a:cubicBezTo>
                          <a:pt x="2330179" y="378860"/>
                          <a:pt x="2354563" y="323321"/>
                          <a:pt x="2371725" y="286545"/>
                        </a:cubicBezTo>
                        <a:cubicBezTo>
                          <a:pt x="2387001" y="253810"/>
                          <a:pt x="2442122" y="136079"/>
                          <a:pt x="2476500" y="124620"/>
                        </a:cubicBezTo>
                        <a:cubicBezTo>
                          <a:pt x="2486025" y="121445"/>
                          <a:pt x="2496001" y="119393"/>
                          <a:pt x="2505075" y="115095"/>
                        </a:cubicBezTo>
                        <a:cubicBezTo>
                          <a:pt x="2556404" y="90781"/>
                          <a:pt x="2601117" y="45940"/>
                          <a:pt x="2657475" y="38895"/>
                        </a:cubicBezTo>
                        <a:lnTo>
                          <a:pt x="2733675" y="29370"/>
                        </a:lnTo>
                        <a:cubicBezTo>
                          <a:pt x="2743200" y="26195"/>
                          <a:pt x="2752405" y="21814"/>
                          <a:pt x="2762250" y="19845"/>
                        </a:cubicBezTo>
                        <a:cubicBezTo>
                          <a:pt x="2870488" y="-1803"/>
                          <a:pt x="3051784" y="3131"/>
                          <a:pt x="3124200" y="795"/>
                        </a:cubicBezTo>
                        <a:cubicBezTo>
                          <a:pt x="3631021" y="15702"/>
                          <a:pt x="3307781" y="-28752"/>
                          <a:pt x="3524250" y="38895"/>
                        </a:cubicBezTo>
                        <a:cubicBezTo>
                          <a:pt x="3579386" y="56125"/>
                          <a:pt x="3633463" y="60164"/>
                          <a:pt x="3686175" y="86520"/>
                        </a:cubicBezTo>
                        <a:cubicBezTo>
                          <a:pt x="3698875" y="92870"/>
                          <a:pt x="3711300" y="99803"/>
                          <a:pt x="3724275" y="105570"/>
                        </a:cubicBezTo>
                        <a:cubicBezTo>
                          <a:pt x="3739899" y="112514"/>
                          <a:pt x="3771900" y="124620"/>
                          <a:pt x="3771900" y="12462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3904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5D8BB83-C91B-4326-B532-4C6C908A1046}"/>
              </a:ext>
            </a:extLst>
          </p:cNvPr>
          <p:cNvPicPr>
            <a:picLocks noChangeAspect="1"/>
          </p:cNvPicPr>
          <p:nvPr/>
        </p:nvPicPr>
        <p:blipFill rotWithShape="1">
          <a:blip r:embed="rId2">
            <a:alphaModFix amt="45000"/>
          </a:blip>
          <a:srcRect t="15278" b="9722"/>
          <a:stretch/>
        </p:blipFill>
        <p:spPr>
          <a:xfrm>
            <a:off x="20" y="1"/>
            <a:ext cx="12191980" cy="6857999"/>
          </a:xfrm>
          <a:prstGeom prst="rect">
            <a:avLst/>
          </a:prstGeom>
        </p:spPr>
      </p:pic>
      <p:sp>
        <p:nvSpPr>
          <p:cNvPr id="19" name="Rectangle 18">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BAA7B168-8B3B-4B4E-9660-D01A314A4B2A}"/>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dirty="0" err="1"/>
              <a:t>Interconectando</a:t>
            </a:r>
            <a:r>
              <a:rPr lang="en-US" sz="8000" dirty="0"/>
              <a:t> </a:t>
            </a:r>
            <a:r>
              <a:rPr lang="en-US" sz="8000" dirty="0" err="1"/>
              <a:t>tecnologías</a:t>
            </a:r>
            <a:endParaRPr lang="en-US" sz="8000" dirty="0"/>
          </a:p>
        </p:txBody>
      </p:sp>
      <p:sp>
        <p:nvSpPr>
          <p:cNvPr id="21" name="Rectangle 20">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4" name="TextBox 3">
            <a:extLst>
              <a:ext uri="{FF2B5EF4-FFF2-40B4-BE49-F238E27FC236}">
                <a16:creationId xmlns:a16="http://schemas.microsoft.com/office/drawing/2014/main" id="{B5154F0D-DF44-440C-9DCB-058E0280A903}"/>
              </a:ext>
            </a:extLst>
          </p:cNvPr>
          <p:cNvSpPr txBox="1"/>
          <p:nvPr/>
        </p:nvSpPr>
        <p:spPr>
          <a:xfrm>
            <a:off x="4004017" y="4476356"/>
            <a:ext cx="418396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solidFill>
                  <a:prstClr val="white"/>
                </a:solidFill>
                <a:latin typeface="Calibri" panose="020F0502020204030204"/>
              </a:rPr>
              <a:t>3</a:t>
            </a:r>
            <a:r>
              <a:rPr kumimoji="0" lang="es-MX" sz="2800" b="0" i="0" u="none" strike="noStrike" kern="1200" cap="none" spc="0" normalizeH="0" baseline="0" noProof="0" dirty="0">
                <a:ln>
                  <a:noFill/>
                </a:ln>
                <a:solidFill>
                  <a:prstClr val="white"/>
                </a:solidFill>
                <a:effectLst/>
                <a:uLnTx/>
                <a:uFillTx/>
                <a:latin typeface="Calibri" panose="020F0502020204030204"/>
                <a:ea typeface="+mn-ea"/>
                <a:cs typeface="+mn-cs"/>
              </a:rPr>
              <a:t>  Innovaciones </a:t>
            </a:r>
            <a:r>
              <a:rPr kumimoji="0" lang="es-MX" sz="2800" b="0" i="0" u="none" strike="noStrike" kern="1200" cap="none" spc="0" normalizeH="0" baseline="0" noProof="0" dirty="0" err="1">
                <a:ln>
                  <a:noFill/>
                </a:ln>
                <a:solidFill>
                  <a:prstClr val="white"/>
                </a:solidFill>
                <a:effectLst/>
                <a:uLnTx/>
                <a:uFillTx/>
                <a:latin typeface="Calibri" panose="020F0502020204030204"/>
                <a:ea typeface="+mn-ea"/>
                <a:cs typeface="+mn-cs"/>
              </a:rPr>
              <a:t>startuperas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970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37E847C-9B64-4CEC-8B24-A85BF82E7625}"/>
              </a:ext>
            </a:extLst>
          </p:cNvPr>
          <p:cNvSpPr>
            <a:spLocks noGrp="1"/>
          </p:cNvSpPr>
          <p:nvPr>
            <p:ph type="title"/>
          </p:nvPr>
        </p:nvSpPr>
        <p:spPr>
          <a:xfrm>
            <a:off x="943276" y="712268"/>
            <a:ext cx="10410524" cy="1193533"/>
          </a:xfrm>
        </p:spPr>
        <p:txBody>
          <a:bodyPr vert="horz" lIns="91440" tIns="45720" rIns="91440" bIns="45720" rtlCol="0" anchor="ctr">
            <a:normAutofit/>
          </a:bodyPr>
          <a:lstStyle/>
          <a:p>
            <a:r>
              <a:rPr lang="en-US" sz="4400" kern="1200">
                <a:solidFill>
                  <a:srgbClr val="FFFFFF"/>
                </a:solidFill>
                <a:latin typeface="+mj-lt"/>
                <a:ea typeface="+mj-ea"/>
                <a:cs typeface="+mj-cs"/>
              </a:rPr>
              <a:t>Hyper-personalización</a:t>
            </a:r>
          </a:p>
        </p:txBody>
      </p:sp>
      <p:cxnSp>
        <p:nvCxnSpPr>
          <p:cNvPr id="18" name="Straight Connector 17">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114EC3E-E5DE-439B-8949-28AFAEFA8DEF}"/>
              </a:ext>
            </a:extLst>
          </p:cNvPr>
          <p:cNvSpPr>
            <a:spLocks noGrp="1"/>
          </p:cNvSpPr>
          <p:nvPr>
            <p:ph type="body" sz="quarter" idx="10"/>
          </p:nvPr>
        </p:nvSpPr>
        <p:spPr>
          <a:xfrm>
            <a:off x="1444722" y="2318509"/>
            <a:ext cx="10410524" cy="4126782"/>
          </a:xfrm>
        </p:spPr>
        <p:txBody>
          <a:bodyPr vert="horz" lIns="91440" tIns="45720" rIns="91440" bIns="45720" rtlCol="0">
            <a:normAutofit/>
          </a:bodyPr>
          <a:lstStyle/>
          <a:p>
            <a:pPr indent="-228600" algn="l">
              <a:buFont typeface="Arial" panose="020B0604020202020204" pitchFamily="34" charset="0"/>
              <a:buChar char="•"/>
            </a:pPr>
            <a:r>
              <a:rPr lang="en-US" sz="2400" dirty="0" err="1">
                <a:solidFill>
                  <a:srgbClr val="FFFFFF"/>
                </a:solidFill>
              </a:rPr>
              <a:t>Características</a:t>
            </a:r>
            <a:r>
              <a:rPr lang="en-US" sz="2400" dirty="0">
                <a:solidFill>
                  <a:srgbClr val="FFFFFF"/>
                </a:solidFill>
              </a:rPr>
              <a:t> y </a:t>
            </a:r>
            <a:r>
              <a:rPr lang="en-US" sz="2400" dirty="0" err="1">
                <a:solidFill>
                  <a:srgbClr val="FFFFFF"/>
                </a:solidFill>
              </a:rPr>
              <a:t>ciclo</a:t>
            </a:r>
            <a:r>
              <a:rPr lang="en-US" sz="2400" dirty="0">
                <a:solidFill>
                  <a:srgbClr val="FFFFFF"/>
                </a:solidFill>
              </a:rPr>
              <a:t> de </a:t>
            </a:r>
            <a:r>
              <a:rPr lang="en-US" sz="2400" dirty="0" err="1">
                <a:solidFill>
                  <a:srgbClr val="FFFFFF"/>
                </a:solidFill>
              </a:rPr>
              <a:t>vida</a:t>
            </a:r>
            <a:endParaRPr lang="en-US" sz="2400" dirty="0">
              <a:solidFill>
                <a:srgbClr val="FFFFFF"/>
              </a:solidFill>
            </a:endParaRPr>
          </a:p>
          <a:p>
            <a:pPr indent="-228600" algn="l">
              <a:buFont typeface="Arial" panose="020B0604020202020204" pitchFamily="34" charset="0"/>
              <a:buChar char="•"/>
            </a:pPr>
            <a:r>
              <a:rPr lang="en-US" sz="2400" dirty="0" err="1">
                <a:solidFill>
                  <a:srgbClr val="FFFFFF"/>
                </a:solidFill>
              </a:rPr>
              <a:t>Productos</a:t>
            </a:r>
            <a:r>
              <a:rPr lang="en-US" sz="2400" dirty="0">
                <a:solidFill>
                  <a:srgbClr val="FFFFFF"/>
                </a:solidFill>
              </a:rPr>
              <a:t> </a:t>
            </a:r>
            <a:r>
              <a:rPr lang="en-US" sz="2400" dirty="0" err="1">
                <a:solidFill>
                  <a:srgbClr val="FFFFFF"/>
                </a:solidFill>
              </a:rPr>
              <a:t>hechos</a:t>
            </a:r>
            <a:r>
              <a:rPr lang="en-US" sz="2400" dirty="0">
                <a:solidFill>
                  <a:srgbClr val="FFFFFF"/>
                </a:solidFill>
              </a:rPr>
              <a:t> a la </a:t>
            </a:r>
            <a:r>
              <a:rPr lang="en-US" sz="2400" dirty="0" err="1">
                <a:solidFill>
                  <a:srgbClr val="FFFFFF"/>
                </a:solidFill>
              </a:rPr>
              <a:t>medida</a:t>
            </a:r>
            <a:r>
              <a:rPr lang="en-US" sz="2400" dirty="0">
                <a:solidFill>
                  <a:srgbClr val="FFFFFF"/>
                </a:solidFill>
              </a:rPr>
              <a:t> (</a:t>
            </a:r>
            <a:r>
              <a:rPr lang="en-US" sz="2400" dirty="0" err="1">
                <a:solidFill>
                  <a:srgbClr val="FFFFFF"/>
                </a:solidFill>
              </a:rPr>
              <a:t>precio</a:t>
            </a:r>
            <a:r>
              <a:rPr lang="en-US" sz="2400" dirty="0">
                <a:solidFill>
                  <a:srgbClr val="FFFFFF"/>
                </a:solidFill>
              </a:rPr>
              <a:t>, </a:t>
            </a:r>
            <a:r>
              <a:rPr lang="en-US" sz="2400" dirty="0" err="1">
                <a:solidFill>
                  <a:srgbClr val="FFFFFF"/>
                </a:solidFill>
              </a:rPr>
              <a:t>plazos</a:t>
            </a:r>
            <a:r>
              <a:rPr lang="en-US" sz="2400" dirty="0">
                <a:solidFill>
                  <a:srgbClr val="FFFFFF"/>
                </a:solidFill>
              </a:rPr>
              <a:t>, </a:t>
            </a:r>
            <a:r>
              <a:rPr lang="en-US" sz="2400" dirty="0" err="1">
                <a:solidFill>
                  <a:srgbClr val="FFFFFF"/>
                </a:solidFill>
              </a:rPr>
              <a:t>condiciones</a:t>
            </a:r>
            <a:r>
              <a:rPr lang="en-US" sz="2400" dirty="0">
                <a:solidFill>
                  <a:srgbClr val="FFFFFF"/>
                </a:solidFill>
              </a:rPr>
              <a:t>)</a:t>
            </a:r>
          </a:p>
          <a:p>
            <a:pPr indent="-228600" algn="l">
              <a:buFont typeface="Arial" panose="020B0604020202020204" pitchFamily="34" charset="0"/>
              <a:buChar char="•"/>
            </a:pPr>
            <a:r>
              <a:rPr lang="en-US" sz="2400" dirty="0">
                <a:solidFill>
                  <a:srgbClr val="FFFFFF"/>
                </a:solidFill>
              </a:rPr>
              <a:t>Canales</a:t>
            </a:r>
          </a:p>
          <a:p>
            <a:pPr indent="-228600" algn="l">
              <a:buFont typeface="Arial" panose="020B0604020202020204" pitchFamily="34" charset="0"/>
              <a:buChar char="•"/>
            </a:pPr>
            <a:r>
              <a:rPr lang="en-US" sz="2400" dirty="0" err="1">
                <a:solidFill>
                  <a:srgbClr val="FFFFFF"/>
                </a:solidFill>
              </a:rPr>
              <a:t>Comunicación</a:t>
            </a:r>
            <a:r>
              <a:rPr lang="en-US" sz="2400" dirty="0">
                <a:solidFill>
                  <a:srgbClr val="FFFFFF"/>
                </a:solidFill>
              </a:rPr>
              <a:t> (GPT-4, Dante)</a:t>
            </a:r>
          </a:p>
          <a:p>
            <a:pPr indent="-228600" algn="l">
              <a:buFont typeface="Arial" panose="020B0604020202020204" pitchFamily="34" charset="0"/>
              <a:buChar char="•"/>
            </a:pPr>
            <a:r>
              <a:rPr lang="en-US" sz="2400" dirty="0" err="1">
                <a:solidFill>
                  <a:srgbClr val="FFFFFF"/>
                </a:solidFill>
              </a:rPr>
              <a:t>Lealtad</a:t>
            </a:r>
            <a:r>
              <a:rPr lang="en-US" sz="2400" dirty="0">
                <a:solidFill>
                  <a:srgbClr val="FFFFFF"/>
                </a:solidFill>
              </a:rPr>
              <a:t>/Rewards</a:t>
            </a:r>
          </a:p>
          <a:p>
            <a:pPr indent="-228600" algn="l">
              <a:buFont typeface="Arial" panose="020B0604020202020204" pitchFamily="34" charset="0"/>
              <a:buChar char="•"/>
            </a:pPr>
            <a:endParaRPr lang="en-US" sz="2400" dirty="0">
              <a:solidFill>
                <a:srgbClr val="FFFFFF"/>
              </a:solidFill>
            </a:endParaRPr>
          </a:p>
          <a:p>
            <a:pPr indent="-228600" algn="l">
              <a:buFont typeface="Arial" panose="020B0604020202020204" pitchFamily="34" charset="0"/>
              <a:buChar char="•"/>
            </a:pPr>
            <a:endParaRPr lang="en-US" sz="2400" dirty="0">
              <a:solidFill>
                <a:srgbClr val="FFFFFF"/>
              </a:solidFill>
            </a:endParaRPr>
          </a:p>
        </p:txBody>
      </p:sp>
    </p:spTree>
    <p:extLst>
      <p:ext uri="{BB962C8B-B14F-4D97-AF65-F5344CB8AC3E}">
        <p14:creationId xmlns:p14="http://schemas.microsoft.com/office/powerpoint/2010/main" val="384497011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E847C-9B64-4CEC-8B24-A85BF82E7625}"/>
              </a:ext>
            </a:extLst>
          </p:cNvPr>
          <p:cNvSpPr>
            <a:spLocks noGrp="1"/>
          </p:cNvSpPr>
          <p:nvPr>
            <p:ph type="title"/>
          </p:nvPr>
        </p:nvSpPr>
        <p:spPr>
          <a:xfrm>
            <a:off x="886968" y="1472184"/>
            <a:ext cx="3767328" cy="4581144"/>
          </a:xfrm>
        </p:spPr>
        <p:txBody>
          <a:bodyPr vert="horz" lIns="91440" tIns="45720" rIns="91440" bIns="45720" rtlCol="0" anchor="t">
            <a:normAutofit/>
          </a:bodyPr>
          <a:lstStyle/>
          <a:p>
            <a:r>
              <a:rPr lang="en-US" sz="4200" kern="1200" dirty="0" err="1">
                <a:solidFill>
                  <a:schemeClr val="tx1"/>
                </a:solidFill>
                <a:latin typeface="+mj-lt"/>
                <a:ea typeface="+mj-ea"/>
                <a:cs typeface="+mj-cs"/>
              </a:rPr>
              <a:t>Finanzas</a:t>
            </a:r>
            <a:r>
              <a:rPr lang="en-US" sz="4200" kern="1200" dirty="0">
                <a:solidFill>
                  <a:schemeClr val="tx1"/>
                </a:solidFill>
                <a:latin typeface="+mj-lt"/>
                <a:ea typeface="+mj-ea"/>
                <a:cs typeface="+mj-cs"/>
              </a:rPr>
              <a:t> </a:t>
            </a:r>
            <a:r>
              <a:rPr lang="en-US" sz="4200" kern="1200" dirty="0" err="1">
                <a:solidFill>
                  <a:schemeClr val="tx1"/>
                </a:solidFill>
                <a:latin typeface="+mj-lt"/>
                <a:ea typeface="+mj-ea"/>
                <a:cs typeface="+mj-cs"/>
              </a:rPr>
              <a:t>Descentralizadas</a:t>
            </a:r>
            <a:r>
              <a:rPr lang="en-US" sz="4200" kern="1200" dirty="0">
                <a:solidFill>
                  <a:schemeClr val="tx1"/>
                </a:solidFill>
                <a:latin typeface="+mj-lt"/>
                <a:ea typeface="+mj-ea"/>
                <a:cs typeface="+mj-cs"/>
              </a:rPr>
              <a:t> (DEFI)</a:t>
            </a:r>
          </a:p>
        </p:txBody>
      </p:sp>
      <p:sp>
        <p:nvSpPr>
          <p:cNvPr id="4" name="Text Placeholder 3">
            <a:extLst>
              <a:ext uri="{FF2B5EF4-FFF2-40B4-BE49-F238E27FC236}">
                <a16:creationId xmlns:a16="http://schemas.microsoft.com/office/drawing/2014/main" id="{1114EC3E-E5DE-439B-8949-28AFAEFA8DEF}"/>
              </a:ext>
            </a:extLst>
          </p:cNvPr>
          <p:cNvSpPr>
            <a:spLocks noGrp="1"/>
          </p:cNvSpPr>
          <p:nvPr>
            <p:ph type="body" sz="quarter" idx="10"/>
          </p:nvPr>
        </p:nvSpPr>
        <p:spPr>
          <a:xfrm>
            <a:off x="5248656" y="1472184"/>
            <a:ext cx="6153912" cy="4581144"/>
          </a:xfrm>
        </p:spPr>
        <p:txBody>
          <a:bodyPr vert="horz" lIns="91440" tIns="45720" rIns="91440" bIns="45720" rtlCol="0">
            <a:normAutofit/>
          </a:bodyPr>
          <a:lstStyle/>
          <a:p>
            <a:pPr indent="-228600" algn="l">
              <a:buFont typeface="Arial" panose="020B0604020202020204" pitchFamily="34" charset="0"/>
              <a:buChar char="•"/>
            </a:pPr>
            <a:r>
              <a:rPr lang="en-US" sz="2400" dirty="0" err="1">
                <a:solidFill>
                  <a:schemeClr val="tx1"/>
                </a:solidFill>
              </a:rPr>
              <a:t>seguros</a:t>
            </a:r>
            <a:r>
              <a:rPr lang="en-US" sz="2400" dirty="0">
                <a:solidFill>
                  <a:schemeClr val="tx1"/>
                </a:solidFill>
              </a:rPr>
              <a:t> P2P</a:t>
            </a:r>
          </a:p>
          <a:p>
            <a:pPr indent="-228600" algn="l">
              <a:buFont typeface="Arial" panose="020B0604020202020204" pitchFamily="34" charset="0"/>
              <a:buChar char="•"/>
            </a:pPr>
            <a:r>
              <a:rPr lang="en-US" sz="2400" dirty="0" err="1">
                <a:solidFill>
                  <a:schemeClr val="tx1"/>
                </a:solidFill>
              </a:rPr>
              <a:t>contratos</a:t>
            </a:r>
            <a:r>
              <a:rPr lang="en-US" sz="2400" dirty="0">
                <a:solidFill>
                  <a:schemeClr val="tx1"/>
                </a:solidFill>
              </a:rPr>
              <a:t> </a:t>
            </a:r>
            <a:r>
              <a:rPr lang="en-US" sz="2400" dirty="0" err="1">
                <a:solidFill>
                  <a:schemeClr val="tx1"/>
                </a:solidFill>
              </a:rPr>
              <a:t>inteligentes</a:t>
            </a:r>
            <a:endParaRPr lang="en-US" sz="2400" dirty="0">
              <a:solidFill>
                <a:schemeClr val="tx1"/>
              </a:solidFill>
            </a:endParaRPr>
          </a:p>
          <a:p>
            <a:pPr indent="-228600" algn="l">
              <a:buFont typeface="Arial" panose="020B0604020202020204" pitchFamily="34" charset="0"/>
              <a:buChar char="•"/>
            </a:pPr>
            <a:r>
              <a:rPr lang="en-US" sz="2400" dirty="0">
                <a:solidFill>
                  <a:schemeClr val="tx1"/>
                </a:solidFill>
              </a:rPr>
              <a:t>sin </a:t>
            </a:r>
            <a:r>
              <a:rPr lang="en-US" sz="2400" dirty="0" err="1">
                <a:solidFill>
                  <a:schemeClr val="tx1"/>
                </a:solidFill>
              </a:rPr>
              <a:t>intermediarios</a:t>
            </a:r>
            <a:endParaRPr lang="en-US" sz="2400" dirty="0">
              <a:solidFill>
                <a:schemeClr val="tx1"/>
              </a:solidFill>
            </a:endParaRPr>
          </a:p>
          <a:p>
            <a:pPr indent="-228600" algn="l">
              <a:buFont typeface="Arial" panose="020B0604020202020204" pitchFamily="34" charset="0"/>
              <a:buChar char="•"/>
            </a:pPr>
            <a:r>
              <a:rPr lang="en-US" sz="2400" dirty="0">
                <a:solidFill>
                  <a:schemeClr val="tx1"/>
                </a:solidFill>
              </a:rPr>
              <a:t>cross-border</a:t>
            </a:r>
          </a:p>
          <a:p>
            <a:pPr indent="-228600" algn="l">
              <a:buFont typeface="Arial" panose="020B0604020202020204" pitchFamily="34" charset="0"/>
              <a:buChar char="•"/>
            </a:pPr>
            <a:r>
              <a:rPr lang="en-US" sz="2400" dirty="0" err="1">
                <a:solidFill>
                  <a:schemeClr val="tx1"/>
                </a:solidFill>
              </a:rPr>
              <a:t>paramétricos</a:t>
            </a:r>
            <a:endParaRPr lang="en-US" sz="2400" dirty="0">
              <a:solidFill>
                <a:schemeClr val="tx1"/>
              </a:solidFill>
            </a:endParaRPr>
          </a:p>
          <a:p>
            <a:pPr indent="-228600" algn="l">
              <a:buFont typeface="Arial" panose="020B0604020202020204" pitchFamily="34" charset="0"/>
              <a:buChar char="•"/>
            </a:pPr>
            <a:endParaRPr lang="en-US" sz="2400" dirty="0">
              <a:solidFill>
                <a:schemeClr val="tx1"/>
              </a:solidFill>
            </a:endParaRPr>
          </a:p>
          <a:p>
            <a:pPr indent="-228600" algn="l">
              <a:buFont typeface="Arial" panose="020B0604020202020204" pitchFamily="34" charset="0"/>
              <a:buChar char="•"/>
            </a:pPr>
            <a:endParaRPr lang="en-US" sz="2400" dirty="0">
              <a:solidFill>
                <a:schemeClr val="tx1"/>
              </a:solidFill>
            </a:endParaRPr>
          </a:p>
        </p:txBody>
      </p:sp>
      <p:grpSp>
        <p:nvGrpSpPr>
          <p:cNvPr id="23" name="Group 22">
            <a:extLst>
              <a:ext uri="{FF2B5EF4-FFF2-40B4-BE49-F238E27FC236}">
                <a16:creationId xmlns:a16="http://schemas.microsoft.com/office/drawing/2014/main" id="{DDAE397D-2F47-480F-95CA-D5EDB24333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4" name="Freeform 5">
              <a:extLst>
                <a:ext uri="{FF2B5EF4-FFF2-40B4-BE49-F238E27FC236}">
                  <a16:creationId xmlns:a16="http://schemas.microsoft.com/office/drawing/2014/main" id="{BD66E0D2-4D47-45F5-9F6C-04DF950CB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6">
              <a:extLst>
                <a:ext uri="{FF2B5EF4-FFF2-40B4-BE49-F238E27FC236}">
                  <a16:creationId xmlns:a16="http://schemas.microsoft.com/office/drawing/2014/main" id="{C36CD79E-81FA-41B2-9A38-E0E26BCBE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7">
              <a:extLst>
                <a:ext uri="{FF2B5EF4-FFF2-40B4-BE49-F238E27FC236}">
                  <a16:creationId xmlns:a16="http://schemas.microsoft.com/office/drawing/2014/main" id="{58CF2E87-8DCB-4A21-A926-1879E39DE7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8">
              <a:extLst>
                <a:ext uri="{FF2B5EF4-FFF2-40B4-BE49-F238E27FC236}">
                  <a16:creationId xmlns:a16="http://schemas.microsoft.com/office/drawing/2014/main" id="{E8EBCED8-09A7-4078-908F-87C5C9094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9">
              <a:extLst>
                <a:ext uri="{FF2B5EF4-FFF2-40B4-BE49-F238E27FC236}">
                  <a16:creationId xmlns:a16="http://schemas.microsoft.com/office/drawing/2014/main" id="{881B8E24-1A3B-4288-834C-5C75EE61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0">
              <a:extLst>
                <a:ext uri="{FF2B5EF4-FFF2-40B4-BE49-F238E27FC236}">
                  <a16:creationId xmlns:a16="http://schemas.microsoft.com/office/drawing/2014/main" id="{CE6C6947-62CC-47B5-8006-0DBB11057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1">
              <a:extLst>
                <a:ext uri="{FF2B5EF4-FFF2-40B4-BE49-F238E27FC236}">
                  <a16:creationId xmlns:a16="http://schemas.microsoft.com/office/drawing/2014/main" id="{5A3EA873-FF38-49B1-AA18-6CAA8278A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2">
              <a:extLst>
                <a:ext uri="{FF2B5EF4-FFF2-40B4-BE49-F238E27FC236}">
                  <a16:creationId xmlns:a16="http://schemas.microsoft.com/office/drawing/2014/main" id="{2B74FB34-BB05-4313-9474-A4F9B27A5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3">
              <a:extLst>
                <a:ext uri="{FF2B5EF4-FFF2-40B4-BE49-F238E27FC236}">
                  <a16:creationId xmlns:a16="http://schemas.microsoft.com/office/drawing/2014/main" id="{3673863D-063E-49A6-9856-52014BB4D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4">
              <a:extLst>
                <a:ext uri="{FF2B5EF4-FFF2-40B4-BE49-F238E27FC236}">
                  <a16:creationId xmlns:a16="http://schemas.microsoft.com/office/drawing/2014/main" id="{59E7384A-6379-482C-8070-680EA33AF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15">
              <a:extLst>
                <a:ext uri="{FF2B5EF4-FFF2-40B4-BE49-F238E27FC236}">
                  <a16:creationId xmlns:a16="http://schemas.microsoft.com/office/drawing/2014/main" id="{C6A49E1B-06B5-467F-97A5-EE77945A7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6">
              <a:extLst>
                <a:ext uri="{FF2B5EF4-FFF2-40B4-BE49-F238E27FC236}">
                  <a16:creationId xmlns:a16="http://schemas.microsoft.com/office/drawing/2014/main" id="{C67D60A3-4CE7-453B-97D1-08DD83271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17">
              <a:extLst>
                <a:ext uri="{FF2B5EF4-FFF2-40B4-BE49-F238E27FC236}">
                  <a16:creationId xmlns:a16="http://schemas.microsoft.com/office/drawing/2014/main" id="{1333C1DC-BC77-4584-B472-AE19C4A09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8">
              <a:extLst>
                <a:ext uri="{FF2B5EF4-FFF2-40B4-BE49-F238E27FC236}">
                  <a16:creationId xmlns:a16="http://schemas.microsoft.com/office/drawing/2014/main" id="{30CC34F2-2D02-4DC8-8951-5E29E0866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9">
              <a:extLst>
                <a:ext uri="{FF2B5EF4-FFF2-40B4-BE49-F238E27FC236}">
                  <a16:creationId xmlns:a16="http://schemas.microsoft.com/office/drawing/2014/main" id="{C77A3E1B-1C72-4437-A8A1-FC659C9E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0">
              <a:extLst>
                <a:ext uri="{FF2B5EF4-FFF2-40B4-BE49-F238E27FC236}">
                  <a16:creationId xmlns:a16="http://schemas.microsoft.com/office/drawing/2014/main" id="{4EE3E561-115A-4994-832B-FB79E4498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0" name="Freeform 21">
              <a:extLst>
                <a:ext uri="{FF2B5EF4-FFF2-40B4-BE49-F238E27FC236}">
                  <a16:creationId xmlns:a16="http://schemas.microsoft.com/office/drawing/2014/main" id="{D389D14E-E715-4844-8E58-ED5A66AB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1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41" name="Freeform 22">
              <a:extLst>
                <a:ext uri="{FF2B5EF4-FFF2-40B4-BE49-F238E27FC236}">
                  <a16:creationId xmlns:a16="http://schemas.microsoft.com/office/drawing/2014/main" id="{4208B28A-82FB-48D4-9087-806354C85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23">
              <a:extLst>
                <a:ext uri="{FF2B5EF4-FFF2-40B4-BE49-F238E27FC236}">
                  <a16:creationId xmlns:a16="http://schemas.microsoft.com/office/drawing/2014/main" id="{1330334B-C28B-49CB-8643-6EF946230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24">
              <a:extLst>
                <a:ext uri="{FF2B5EF4-FFF2-40B4-BE49-F238E27FC236}">
                  <a16:creationId xmlns:a16="http://schemas.microsoft.com/office/drawing/2014/main" id="{F221AA9B-1DD9-4FC4-947F-90C0582F71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25">
              <a:extLst>
                <a:ext uri="{FF2B5EF4-FFF2-40B4-BE49-F238E27FC236}">
                  <a16:creationId xmlns:a16="http://schemas.microsoft.com/office/drawing/2014/main" id="{9214B596-B3CC-43CB-A72A-2ADABBE5B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6" name="Isosceles Triangle 45">
            <a:extLst>
              <a:ext uri="{FF2B5EF4-FFF2-40B4-BE49-F238E27FC236}">
                <a16:creationId xmlns:a16="http://schemas.microsoft.com/office/drawing/2014/main" id="{64F9BF67-14D7-4F9D-A8E4-4BB8DE351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75225" y="1331697"/>
            <a:ext cx="193249" cy="16659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32950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AA4944-EB8A-4411-87AA-AA11EC26D6C9}"/>
              </a:ext>
            </a:extLst>
          </p:cNvPr>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sz="4400" kern="1200" dirty="0">
                <a:solidFill>
                  <a:schemeClr val="tx1"/>
                </a:solidFill>
                <a:latin typeface="+mj-lt"/>
                <a:ea typeface="+mj-ea"/>
                <a:cs typeface="+mj-cs"/>
              </a:rPr>
              <a:t>Seamless solutions</a:t>
            </a:r>
          </a:p>
        </p:txBody>
      </p:sp>
      <p:cxnSp>
        <p:nvCxnSpPr>
          <p:cNvPr id="20" name="Straight Connector 1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76473ACD-0B5B-4936-8344-D35D0DC5B178}"/>
              </a:ext>
            </a:extLst>
          </p:cNvPr>
          <p:cNvSpPr>
            <a:spLocks noGrp="1"/>
          </p:cNvSpPr>
          <p:nvPr>
            <p:ph type="body" sz="quarter" idx="10"/>
          </p:nvPr>
        </p:nvSpPr>
        <p:spPr>
          <a:xfrm>
            <a:off x="4976031" y="963877"/>
            <a:ext cx="6377769" cy="4930246"/>
          </a:xfrm>
        </p:spPr>
        <p:txBody>
          <a:bodyPr vert="horz" lIns="91440" tIns="45720" rIns="91440" bIns="45720" rtlCol="0" anchor="ctr">
            <a:normAutofit/>
          </a:bodyPr>
          <a:lstStyle/>
          <a:p>
            <a:pPr indent="-228600" algn="l">
              <a:buFont typeface="Arial" panose="020B0604020202020204" pitchFamily="34" charset="0"/>
              <a:buChar char="•"/>
            </a:pPr>
            <a:r>
              <a:rPr lang="en-US" sz="2400" dirty="0">
                <a:solidFill>
                  <a:schemeClr val="tx1"/>
                </a:solidFill>
              </a:rPr>
              <a:t>Sin </a:t>
            </a:r>
            <a:r>
              <a:rPr lang="en-US" sz="2400" dirty="0" err="1">
                <a:solidFill>
                  <a:schemeClr val="tx1"/>
                </a:solidFill>
              </a:rPr>
              <a:t>fricciones</a:t>
            </a:r>
            <a:endParaRPr lang="en-US" sz="2400" dirty="0">
              <a:solidFill>
                <a:schemeClr val="tx1"/>
              </a:solidFill>
            </a:endParaRPr>
          </a:p>
          <a:p>
            <a:pPr indent="-228600" algn="l">
              <a:buFont typeface="Arial" panose="020B0604020202020204" pitchFamily="34" charset="0"/>
              <a:buChar char="•"/>
            </a:pPr>
            <a:r>
              <a:rPr lang="en-US" sz="2400" dirty="0">
                <a:solidFill>
                  <a:schemeClr val="tx1"/>
                </a:solidFill>
              </a:rPr>
              <a:t>Omni-canal (app-less)</a:t>
            </a:r>
          </a:p>
          <a:p>
            <a:pPr indent="-228600" algn="l">
              <a:buFont typeface="Arial" panose="020B0604020202020204" pitchFamily="34" charset="0"/>
              <a:buChar char="•"/>
            </a:pPr>
            <a:r>
              <a:rPr lang="en-US" sz="2400" dirty="0">
                <a:solidFill>
                  <a:schemeClr val="tx1"/>
                </a:solidFill>
              </a:rPr>
              <a:t>Embedded</a:t>
            </a:r>
          </a:p>
          <a:p>
            <a:pPr indent="-228600" algn="l">
              <a:buFont typeface="Arial" panose="020B0604020202020204" pitchFamily="34" charset="0"/>
              <a:buChar char="•"/>
            </a:pPr>
            <a:r>
              <a:rPr lang="en-US" sz="2400" dirty="0">
                <a:solidFill>
                  <a:schemeClr val="tx1"/>
                </a:solidFill>
              </a:rPr>
              <a:t>Onboarding</a:t>
            </a:r>
          </a:p>
          <a:p>
            <a:pPr indent="-228600" algn="l">
              <a:buFont typeface="Arial" panose="020B0604020202020204" pitchFamily="34" charset="0"/>
              <a:buChar char="•"/>
            </a:pPr>
            <a:r>
              <a:rPr lang="en-US" sz="2400" dirty="0">
                <a:solidFill>
                  <a:schemeClr val="tx1"/>
                </a:solidFill>
              </a:rPr>
              <a:t>Servicios On-demand (</a:t>
            </a:r>
            <a:r>
              <a:rPr lang="en-US" sz="2400" dirty="0" err="1">
                <a:solidFill>
                  <a:schemeClr val="tx1"/>
                </a:solidFill>
              </a:rPr>
              <a:t>modelo</a:t>
            </a:r>
            <a:r>
              <a:rPr lang="en-US" sz="2400" dirty="0">
                <a:solidFill>
                  <a:schemeClr val="tx1"/>
                </a:solidFill>
              </a:rPr>
              <a:t> as-a-service)</a:t>
            </a:r>
          </a:p>
        </p:txBody>
      </p:sp>
    </p:spTree>
    <p:extLst>
      <p:ext uri="{BB962C8B-B14F-4D97-AF65-F5344CB8AC3E}">
        <p14:creationId xmlns:p14="http://schemas.microsoft.com/office/powerpoint/2010/main" val="39407317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5FA4-A288-4460-BF12-637E077953CB}"/>
              </a:ext>
            </a:extLst>
          </p:cNvPr>
          <p:cNvSpPr>
            <a:spLocks noGrp="1"/>
          </p:cNvSpPr>
          <p:nvPr>
            <p:ph type="title"/>
          </p:nvPr>
        </p:nvSpPr>
        <p:spPr>
          <a:xfrm>
            <a:off x="1526874" y="1061249"/>
            <a:ext cx="2389143" cy="909278"/>
          </a:xfrm>
        </p:spPr>
        <p:txBody>
          <a:bodyPr anchor="ctr">
            <a:normAutofit/>
          </a:bodyPr>
          <a:lstStyle/>
          <a:p>
            <a:pPr>
              <a:lnSpc>
                <a:spcPct val="90000"/>
              </a:lnSpc>
            </a:pPr>
            <a:r>
              <a:rPr lang="en-US" sz="3600" b="1" dirty="0" err="1"/>
              <a:t>indice</a:t>
            </a:r>
            <a:endParaRPr lang="en-US" sz="2000" b="1" dirty="0"/>
          </a:p>
        </p:txBody>
      </p:sp>
      <p:sp>
        <p:nvSpPr>
          <p:cNvPr id="7" name="Text Placeholder 6">
            <a:extLst>
              <a:ext uri="{FF2B5EF4-FFF2-40B4-BE49-F238E27FC236}">
                <a16:creationId xmlns:a16="http://schemas.microsoft.com/office/drawing/2014/main" id="{91C52C13-996F-4CF8-BBA5-F6CC233475A7}"/>
              </a:ext>
            </a:extLst>
          </p:cNvPr>
          <p:cNvSpPr>
            <a:spLocks noGrp="1"/>
          </p:cNvSpPr>
          <p:nvPr>
            <p:ph type="body" sz="quarter" idx="12"/>
          </p:nvPr>
        </p:nvSpPr>
        <p:spPr>
          <a:xfrm>
            <a:off x="688519" y="2555056"/>
            <a:ext cx="6769837" cy="3241695"/>
          </a:xfrm>
        </p:spPr>
        <p:txBody>
          <a:bodyPr tIns="365760" anchor="t">
            <a:normAutofit/>
          </a:bodyPr>
          <a:lstStyle/>
          <a:p>
            <a:pPr marL="285750" indent="-285750">
              <a:lnSpc>
                <a:spcPct val="100000"/>
              </a:lnSpc>
              <a:spcAft>
                <a:spcPts val="600"/>
              </a:spcAft>
              <a:buFont typeface="Arial" panose="020B0604020202020204" pitchFamily="34" charset="0"/>
              <a:buChar char="•"/>
            </a:pPr>
            <a:r>
              <a:rPr lang="en-US" sz="2400" spc="0" dirty="0" err="1"/>
              <a:t>Antecedentes</a:t>
            </a:r>
            <a:endParaRPr lang="en-US" sz="2400" spc="0" dirty="0"/>
          </a:p>
          <a:p>
            <a:pPr marL="285750" indent="-285750">
              <a:lnSpc>
                <a:spcPct val="100000"/>
              </a:lnSpc>
              <a:spcAft>
                <a:spcPts val="600"/>
              </a:spcAft>
              <a:buFont typeface="Arial" panose="020B0604020202020204" pitchFamily="34" charset="0"/>
              <a:buChar char="•"/>
            </a:pPr>
            <a:r>
              <a:rPr lang="en-US" sz="2400" spc="0" dirty="0"/>
              <a:t>Panorama </a:t>
            </a:r>
            <a:r>
              <a:rPr lang="en-US" sz="2400" spc="0" dirty="0" err="1"/>
              <a:t>Agtech</a:t>
            </a:r>
            <a:r>
              <a:rPr lang="en-US" sz="2400" spc="0" dirty="0"/>
              <a:t> e Insurtech</a:t>
            </a:r>
          </a:p>
          <a:p>
            <a:pPr marL="285750" indent="-285750">
              <a:lnSpc>
                <a:spcPct val="100000"/>
              </a:lnSpc>
              <a:spcAft>
                <a:spcPts val="600"/>
              </a:spcAft>
              <a:buFont typeface="Arial" panose="020B0604020202020204" pitchFamily="34" charset="0"/>
              <a:buChar char="•"/>
            </a:pPr>
            <a:r>
              <a:rPr lang="en-US" sz="2400" spc="0" dirty="0" err="1"/>
              <a:t>Tecnologías</a:t>
            </a:r>
            <a:r>
              <a:rPr lang="en-US" sz="2400" spc="0" dirty="0"/>
              <a:t> de </a:t>
            </a:r>
            <a:r>
              <a:rPr lang="en-US" sz="2400" spc="0" dirty="0" err="1"/>
              <a:t>impacto</a:t>
            </a:r>
            <a:endParaRPr lang="en-US" sz="2400" spc="0" dirty="0"/>
          </a:p>
          <a:p>
            <a:pPr marL="285750" indent="-285750">
              <a:lnSpc>
                <a:spcPct val="100000"/>
              </a:lnSpc>
              <a:spcAft>
                <a:spcPts val="600"/>
              </a:spcAft>
              <a:buFont typeface="Arial" panose="020B0604020202020204" pitchFamily="34" charset="0"/>
              <a:buChar char="•"/>
            </a:pPr>
            <a:r>
              <a:rPr lang="en-US" sz="2400" spc="0" dirty="0" err="1"/>
              <a:t>Oportunidades</a:t>
            </a:r>
            <a:r>
              <a:rPr lang="en-US" sz="2400" spc="0" dirty="0"/>
              <a:t> de </a:t>
            </a:r>
            <a:r>
              <a:rPr lang="en-US" sz="2400" spc="0" dirty="0" err="1"/>
              <a:t>innovación</a:t>
            </a:r>
            <a:endParaRPr lang="en-US" sz="2400" spc="0" dirty="0"/>
          </a:p>
          <a:p>
            <a:pPr marL="285750" indent="-285750">
              <a:lnSpc>
                <a:spcPct val="100000"/>
              </a:lnSpc>
              <a:spcAft>
                <a:spcPts val="600"/>
              </a:spcAft>
              <a:buFont typeface="Arial" panose="020B0604020202020204" pitchFamily="34" charset="0"/>
              <a:buChar char="•"/>
            </a:pPr>
            <a:r>
              <a:rPr lang="en-US" sz="2400" spc="0" dirty="0"/>
              <a:t>Casos de </a:t>
            </a:r>
            <a:r>
              <a:rPr lang="en-US" sz="2400" spc="0" dirty="0" err="1"/>
              <a:t>Éxito</a:t>
            </a:r>
            <a:endParaRPr lang="en-US" sz="2400" spc="0" dirty="0"/>
          </a:p>
          <a:p>
            <a:pPr marL="285750" indent="-285750">
              <a:lnSpc>
                <a:spcPct val="100000"/>
              </a:lnSpc>
              <a:spcAft>
                <a:spcPts val="600"/>
              </a:spcAft>
              <a:buFont typeface="Arial" panose="020B0604020202020204" pitchFamily="34" charset="0"/>
              <a:buChar char="•"/>
            </a:pPr>
            <a:r>
              <a:rPr lang="en-US" sz="2400" spc="0" dirty="0" err="1"/>
              <a:t>Recomendaciones</a:t>
            </a:r>
            <a:endParaRPr lang="en-US" sz="1400" spc="0" dirty="0"/>
          </a:p>
        </p:txBody>
      </p:sp>
      <p:pic>
        <p:nvPicPr>
          <p:cNvPr id="17" name="Picture 16">
            <a:extLst>
              <a:ext uri="{FF2B5EF4-FFF2-40B4-BE49-F238E27FC236}">
                <a16:creationId xmlns:a16="http://schemas.microsoft.com/office/drawing/2014/main" id="{735DD816-29E7-6637-57FA-8D56A7AC88A1}"/>
              </a:ext>
            </a:extLst>
          </p:cNvPr>
          <p:cNvPicPr>
            <a:picLocks noChangeAspect="1"/>
          </p:cNvPicPr>
          <p:nvPr/>
        </p:nvPicPr>
        <p:blipFill>
          <a:blip r:embed="rId2"/>
          <a:stretch>
            <a:fillRect/>
          </a:stretch>
        </p:blipFill>
        <p:spPr>
          <a:xfrm>
            <a:off x="6599583" y="894522"/>
            <a:ext cx="4903898" cy="4979504"/>
          </a:xfrm>
          <a:prstGeom prst="rect">
            <a:avLst/>
          </a:prstGeom>
          <a:noFill/>
        </p:spPr>
      </p:pic>
      <p:sp>
        <p:nvSpPr>
          <p:cNvPr id="57" name="Date Placeholder 56">
            <a:extLst>
              <a:ext uri="{FF2B5EF4-FFF2-40B4-BE49-F238E27FC236}">
                <a16:creationId xmlns:a16="http://schemas.microsoft.com/office/drawing/2014/main" id="{653BB8CA-23AF-4226-9FB3-FA1964EBA661}"/>
              </a:ext>
            </a:extLst>
          </p:cNvPr>
          <p:cNvSpPr>
            <a:spLocks noGrp="1"/>
          </p:cNvSpPr>
          <p:nvPr>
            <p:ph type="dt" sz="half" idx="2"/>
          </p:nvPr>
        </p:nvSpPr>
        <p:spPr>
          <a:xfrm>
            <a:off x="838200" y="6356350"/>
            <a:ext cx="2743200" cy="365125"/>
          </a:xfrm>
        </p:spPr>
        <p:txBody>
          <a:bodyPr anchor="ctr">
            <a:normAutofit/>
          </a:bodyPr>
          <a:lstStyle/>
          <a:p>
            <a:pPr>
              <a:spcAft>
                <a:spcPts val="600"/>
              </a:spcAft>
            </a:pPr>
            <a:r>
              <a:rPr lang="en-US"/>
              <a:t>20XX</a:t>
            </a:r>
          </a:p>
        </p:txBody>
      </p:sp>
      <p:sp>
        <p:nvSpPr>
          <p:cNvPr id="59" name="Slide Number Placeholder 58">
            <a:extLst>
              <a:ext uri="{FF2B5EF4-FFF2-40B4-BE49-F238E27FC236}">
                <a16:creationId xmlns:a16="http://schemas.microsoft.com/office/drawing/2014/main" id="{185AB600-E5B8-4AFD-A7DA-37E5D3AFF5FA}"/>
              </a:ext>
            </a:extLst>
          </p:cNvPr>
          <p:cNvSpPr>
            <a:spLocks noGrp="1"/>
          </p:cNvSpPr>
          <p:nvPr>
            <p:ph type="sldNum" sz="quarter" idx="4"/>
          </p:nvPr>
        </p:nvSpPr>
        <p:spPr>
          <a:xfrm>
            <a:off x="8610600" y="6356350"/>
            <a:ext cx="2743200" cy="365125"/>
          </a:xfrm>
        </p:spPr>
        <p:txBody>
          <a:bodyPr anchor="ctr">
            <a:normAutofit/>
          </a:bodyPr>
          <a:lstStyle/>
          <a:p>
            <a:pPr>
              <a:spcAft>
                <a:spcPts val="600"/>
              </a:spcAft>
            </a:pPr>
            <a:fld id="{EA87306C-81BA-4795-A5CA-9392456A8C1E}" type="slidenum">
              <a:rPr lang="en-US" smtClean="0"/>
              <a:pPr>
                <a:spcAft>
                  <a:spcPts val="600"/>
                </a:spcAft>
              </a:pPr>
              <a:t>2</a:t>
            </a:fld>
            <a:endParaRPr lang="en-US"/>
          </a:p>
        </p:txBody>
      </p:sp>
    </p:spTree>
    <p:extLst>
      <p:ext uri="{BB962C8B-B14F-4D97-AF65-F5344CB8AC3E}">
        <p14:creationId xmlns:p14="http://schemas.microsoft.com/office/powerpoint/2010/main" val="2815339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AA4944-EB8A-4411-87AA-AA11EC26D6C9}"/>
              </a:ext>
            </a:extLst>
          </p:cNvPr>
          <p:cNvSpPr>
            <a:spLocks noGrp="1"/>
          </p:cNvSpPr>
          <p:nvPr>
            <p:ph type="title"/>
          </p:nvPr>
        </p:nvSpPr>
        <p:spPr>
          <a:xfrm>
            <a:off x="2311147" y="365760"/>
            <a:ext cx="7569706" cy="1288238"/>
          </a:xfrm>
        </p:spPr>
        <p:txBody>
          <a:bodyPr vert="horz" lIns="91440" tIns="45720" rIns="91440" bIns="45720" rtlCol="0" anchor="ctr">
            <a:normAutofit/>
          </a:bodyPr>
          <a:lstStyle/>
          <a:p>
            <a:pPr algn="ctr"/>
            <a:r>
              <a:rPr lang="en-US" sz="4400" kern="1200">
                <a:solidFill>
                  <a:schemeClr val="tx1"/>
                </a:solidFill>
                <a:latin typeface="+mj-lt"/>
                <a:ea typeface="+mj-ea"/>
                <a:cs typeface="+mj-cs"/>
              </a:rPr>
              <a:t>seguridad</a:t>
            </a:r>
          </a:p>
        </p:txBody>
      </p:sp>
      <p:sp>
        <p:nvSpPr>
          <p:cNvPr id="3" name="Text Placeholder 2">
            <a:extLst>
              <a:ext uri="{FF2B5EF4-FFF2-40B4-BE49-F238E27FC236}">
                <a16:creationId xmlns:a16="http://schemas.microsoft.com/office/drawing/2014/main" id="{76473ACD-0B5B-4936-8344-D35D0DC5B178}"/>
              </a:ext>
            </a:extLst>
          </p:cNvPr>
          <p:cNvSpPr>
            <a:spLocks noGrp="1"/>
          </p:cNvSpPr>
          <p:nvPr>
            <p:ph type="body" sz="quarter" idx="10"/>
          </p:nvPr>
        </p:nvSpPr>
        <p:spPr>
          <a:xfrm>
            <a:off x="2165569" y="1956816"/>
            <a:ext cx="7860863" cy="4024884"/>
          </a:xfrm>
        </p:spPr>
        <p:txBody>
          <a:bodyPr vert="horz" lIns="91440" tIns="45720" rIns="91440" bIns="45720" rtlCol="0" anchor="t">
            <a:normAutofit/>
          </a:bodyPr>
          <a:lstStyle/>
          <a:p>
            <a:pPr indent="-228600" algn="l">
              <a:buFont typeface="Arial" panose="020B0604020202020204" pitchFamily="34" charset="0"/>
              <a:buChar char="•"/>
            </a:pPr>
            <a:r>
              <a:rPr lang="en-US" sz="3600" dirty="0" err="1">
                <a:solidFill>
                  <a:schemeClr val="tx1"/>
                </a:solidFill>
              </a:rPr>
              <a:t>cyberseguridad</a:t>
            </a:r>
            <a:endParaRPr lang="en-US" sz="3600" dirty="0">
              <a:solidFill>
                <a:schemeClr val="tx1"/>
              </a:solidFill>
            </a:endParaRPr>
          </a:p>
          <a:p>
            <a:pPr indent="-228600" algn="l">
              <a:buFont typeface="Arial" panose="020B0604020202020204" pitchFamily="34" charset="0"/>
              <a:buChar char="•"/>
            </a:pPr>
            <a:r>
              <a:rPr lang="en-US" sz="3600" dirty="0" err="1">
                <a:solidFill>
                  <a:schemeClr val="tx1"/>
                </a:solidFill>
              </a:rPr>
              <a:t>privacidad</a:t>
            </a:r>
            <a:r>
              <a:rPr lang="en-US" sz="3600" dirty="0">
                <a:solidFill>
                  <a:schemeClr val="tx1"/>
                </a:solidFill>
              </a:rPr>
              <a:t> de </a:t>
            </a:r>
            <a:r>
              <a:rPr lang="en-US" sz="3600" dirty="0" err="1">
                <a:solidFill>
                  <a:schemeClr val="tx1"/>
                </a:solidFill>
              </a:rPr>
              <a:t>información</a:t>
            </a:r>
            <a:r>
              <a:rPr lang="en-US" sz="3600" dirty="0">
                <a:solidFill>
                  <a:schemeClr val="tx1"/>
                </a:solidFill>
              </a:rPr>
              <a:t> </a:t>
            </a:r>
          </a:p>
          <a:p>
            <a:pPr indent="-228600" algn="l">
              <a:buFont typeface="Arial" panose="020B0604020202020204" pitchFamily="34" charset="0"/>
              <a:buChar char="•"/>
            </a:pPr>
            <a:r>
              <a:rPr lang="en-US" sz="3600" dirty="0" err="1">
                <a:solidFill>
                  <a:schemeClr val="tx1"/>
                </a:solidFill>
              </a:rPr>
              <a:t>identidad</a:t>
            </a:r>
            <a:endParaRPr lang="en-US" sz="3600" dirty="0">
              <a:solidFill>
                <a:schemeClr val="tx1"/>
              </a:solidFill>
            </a:endParaRPr>
          </a:p>
          <a:p>
            <a:pPr indent="-228600" algn="l">
              <a:buFont typeface="Arial" panose="020B0604020202020204" pitchFamily="34" charset="0"/>
              <a:buChar char="•"/>
            </a:pPr>
            <a:r>
              <a:rPr lang="en-US" sz="3600" dirty="0" err="1">
                <a:solidFill>
                  <a:schemeClr val="tx1"/>
                </a:solidFill>
              </a:rPr>
              <a:t>fraudes</a:t>
            </a:r>
            <a:endParaRPr lang="en-US" sz="3600" dirty="0">
              <a:solidFill>
                <a:schemeClr val="tx1"/>
              </a:solidFill>
            </a:endParaRPr>
          </a:p>
          <a:p>
            <a:pPr indent="-228600" algn="l">
              <a:buFont typeface="Arial" panose="020B0604020202020204" pitchFamily="34" charset="0"/>
              <a:buChar char="•"/>
            </a:pPr>
            <a:endParaRPr lang="en-US" sz="3600" dirty="0">
              <a:solidFill>
                <a:schemeClr val="tx1"/>
              </a:solidFill>
            </a:endParaRPr>
          </a:p>
        </p:txBody>
      </p:sp>
    </p:spTree>
    <p:extLst>
      <p:ext uri="{BB962C8B-B14F-4D97-AF65-F5344CB8AC3E}">
        <p14:creationId xmlns:p14="http://schemas.microsoft.com/office/powerpoint/2010/main" val="309599584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BAA7B168-8B3B-4B4E-9660-D01A314A4B2A}"/>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dirty="0"/>
              <a:t>Casos de </a:t>
            </a:r>
            <a:r>
              <a:rPr lang="en-US" sz="8000" dirty="0" err="1"/>
              <a:t>Éxito</a:t>
            </a:r>
            <a:endParaRPr lang="en-US" sz="8000" dirty="0"/>
          </a:p>
        </p:txBody>
      </p:sp>
      <p:sp>
        <p:nvSpPr>
          <p:cNvPr id="21" name="Rectangle 20">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
        <p:nvSpPr>
          <p:cNvPr id="4" name="TextBox 3">
            <a:extLst>
              <a:ext uri="{FF2B5EF4-FFF2-40B4-BE49-F238E27FC236}">
                <a16:creationId xmlns:a16="http://schemas.microsoft.com/office/drawing/2014/main" id="{B5154F0D-DF44-440C-9DCB-058E0280A903}"/>
              </a:ext>
            </a:extLst>
          </p:cNvPr>
          <p:cNvSpPr txBox="1"/>
          <p:nvPr/>
        </p:nvSpPr>
        <p:spPr>
          <a:xfrm>
            <a:off x="3676030" y="4476356"/>
            <a:ext cx="481208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dirty="0">
                <a:solidFill>
                  <a:prstClr val="white"/>
                </a:solidFill>
                <a:latin typeface="Calibri" panose="020F0502020204030204"/>
              </a:rPr>
              <a:t>4</a:t>
            </a:r>
            <a:r>
              <a:rPr kumimoji="0" lang="es-MX"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s-MX" sz="2800" b="0" i="0" u="none" strike="noStrike" kern="1200" cap="none" spc="0" normalizeH="0" baseline="0" noProof="0" dirty="0" err="1">
                <a:ln>
                  <a:noFill/>
                </a:ln>
                <a:solidFill>
                  <a:prstClr val="white"/>
                </a:solidFill>
                <a:effectLst/>
                <a:uLnTx/>
                <a:uFillTx/>
                <a:latin typeface="Calibri" panose="020F0502020204030204"/>
                <a:ea typeface="+mn-ea"/>
                <a:cs typeface="+mn-cs"/>
              </a:rPr>
              <a:t>Insurtechs</a:t>
            </a:r>
            <a:r>
              <a:rPr kumimoji="0" lang="es-MX" sz="2800" b="0" i="0" u="none" strike="noStrike" kern="1200" cap="none" spc="0" normalizeH="0" baseline="0" noProof="0" dirty="0">
                <a:ln>
                  <a:noFill/>
                </a:ln>
                <a:solidFill>
                  <a:prstClr val="white"/>
                </a:solidFill>
                <a:effectLst/>
                <a:uLnTx/>
                <a:uFillTx/>
                <a:latin typeface="Calibri" panose="020F0502020204030204"/>
                <a:ea typeface="+mn-ea"/>
                <a:cs typeface="+mn-cs"/>
              </a:rPr>
              <a:t> súper innovadoras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Placeholder 33" descr="A picture containing grass, outdoor, nature, field, sunset">
            <a:extLst>
              <a:ext uri="{FF2B5EF4-FFF2-40B4-BE49-F238E27FC236}">
                <a16:creationId xmlns:a16="http://schemas.microsoft.com/office/drawing/2014/main" id="{919D023C-5AE9-79B9-A00F-A90F5DEF54C4}"/>
              </a:ext>
            </a:extLst>
          </p:cNvPr>
          <p:cNvPicPr>
            <a:picLocks noChangeAspect="1"/>
          </p:cNvPicPr>
          <p:nvPr/>
        </p:nvPicPr>
        <p:blipFill rotWithShape="1">
          <a:blip r:embed="rId2">
            <a:alphaModFix amt="43000"/>
            <a:extLst>
              <a:ext uri="{28A0092B-C50C-407E-A947-70E740481C1C}">
                <a14:useLocalDpi xmlns:a14="http://schemas.microsoft.com/office/drawing/2010/main" val="0"/>
              </a:ext>
            </a:extLst>
          </a:blip>
          <a:srcRect/>
          <a:stretch/>
        </p:blipFill>
        <p:spPr>
          <a:xfrm>
            <a:off x="0" y="-1"/>
            <a:ext cx="12191999" cy="11961863"/>
          </a:xfrm>
          <a:prstGeom prst="rect">
            <a:avLst/>
          </a:prstGeom>
        </p:spPr>
      </p:pic>
    </p:spTree>
    <p:extLst>
      <p:ext uri="{BB962C8B-B14F-4D97-AF65-F5344CB8AC3E}">
        <p14:creationId xmlns:p14="http://schemas.microsoft.com/office/powerpoint/2010/main" val="16168447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F55D1-2B7E-7A5D-2E2E-23F0ADB2AE03}"/>
              </a:ext>
            </a:extLst>
          </p:cNvPr>
          <p:cNvPicPr>
            <a:picLocks noChangeAspect="1"/>
          </p:cNvPicPr>
          <p:nvPr/>
        </p:nvPicPr>
        <p:blipFill>
          <a:blip r:embed="rId2"/>
          <a:stretch>
            <a:fillRect/>
          </a:stretch>
        </p:blipFill>
        <p:spPr>
          <a:xfrm>
            <a:off x="852880" y="430780"/>
            <a:ext cx="3535415" cy="981777"/>
          </a:xfrm>
          <a:prstGeom prst="rect">
            <a:avLst/>
          </a:prstGeom>
        </p:spPr>
      </p:pic>
      <p:pic>
        <p:nvPicPr>
          <p:cNvPr id="7" name="Picture 6">
            <a:extLst>
              <a:ext uri="{FF2B5EF4-FFF2-40B4-BE49-F238E27FC236}">
                <a16:creationId xmlns:a16="http://schemas.microsoft.com/office/drawing/2014/main" id="{5C9E9BEE-6B19-5AEB-B4C0-A9EF9B428113}"/>
              </a:ext>
            </a:extLst>
          </p:cNvPr>
          <p:cNvPicPr>
            <a:picLocks noChangeAspect="1"/>
          </p:cNvPicPr>
          <p:nvPr/>
        </p:nvPicPr>
        <p:blipFill>
          <a:blip r:embed="rId3"/>
          <a:stretch>
            <a:fillRect/>
          </a:stretch>
        </p:blipFill>
        <p:spPr>
          <a:xfrm>
            <a:off x="8082213" y="1662814"/>
            <a:ext cx="2948338" cy="792022"/>
          </a:xfrm>
          <a:prstGeom prst="rect">
            <a:avLst/>
          </a:prstGeom>
        </p:spPr>
      </p:pic>
      <p:pic>
        <p:nvPicPr>
          <p:cNvPr id="8" name="Picture 7">
            <a:extLst>
              <a:ext uri="{FF2B5EF4-FFF2-40B4-BE49-F238E27FC236}">
                <a16:creationId xmlns:a16="http://schemas.microsoft.com/office/drawing/2014/main" id="{75960687-25A6-F777-D2F3-7AA3B1699790}"/>
              </a:ext>
            </a:extLst>
          </p:cNvPr>
          <p:cNvPicPr>
            <a:picLocks noChangeAspect="1"/>
          </p:cNvPicPr>
          <p:nvPr/>
        </p:nvPicPr>
        <p:blipFill>
          <a:blip r:embed="rId4"/>
          <a:stretch>
            <a:fillRect/>
          </a:stretch>
        </p:blipFill>
        <p:spPr>
          <a:xfrm>
            <a:off x="8081611" y="2806421"/>
            <a:ext cx="3061701" cy="792023"/>
          </a:xfrm>
          <a:prstGeom prst="rect">
            <a:avLst/>
          </a:prstGeom>
        </p:spPr>
      </p:pic>
      <p:pic>
        <p:nvPicPr>
          <p:cNvPr id="9" name="Picture 8">
            <a:extLst>
              <a:ext uri="{FF2B5EF4-FFF2-40B4-BE49-F238E27FC236}">
                <a16:creationId xmlns:a16="http://schemas.microsoft.com/office/drawing/2014/main" id="{6D94E059-0B6F-C343-FC0A-1746A8EABE25}"/>
              </a:ext>
            </a:extLst>
          </p:cNvPr>
          <p:cNvPicPr>
            <a:picLocks noChangeAspect="1"/>
          </p:cNvPicPr>
          <p:nvPr/>
        </p:nvPicPr>
        <p:blipFill>
          <a:blip r:embed="rId5"/>
          <a:stretch>
            <a:fillRect/>
          </a:stretch>
        </p:blipFill>
        <p:spPr>
          <a:xfrm>
            <a:off x="8081611" y="4099516"/>
            <a:ext cx="3051409" cy="788187"/>
          </a:xfrm>
          <a:prstGeom prst="rect">
            <a:avLst/>
          </a:prstGeom>
        </p:spPr>
      </p:pic>
      <p:graphicFrame>
        <p:nvGraphicFramePr>
          <p:cNvPr id="10" name="Diagram 9">
            <a:extLst>
              <a:ext uri="{FF2B5EF4-FFF2-40B4-BE49-F238E27FC236}">
                <a16:creationId xmlns:a16="http://schemas.microsoft.com/office/drawing/2014/main" id="{9F6AE1E6-C061-6B61-3FD6-3F28E1E50AE6}"/>
              </a:ext>
            </a:extLst>
          </p:cNvPr>
          <p:cNvGraphicFramePr/>
          <p:nvPr>
            <p:extLst>
              <p:ext uri="{D42A27DB-BD31-4B8C-83A1-F6EECF244321}">
                <p14:modId xmlns:p14="http://schemas.microsoft.com/office/powerpoint/2010/main" val="4191604368"/>
              </p:ext>
            </p:extLst>
          </p:nvPr>
        </p:nvGraphicFramePr>
        <p:xfrm>
          <a:off x="1356717" y="1803374"/>
          <a:ext cx="6206961" cy="46238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Slide Number Placeholder 324">
            <a:extLst>
              <a:ext uri="{FF2B5EF4-FFF2-40B4-BE49-F238E27FC236}">
                <a16:creationId xmlns:a16="http://schemas.microsoft.com/office/drawing/2014/main" id="{EAE33A07-8B50-3FBC-AD25-C79F42D5F005}"/>
              </a:ext>
            </a:extLst>
          </p:cNvPr>
          <p:cNvSpPr txBox="1">
            <a:spLocks/>
          </p:cNvSpPr>
          <p:nvPr/>
        </p:nvSpPr>
        <p:spPr>
          <a:xfrm>
            <a:off x="9707188" y="6248018"/>
            <a:ext cx="2495699" cy="620866"/>
          </a:xfrm>
          <a:prstGeom prst="rect">
            <a:avLst/>
          </a:prstGeom>
          <a:solidFill>
            <a:srgbClr val="44A8DF"/>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87306C-81BA-4795-A5CA-9392456A8C1E}" type="slidenum">
              <a:rPr lang="en-US" smtClean="0"/>
              <a:pPr/>
              <a:t>22</a:t>
            </a:fld>
            <a:endParaRPr lang="en-US" dirty="0"/>
          </a:p>
        </p:txBody>
      </p:sp>
    </p:spTree>
    <p:extLst>
      <p:ext uri="{BB962C8B-B14F-4D97-AF65-F5344CB8AC3E}">
        <p14:creationId xmlns:p14="http://schemas.microsoft.com/office/powerpoint/2010/main" val="1782538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0">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ight Triangle 1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1E9A01-0217-2833-B613-5A1F40F778C9}"/>
              </a:ext>
            </a:extLst>
          </p:cNvPr>
          <p:cNvPicPr>
            <a:picLocks noChangeAspect="1"/>
          </p:cNvPicPr>
          <p:nvPr/>
        </p:nvPicPr>
        <p:blipFill>
          <a:blip r:embed="rId2"/>
          <a:stretch>
            <a:fillRect/>
          </a:stretch>
        </p:blipFill>
        <p:spPr>
          <a:xfrm>
            <a:off x="1104198" y="1264466"/>
            <a:ext cx="4235076" cy="959950"/>
          </a:xfrm>
          <a:prstGeom prst="rect">
            <a:avLst/>
          </a:prstGeom>
        </p:spPr>
      </p:pic>
      <p:sp>
        <p:nvSpPr>
          <p:cNvPr id="4" name="Text Placeholder 2">
            <a:extLst>
              <a:ext uri="{FF2B5EF4-FFF2-40B4-BE49-F238E27FC236}">
                <a16:creationId xmlns:a16="http://schemas.microsoft.com/office/drawing/2014/main" id="{F610BB2C-43A9-AB64-5C31-5EF8BEFB4902}"/>
              </a:ext>
            </a:extLst>
          </p:cNvPr>
          <p:cNvSpPr txBox="1">
            <a:spLocks/>
          </p:cNvSpPr>
          <p:nvPr/>
        </p:nvSpPr>
        <p:spPr>
          <a:xfrm>
            <a:off x="1745507" y="1744441"/>
            <a:ext cx="5407439" cy="418014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92024" defTabSz="768096">
              <a:spcAft>
                <a:spcPts val="600"/>
              </a:spcAft>
              <a:buFont typeface="Arial" panose="020B0604020202020204" pitchFamily="34" charset="0"/>
              <a:buChar char="•"/>
            </a:pPr>
            <a:r>
              <a:rPr lang="en-US" sz="2400" dirty="0" err="1">
                <a:solidFill>
                  <a:schemeClr val="tx1"/>
                </a:solidFill>
              </a:rPr>
              <a:t>Protección</a:t>
            </a:r>
            <a:r>
              <a:rPr lang="en-US" sz="2400" dirty="0">
                <a:solidFill>
                  <a:schemeClr val="tx1"/>
                </a:solidFill>
              </a:rPr>
              <a:t> de </a:t>
            </a:r>
            <a:r>
              <a:rPr lang="en-US" sz="2400" dirty="0" err="1">
                <a:solidFill>
                  <a:schemeClr val="tx1"/>
                </a:solidFill>
              </a:rPr>
              <a:t>cultivos</a:t>
            </a:r>
            <a:endParaRPr lang="en-US" sz="2800" dirty="0">
              <a:solidFill>
                <a:schemeClr val="tx1"/>
              </a:solidFill>
            </a:endParaRPr>
          </a:p>
          <a:p>
            <a:pPr indent="-192024" defTabSz="768096">
              <a:spcAft>
                <a:spcPts val="600"/>
              </a:spcAft>
              <a:buFont typeface="Arial" panose="020B0604020202020204" pitchFamily="34" charset="0"/>
              <a:buChar char="•"/>
            </a:pPr>
            <a:r>
              <a:rPr lang="en-US" sz="2400" kern="1200" dirty="0" err="1">
                <a:solidFill>
                  <a:schemeClr val="tx1"/>
                </a:solidFill>
                <a:latin typeface="+mn-lt"/>
                <a:ea typeface="+mn-ea"/>
                <a:cs typeface="+mn-cs"/>
              </a:rPr>
              <a:t>Creditos</a:t>
            </a:r>
            <a:r>
              <a:rPr lang="en-US" sz="2400" kern="1200" dirty="0">
                <a:solidFill>
                  <a:schemeClr val="tx1"/>
                </a:solidFill>
                <a:latin typeface="+mn-lt"/>
                <a:ea typeface="+mn-ea"/>
                <a:cs typeface="+mn-cs"/>
              </a:rPr>
              <a:t> de </a:t>
            </a:r>
            <a:r>
              <a:rPr lang="en-US" sz="2400" kern="1200" dirty="0" err="1">
                <a:solidFill>
                  <a:schemeClr val="tx1"/>
                </a:solidFill>
                <a:latin typeface="+mn-lt"/>
                <a:ea typeface="+mn-ea"/>
                <a:cs typeface="+mn-cs"/>
              </a:rPr>
              <a:t>carbono</a:t>
            </a:r>
            <a:endParaRPr lang="en-US" sz="2400" kern="1200" dirty="0">
              <a:solidFill>
                <a:schemeClr val="tx1"/>
              </a:solidFill>
              <a:latin typeface="+mn-lt"/>
              <a:ea typeface="+mn-ea"/>
              <a:cs typeface="+mn-cs"/>
            </a:endParaRPr>
          </a:p>
          <a:p>
            <a:pPr indent="-192024" defTabSz="768096">
              <a:spcAft>
                <a:spcPts val="600"/>
              </a:spcAft>
              <a:buFont typeface="Arial" panose="020B0604020202020204" pitchFamily="34" charset="0"/>
              <a:buChar char="•"/>
            </a:pPr>
            <a:r>
              <a:rPr lang="en-US" sz="2400" kern="1200" dirty="0" err="1">
                <a:solidFill>
                  <a:schemeClr val="tx1"/>
                </a:solidFill>
                <a:latin typeface="+mn-lt"/>
                <a:ea typeface="+mn-ea"/>
                <a:cs typeface="+mn-cs"/>
              </a:rPr>
              <a:t>Viajes</a:t>
            </a:r>
            <a:r>
              <a:rPr lang="en-US" sz="2400" kern="1200" dirty="0">
                <a:solidFill>
                  <a:schemeClr val="tx1"/>
                </a:solidFill>
                <a:latin typeface="+mn-lt"/>
                <a:ea typeface="+mn-ea"/>
                <a:cs typeface="+mn-cs"/>
              </a:rPr>
              <a:t> </a:t>
            </a:r>
            <a:r>
              <a:rPr lang="en-US" sz="2400" kern="1200" dirty="0" err="1">
                <a:solidFill>
                  <a:schemeClr val="tx1"/>
                </a:solidFill>
                <a:latin typeface="+mn-lt"/>
                <a:ea typeface="+mn-ea"/>
                <a:cs typeface="+mn-cs"/>
              </a:rPr>
              <a:t>demorados</a:t>
            </a:r>
            <a:endParaRPr lang="en-US" sz="2400" kern="1200" dirty="0">
              <a:solidFill>
                <a:schemeClr val="tx1"/>
              </a:solidFill>
              <a:latin typeface="+mn-lt"/>
              <a:ea typeface="+mn-ea"/>
              <a:cs typeface="+mn-cs"/>
            </a:endParaRPr>
          </a:p>
        </p:txBody>
      </p:sp>
      <p:graphicFrame>
        <p:nvGraphicFramePr>
          <p:cNvPr id="6" name="Diagram 5">
            <a:extLst>
              <a:ext uri="{FF2B5EF4-FFF2-40B4-BE49-F238E27FC236}">
                <a16:creationId xmlns:a16="http://schemas.microsoft.com/office/drawing/2014/main" id="{912E61F4-3F72-5D2B-E12C-E24A3BAA2B27}"/>
              </a:ext>
            </a:extLst>
          </p:cNvPr>
          <p:cNvGraphicFramePr/>
          <p:nvPr>
            <p:extLst>
              <p:ext uri="{D42A27DB-BD31-4B8C-83A1-F6EECF244321}">
                <p14:modId xmlns:p14="http://schemas.microsoft.com/office/powerpoint/2010/main" val="2765936929"/>
              </p:ext>
            </p:extLst>
          </p:nvPr>
        </p:nvGraphicFramePr>
        <p:xfrm>
          <a:off x="5508736" y="1744441"/>
          <a:ext cx="4092464" cy="3303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038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9">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1">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6750A1-FBA1-9A4B-AF43-782D22EE15E3}"/>
              </a:ext>
            </a:extLst>
          </p:cNvPr>
          <p:cNvPicPr>
            <a:picLocks noChangeAspect="1"/>
          </p:cNvPicPr>
          <p:nvPr/>
        </p:nvPicPr>
        <p:blipFill>
          <a:blip r:embed="rId2"/>
          <a:stretch>
            <a:fillRect/>
          </a:stretch>
        </p:blipFill>
        <p:spPr>
          <a:xfrm>
            <a:off x="673002" y="479490"/>
            <a:ext cx="5150277" cy="1133060"/>
          </a:xfrm>
          <a:prstGeom prst="rect">
            <a:avLst/>
          </a:prstGeom>
        </p:spPr>
      </p:pic>
      <p:sp>
        <p:nvSpPr>
          <p:cNvPr id="29" name="Rectangle 15">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CFA174AC-1B22-4120-4A81-89BCB0DE738E}"/>
              </a:ext>
            </a:extLst>
          </p:cNvPr>
          <p:cNvGraphicFramePr/>
          <p:nvPr>
            <p:extLst>
              <p:ext uri="{D42A27DB-BD31-4B8C-83A1-F6EECF244321}">
                <p14:modId xmlns:p14="http://schemas.microsoft.com/office/powerpoint/2010/main" val="3357691096"/>
              </p:ext>
            </p:extLst>
          </p:nvPr>
        </p:nvGraphicFramePr>
        <p:xfrm>
          <a:off x="1715678" y="2507528"/>
          <a:ext cx="9221649" cy="3618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427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3">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5">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65BA1326-75F2-00F8-5DE2-E2C89C291685}"/>
              </a:ext>
            </a:extLst>
          </p:cNvPr>
          <p:cNvGrpSpPr/>
          <p:nvPr/>
        </p:nvGrpSpPr>
        <p:grpSpPr>
          <a:xfrm>
            <a:off x="-603534" y="626093"/>
            <a:ext cx="5899417" cy="5808740"/>
            <a:chOff x="-603534" y="626093"/>
            <a:chExt cx="5899417" cy="5808740"/>
          </a:xfrm>
        </p:grpSpPr>
        <p:sp>
          <p:nvSpPr>
            <p:cNvPr id="22" name="Freeform: Shape 21">
              <a:extLst>
                <a:ext uri="{FF2B5EF4-FFF2-40B4-BE49-F238E27FC236}">
                  <a16:creationId xmlns:a16="http://schemas.microsoft.com/office/drawing/2014/main" id="{B5C12F82-BD8F-5D36-FE0E-CAC08C6C8E9B}"/>
                </a:ext>
              </a:extLst>
            </p:cNvPr>
            <p:cNvSpPr/>
            <p:nvPr/>
          </p:nvSpPr>
          <p:spPr>
            <a:xfrm>
              <a:off x="749780" y="2420200"/>
              <a:ext cx="1966690" cy="1966515"/>
            </a:xfrm>
            <a:custGeom>
              <a:avLst/>
              <a:gdLst>
                <a:gd name="connsiteX0" fmla="*/ 0 w 1966690"/>
                <a:gd name="connsiteY0" fmla="*/ 983258 h 1966515"/>
                <a:gd name="connsiteX1" fmla="*/ 983345 w 1966690"/>
                <a:gd name="connsiteY1" fmla="*/ 0 h 1966515"/>
                <a:gd name="connsiteX2" fmla="*/ 1966690 w 1966690"/>
                <a:gd name="connsiteY2" fmla="*/ 983258 h 1966515"/>
                <a:gd name="connsiteX3" fmla="*/ 983345 w 1966690"/>
                <a:gd name="connsiteY3" fmla="*/ 1966516 h 1966515"/>
                <a:gd name="connsiteX4" fmla="*/ 0 w 1966690"/>
                <a:gd name="connsiteY4" fmla="*/ 983258 h 1966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690" h="1966515">
                  <a:moveTo>
                    <a:pt x="0" y="983258"/>
                  </a:moveTo>
                  <a:cubicBezTo>
                    <a:pt x="0" y="440220"/>
                    <a:pt x="440259" y="0"/>
                    <a:pt x="983345" y="0"/>
                  </a:cubicBezTo>
                  <a:cubicBezTo>
                    <a:pt x="1526431" y="0"/>
                    <a:pt x="1966690" y="440220"/>
                    <a:pt x="1966690" y="983258"/>
                  </a:cubicBezTo>
                  <a:cubicBezTo>
                    <a:pt x="1966690" y="1526296"/>
                    <a:pt x="1526431" y="1966516"/>
                    <a:pt x="983345" y="1966516"/>
                  </a:cubicBezTo>
                  <a:cubicBezTo>
                    <a:pt x="440259" y="1966516"/>
                    <a:pt x="0" y="1526296"/>
                    <a:pt x="0" y="983258"/>
                  </a:cubicBezTo>
                  <a:close/>
                </a:path>
              </a:pathLst>
            </a:custGeom>
            <a:solidFill>
              <a:srgbClr val="92D050"/>
            </a:solidFill>
          </p:spPr>
          <p:style>
            <a:lnRef idx="2">
              <a:schemeClr val="lt1">
                <a:alpha val="0"/>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321035" tIns="321009" rIns="321035" bIns="321009" numCol="1" spcCol="1270" anchor="ctr" anchorCtr="0">
              <a:noAutofit/>
            </a:bodyPr>
            <a:lstStyle/>
            <a:p>
              <a:pPr marL="0" lvl="0" indent="0" algn="ctr" defTabSz="1155700">
                <a:lnSpc>
                  <a:spcPct val="90000"/>
                </a:lnSpc>
                <a:spcBef>
                  <a:spcPct val="0"/>
                </a:spcBef>
                <a:spcAft>
                  <a:spcPct val="35000"/>
                </a:spcAft>
                <a:buNone/>
              </a:pPr>
              <a:r>
                <a:rPr lang="es-MX" sz="2600" kern="1200" dirty="0" err="1"/>
                <a:t>Insurance</a:t>
              </a:r>
              <a:endParaRPr lang="en-US" sz="2600" kern="1200" dirty="0"/>
            </a:p>
          </p:txBody>
        </p:sp>
        <p:sp>
          <p:nvSpPr>
            <p:cNvPr id="23" name="Block Arc 22">
              <a:extLst>
                <a:ext uri="{FF2B5EF4-FFF2-40B4-BE49-F238E27FC236}">
                  <a16:creationId xmlns:a16="http://schemas.microsoft.com/office/drawing/2014/main" id="{D3AB8107-100C-2EEC-24EE-AA57B1778F7A}"/>
                </a:ext>
              </a:extLst>
            </p:cNvPr>
            <p:cNvSpPr/>
            <p:nvPr/>
          </p:nvSpPr>
          <p:spPr>
            <a:xfrm>
              <a:off x="-603534" y="1326643"/>
              <a:ext cx="3963985" cy="4132063"/>
            </a:xfrm>
            <a:prstGeom prst="blockArc">
              <a:avLst>
                <a:gd name="adj1" fmla="val 16509444"/>
                <a:gd name="adj2" fmla="val 5088054"/>
                <a:gd name="adj3" fmla="val 5240"/>
              </a:avLst>
            </a:prstGeom>
            <a:solidFill>
              <a:srgbClr val="92D050"/>
            </a:solidFill>
          </p:spPr>
          <p:style>
            <a:lnRef idx="2">
              <a:schemeClr val="lt1">
                <a:alpha val="0"/>
                <a:hueOff val="0"/>
                <a:satOff val="0"/>
                <a:lumOff val="0"/>
                <a:alphaOff val="0"/>
              </a:schemeClr>
            </a:lnRef>
            <a:fillRef idx="1">
              <a:scrgbClr r="0" g="0" b="0"/>
            </a:fillRef>
            <a:effectRef idx="0">
              <a:schemeClr val="accent5">
                <a:hueOff val="-6758543"/>
                <a:satOff val="-17419"/>
                <a:lumOff val="-11765"/>
                <a:alphaOff val="0"/>
              </a:schemeClr>
            </a:effectRef>
            <a:fontRef idx="minor">
              <a:schemeClr val="lt1"/>
            </a:fontRef>
          </p:style>
        </p:sp>
        <p:sp>
          <p:nvSpPr>
            <p:cNvPr id="24" name="Oval 23" descr="Heartbeat">
              <a:extLst>
                <a:ext uri="{FF2B5EF4-FFF2-40B4-BE49-F238E27FC236}">
                  <a16:creationId xmlns:a16="http://schemas.microsoft.com/office/drawing/2014/main" id="{12C781BF-1071-A0EE-976B-E9BC1EACA1AA}"/>
                </a:ext>
              </a:extLst>
            </p:cNvPr>
            <p:cNvSpPr/>
            <p:nvPr/>
          </p:nvSpPr>
          <p:spPr>
            <a:xfrm>
              <a:off x="1218252" y="1020905"/>
              <a:ext cx="806964" cy="919703"/>
            </a:xfrm>
            <a:prstGeom prst="ellipse">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1B969A32-AE39-B4D1-609E-EAF100774414}"/>
                </a:ext>
              </a:extLst>
            </p:cNvPr>
            <p:cNvSpPr/>
            <p:nvPr/>
          </p:nvSpPr>
          <p:spPr>
            <a:xfrm>
              <a:off x="1969601" y="626093"/>
              <a:ext cx="1410635" cy="1019874"/>
            </a:xfrm>
            <a:custGeom>
              <a:avLst/>
              <a:gdLst>
                <a:gd name="connsiteX0" fmla="*/ 0 w 1410635"/>
                <a:gd name="connsiteY0" fmla="*/ 0 h 1019874"/>
                <a:gd name="connsiteX1" fmla="*/ 1410635 w 1410635"/>
                <a:gd name="connsiteY1" fmla="*/ 0 h 1019874"/>
                <a:gd name="connsiteX2" fmla="*/ 1410635 w 1410635"/>
                <a:gd name="connsiteY2" fmla="*/ 1019874 h 1019874"/>
                <a:gd name="connsiteX3" fmla="*/ 0 w 1410635"/>
                <a:gd name="connsiteY3" fmla="*/ 1019874 h 1019874"/>
                <a:gd name="connsiteX4" fmla="*/ 0 w 1410635"/>
                <a:gd name="connsiteY4" fmla="*/ 0 h 10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635" h="1019874">
                  <a:moveTo>
                    <a:pt x="0" y="0"/>
                  </a:moveTo>
                  <a:lnTo>
                    <a:pt x="1410635" y="0"/>
                  </a:lnTo>
                  <a:lnTo>
                    <a:pt x="1410635" y="1019874"/>
                  </a:lnTo>
                  <a:lnTo>
                    <a:pt x="0" y="1019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marL="0" lvl="0" indent="0" algn="l" defTabSz="1111250">
                <a:lnSpc>
                  <a:spcPct val="90000"/>
                </a:lnSpc>
                <a:spcBef>
                  <a:spcPct val="0"/>
                </a:spcBef>
                <a:spcAft>
                  <a:spcPct val="10000"/>
                </a:spcAft>
                <a:buNone/>
              </a:pPr>
              <a:r>
                <a:rPr lang="en-US" sz="2000" kern="1200" dirty="0">
                  <a:solidFill>
                    <a:srgbClr val="4472C4"/>
                  </a:solidFill>
                </a:rPr>
                <a:t>Health</a:t>
              </a:r>
            </a:p>
          </p:txBody>
        </p:sp>
        <p:sp>
          <p:nvSpPr>
            <p:cNvPr id="27" name="Oval 26" descr="Camera">
              <a:extLst>
                <a:ext uri="{FF2B5EF4-FFF2-40B4-BE49-F238E27FC236}">
                  <a16:creationId xmlns:a16="http://schemas.microsoft.com/office/drawing/2014/main" id="{AF994CA5-110B-1378-5FC3-ED36997605F4}"/>
                </a:ext>
              </a:extLst>
            </p:cNvPr>
            <p:cNvSpPr/>
            <p:nvPr/>
          </p:nvSpPr>
          <p:spPr>
            <a:xfrm>
              <a:off x="2371281" y="2018891"/>
              <a:ext cx="745395" cy="603832"/>
            </a:xfrm>
            <a:prstGeom prst="ellipse">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5">
                <a:tint val="50000"/>
                <a:hueOff val="-2243214"/>
                <a:satOff val="-7649"/>
                <a:lumOff val="-1274"/>
                <a:alphaOff val="0"/>
              </a:schemeClr>
            </a:effectRef>
            <a:fontRef idx="minor">
              <a:schemeClr val="lt1">
                <a:hueOff val="0"/>
                <a:satOff val="0"/>
                <a:lumOff val="0"/>
                <a:alphaOff val="0"/>
              </a:schemeClr>
            </a:fontRef>
          </p:style>
        </p:sp>
        <p:sp>
          <p:nvSpPr>
            <p:cNvPr id="28" name="Freeform: Shape 27">
              <a:extLst>
                <a:ext uri="{FF2B5EF4-FFF2-40B4-BE49-F238E27FC236}">
                  <a16:creationId xmlns:a16="http://schemas.microsoft.com/office/drawing/2014/main" id="{93FDB380-EC77-54B7-DB0E-7D8F7414BCD8}"/>
                </a:ext>
              </a:extLst>
            </p:cNvPr>
            <p:cNvSpPr/>
            <p:nvPr/>
          </p:nvSpPr>
          <p:spPr>
            <a:xfrm>
              <a:off x="3065102" y="1518642"/>
              <a:ext cx="1624590" cy="1019874"/>
            </a:xfrm>
            <a:custGeom>
              <a:avLst/>
              <a:gdLst>
                <a:gd name="connsiteX0" fmla="*/ 0 w 1410635"/>
                <a:gd name="connsiteY0" fmla="*/ 0 h 1019874"/>
                <a:gd name="connsiteX1" fmla="*/ 1410635 w 1410635"/>
                <a:gd name="connsiteY1" fmla="*/ 0 h 1019874"/>
                <a:gd name="connsiteX2" fmla="*/ 1410635 w 1410635"/>
                <a:gd name="connsiteY2" fmla="*/ 1019874 h 1019874"/>
                <a:gd name="connsiteX3" fmla="*/ 0 w 1410635"/>
                <a:gd name="connsiteY3" fmla="*/ 1019874 h 1019874"/>
                <a:gd name="connsiteX4" fmla="*/ 0 w 1410635"/>
                <a:gd name="connsiteY4" fmla="*/ 0 h 10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635" h="1019874">
                  <a:moveTo>
                    <a:pt x="0" y="0"/>
                  </a:moveTo>
                  <a:lnTo>
                    <a:pt x="1410635" y="0"/>
                  </a:lnTo>
                  <a:lnTo>
                    <a:pt x="1410635" y="1019874"/>
                  </a:lnTo>
                  <a:lnTo>
                    <a:pt x="0" y="1019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marL="0" lvl="0" indent="0" algn="l" defTabSz="1111250">
                <a:lnSpc>
                  <a:spcPct val="90000"/>
                </a:lnSpc>
                <a:spcBef>
                  <a:spcPct val="0"/>
                </a:spcBef>
                <a:spcAft>
                  <a:spcPct val="10000"/>
                </a:spcAft>
                <a:buNone/>
              </a:pPr>
              <a:r>
                <a:rPr lang="en-US" sz="2000" kern="1200" dirty="0">
                  <a:solidFill>
                    <a:srgbClr val="4472C4"/>
                  </a:solidFill>
                </a:rPr>
                <a:t>E-commerce</a:t>
              </a:r>
            </a:p>
          </p:txBody>
        </p:sp>
        <p:sp>
          <p:nvSpPr>
            <p:cNvPr id="29" name="Oval 28" descr="Money">
              <a:extLst>
                <a:ext uri="{FF2B5EF4-FFF2-40B4-BE49-F238E27FC236}">
                  <a16:creationId xmlns:a16="http://schemas.microsoft.com/office/drawing/2014/main" id="{F5C5624F-4967-E90E-EC2E-1D673ABFF9A5}"/>
                </a:ext>
              </a:extLst>
            </p:cNvPr>
            <p:cNvSpPr/>
            <p:nvPr/>
          </p:nvSpPr>
          <p:spPr>
            <a:xfrm>
              <a:off x="2820786" y="2917543"/>
              <a:ext cx="745392" cy="851178"/>
            </a:xfrm>
            <a:prstGeom prst="ellipse">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5">
                <a:tint val="50000"/>
                <a:hueOff val="-4486427"/>
                <a:satOff val="-15298"/>
                <a:lumOff val="-2549"/>
                <a:alphaOff val="0"/>
              </a:schemeClr>
            </a:effectRef>
            <a:fontRef idx="minor">
              <a:schemeClr val="lt1">
                <a:hueOff val="0"/>
                <a:satOff val="0"/>
                <a:lumOff val="0"/>
                <a:alphaOff val="0"/>
              </a:schemeClr>
            </a:fontRef>
          </p:style>
        </p:sp>
        <p:sp>
          <p:nvSpPr>
            <p:cNvPr id="30" name="Freeform: Shape 29">
              <a:extLst>
                <a:ext uri="{FF2B5EF4-FFF2-40B4-BE49-F238E27FC236}">
                  <a16:creationId xmlns:a16="http://schemas.microsoft.com/office/drawing/2014/main" id="{524EF474-0572-AE86-5C37-3CE948B89A8E}"/>
                </a:ext>
              </a:extLst>
            </p:cNvPr>
            <p:cNvSpPr/>
            <p:nvPr/>
          </p:nvSpPr>
          <p:spPr>
            <a:xfrm>
              <a:off x="3885248" y="2838438"/>
              <a:ext cx="1410635" cy="1019874"/>
            </a:xfrm>
            <a:custGeom>
              <a:avLst/>
              <a:gdLst>
                <a:gd name="connsiteX0" fmla="*/ 0 w 1410635"/>
                <a:gd name="connsiteY0" fmla="*/ 0 h 1019874"/>
                <a:gd name="connsiteX1" fmla="*/ 1410635 w 1410635"/>
                <a:gd name="connsiteY1" fmla="*/ 0 h 1019874"/>
                <a:gd name="connsiteX2" fmla="*/ 1410635 w 1410635"/>
                <a:gd name="connsiteY2" fmla="*/ 1019874 h 1019874"/>
                <a:gd name="connsiteX3" fmla="*/ 0 w 1410635"/>
                <a:gd name="connsiteY3" fmla="*/ 1019874 h 1019874"/>
                <a:gd name="connsiteX4" fmla="*/ 0 w 1410635"/>
                <a:gd name="connsiteY4" fmla="*/ 0 h 10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635" h="1019874">
                  <a:moveTo>
                    <a:pt x="0" y="0"/>
                  </a:moveTo>
                  <a:lnTo>
                    <a:pt x="1410635" y="0"/>
                  </a:lnTo>
                  <a:lnTo>
                    <a:pt x="1410635" y="1019874"/>
                  </a:lnTo>
                  <a:lnTo>
                    <a:pt x="0" y="1019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marL="0" lvl="0" indent="0" algn="l" defTabSz="1111250">
                <a:lnSpc>
                  <a:spcPct val="90000"/>
                </a:lnSpc>
                <a:spcBef>
                  <a:spcPct val="0"/>
                </a:spcBef>
                <a:spcAft>
                  <a:spcPct val="10000"/>
                </a:spcAft>
                <a:buNone/>
              </a:pPr>
              <a:r>
                <a:rPr lang="en-US" sz="2000" kern="1200" dirty="0">
                  <a:solidFill>
                    <a:srgbClr val="4472C4"/>
                  </a:solidFill>
                </a:rPr>
                <a:t>Consumer finance</a:t>
              </a:r>
            </a:p>
          </p:txBody>
        </p:sp>
        <p:sp>
          <p:nvSpPr>
            <p:cNvPr id="31" name="Oval 30" descr="Car">
              <a:extLst>
                <a:ext uri="{FF2B5EF4-FFF2-40B4-BE49-F238E27FC236}">
                  <a16:creationId xmlns:a16="http://schemas.microsoft.com/office/drawing/2014/main" id="{FEFC01EF-98D1-0E63-9A66-B4CF0E457EB8}"/>
                </a:ext>
              </a:extLst>
            </p:cNvPr>
            <p:cNvSpPr/>
            <p:nvPr/>
          </p:nvSpPr>
          <p:spPr>
            <a:xfrm>
              <a:off x="1353238" y="5100209"/>
              <a:ext cx="752087" cy="868667"/>
            </a:xfrm>
            <a:prstGeom prst="ellipse">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5">
                <a:tint val="50000"/>
                <a:hueOff val="-6729641"/>
                <a:satOff val="-22947"/>
                <a:lumOff val="-3823"/>
                <a:alphaOff val="0"/>
              </a:schemeClr>
            </a:effectRef>
            <a:fontRef idx="minor">
              <a:schemeClr val="lt1">
                <a:hueOff val="0"/>
                <a:satOff val="0"/>
                <a:lumOff val="0"/>
                <a:alphaOff val="0"/>
              </a:schemeClr>
            </a:fontRef>
          </p:style>
        </p:sp>
        <p:sp>
          <p:nvSpPr>
            <p:cNvPr id="33" name="Freeform: Shape 32">
              <a:extLst>
                <a:ext uri="{FF2B5EF4-FFF2-40B4-BE49-F238E27FC236}">
                  <a16:creationId xmlns:a16="http://schemas.microsoft.com/office/drawing/2014/main" id="{BADF226D-8959-7DE2-4C3E-10C268DEE9AC}"/>
                </a:ext>
              </a:extLst>
            </p:cNvPr>
            <p:cNvSpPr/>
            <p:nvPr/>
          </p:nvSpPr>
          <p:spPr>
            <a:xfrm>
              <a:off x="1491037" y="5414959"/>
              <a:ext cx="1410635" cy="1019874"/>
            </a:xfrm>
            <a:custGeom>
              <a:avLst/>
              <a:gdLst>
                <a:gd name="connsiteX0" fmla="*/ 0 w 1410635"/>
                <a:gd name="connsiteY0" fmla="*/ 0 h 1019874"/>
                <a:gd name="connsiteX1" fmla="*/ 1410635 w 1410635"/>
                <a:gd name="connsiteY1" fmla="*/ 0 h 1019874"/>
                <a:gd name="connsiteX2" fmla="*/ 1410635 w 1410635"/>
                <a:gd name="connsiteY2" fmla="*/ 1019874 h 1019874"/>
                <a:gd name="connsiteX3" fmla="*/ 0 w 1410635"/>
                <a:gd name="connsiteY3" fmla="*/ 1019874 h 1019874"/>
                <a:gd name="connsiteX4" fmla="*/ 0 w 1410635"/>
                <a:gd name="connsiteY4" fmla="*/ 0 h 10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635" h="1019874">
                  <a:moveTo>
                    <a:pt x="0" y="0"/>
                  </a:moveTo>
                  <a:lnTo>
                    <a:pt x="1410635" y="0"/>
                  </a:lnTo>
                  <a:lnTo>
                    <a:pt x="1410635" y="1019874"/>
                  </a:lnTo>
                  <a:lnTo>
                    <a:pt x="0" y="1019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marL="0" lvl="0" indent="0" algn="l" defTabSz="1111250">
                <a:lnSpc>
                  <a:spcPct val="90000"/>
                </a:lnSpc>
                <a:spcBef>
                  <a:spcPct val="0"/>
                </a:spcBef>
                <a:spcAft>
                  <a:spcPct val="10000"/>
                </a:spcAft>
                <a:buNone/>
              </a:pPr>
              <a:r>
                <a:rPr lang="en-US" sz="2000" kern="1200" dirty="0">
                  <a:solidFill>
                    <a:srgbClr val="4472C4"/>
                  </a:solidFill>
                </a:rPr>
                <a:t>Auto</a:t>
              </a:r>
            </a:p>
          </p:txBody>
        </p:sp>
      </p:grpSp>
      <p:sp>
        <p:nvSpPr>
          <p:cNvPr id="8" name="TextBox 7">
            <a:extLst>
              <a:ext uri="{FF2B5EF4-FFF2-40B4-BE49-F238E27FC236}">
                <a16:creationId xmlns:a16="http://schemas.microsoft.com/office/drawing/2014/main" id="{384AE45E-2A81-2B21-93B9-923DF9D9BC01}"/>
              </a:ext>
            </a:extLst>
          </p:cNvPr>
          <p:cNvSpPr txBox="1"/>
          <p:nvPr/>
        </p:nvSpPr>
        <p:spPr>
          <a:xfrm>
            <a:off x="8410831" y="2465311"/>
            <a:ext cx="2894326" cy="2123658"/>
          </a:xfrm>
          <a:prstGeom prst="rect">
            <a:avLst/>
          </a:prstGeom>
          <a:noFill/>
        </p:spPr>
        <p:txBody>
          <a:bodyPr wrap="square">
            <a:spAutoFit/>
          </a:bodyPr>
          <a:lstStyle/>
          <a:p>
            <a:pPr marL="282893" indent="-282893" defTabSz="905256">
              <a:spcAft>
                <a:spcPts val="600"/>
              </a:spcAft>
              <a:buFont typeface="Arial" panose="020B0604020202020204" pitchFamily="34" charset="0"/>
              <a:buChar char="•"/>
            </a:pPr>
            <a:r>
              <a:rPr lang="en-US" sz="1600" b="1" kern="1200" dirty="0">
                <a:solidFill>
                  <a:srgbClr val="464646"/>
                </a:solidFill>
                <a:latin typeface="PingFang SC"/>
                <a:ea typeface="+mn-ea"/>
                <a:cs typeface="+mn-cs"/>
              </a:rPr>
              <a:t>2013 solo on-line </a:t>
            </a:r>
          </a:p>
          <a:p>
            <a:pPr marL="282893" indent="-282893" defTabSz="905256">
              <a:spcAft>
                <a:spcPts val="600"/>
              </a:spcAft>
              <a:buFont typeface="Arial" panose="020B0604020202020204" pitchFamily="34" charset="0"/>
              <a:buChar char="•"/>
            </a:pPr>
            <a:r>
              <a:rPr lang="en-US" sz="1600" b="1" dirty="0" err="1">
                <a:solidFill>
                  <a:srgbClr val="464646"/>
                </a:solidFill>
                <a:latin typeface="PingFang SC"/>
              </a:rPr>
              <a:t>Analítica</a:t>
            </a:r>
            <a:r>
              <a:rPr lang="en-US" sz="1600" b="1" dirty="0">
                <a:solidFill>
                  <a:srgbClr val="464646"/>
                </a:solidFill>
                <a:latin typeface="PingFang SC"/>
              </a:rPr>
              <a:t>, IA</a:t>
            </a:r>
            <a:endParaRPr lang="en-US" sz="1600" b="1" kern="1200" dirty="0">
              <a:solidFill>
                <a:srgbClr val="464646"/>
              </a:solidFill>
              <a:latin typeface="PingFang SC"/>
              <a:ea typeface="+mn-ea"/>
              <a:cs typeface="+mn-cs"/>
            </a:endParaRPr>
          </a:p>
          <a:p>
            <a:pPr marL="282893" indent="-282893" defTabSz="905256">
              <a:spcAft>
                <a:spcPts val="600"/>
              </a:spcAft>
              <a:buFont typeface="Arial" panose="020B0604020202020204" pitchFamily="34" charset="0"/>
              <a:buChar char="•"/>
            </a:pPr>
            <a:r>
              <a:rPr lang="en-US" sz="1600" b="1" dirty="0" err="1">
                <a:solidFill>
                  <a:srgbClr val="464646"/>
                </a:solidFill>
                <a:latin typeface="PingFang SC"/>
              </a:rPr>
              <a:t>Microprimas</a:t>
            </a:r>
            <a:endParaRPr lang="en-US" sz="1600" b="1" kern="1200" dirty="0">
              <a:solidFill>
                <a:srgbClr val="464646"/>
              </a:solidFill>
              <a:latin typeface="PingFang SC"/>
              <a:ea typeface="+mn-ea"/>
              <a:cs typeface="+mn-cs"/>
            </a:endParaRPr>
          </a:p>
          <a:p>
            <a:pPr marL="282893" indent="-282893" defTabSz="905256">
              <a:spcAft>
                <a:spcPts val="600"/>
              </a:spcAft>
              <a:buFont typeface="Arial" panose="020B0604020202020204" pitchFamily="34" charset="0"/>
              <a:buChar char="•"/>
            </a:pPr>
            <a:r>
              <a:rPr lang="en-US" sz="1600" b="1" dirty="0">
                <a:solidFill>
                  <a:srgbClr val="464646"/>
                </a:solidFill>
                <a:latin typeface="PingFang SC"/>
              </a:rPr>
              <a:t>2016 </a:t>
            </a:r>
            <a:r>
              <a:rPr lang="en-US" sz="1600" b="1" dirty="0" err="1">
                <a:solidFill>
                  <a:srgbClr val="464646"/>
                </a:solidFill>
                <a:latin typeface="PingFang SC"/>
              </a:rPr>
              <a:t>Transformación</a:t>
            </a:r>
            <a:r>
              <a:rPr lang="en-US" sz="1600" b="1" dirty="0">
                <a:solidFill>
                  <a:srgbClr val="464646"/>
                </a:solidFill>
                <a:latin typeface="PingFang SC"/>
              </a:rPr>
              <a:t> Digital -600 </a:t>
            </a:r>
            <a:r>
              <a:rPr lang="en-US" sz="1600" b="1" dirty="0" err="1">
                <a:solidFill>
                  <a:srgbClr val="464646"/>
                </a:solidFill>
                <a:latin typeface="PingFang SC"/>
              </a:rPr>
              <a:t>clientes</a:t>
            </a:r>
            <a:endParaRPr lang="en-US" sz="1600" b="1" dirty="0"/>
          </a:p>
          <a:p>
            <a:pPr marL="282893" indent="-282893" defTabSz="905256">
              <a:spcAft>
                <a:spcPts val="600"/>
              </a:spcAft>
              <a:buFont typeface="Arial" panose="020B0604020202020204" pitchFamily="34" charset="0"/>
              <a:buChar char="•"/>
            </a:pPr>
            <a:r>
              <a:rPr lang="en-US" sz="1600" b="1" kern="1200" dirty="0">
                <a:solidFill>
                  <a:srgbClr val="464646"/>
                </a:solidFill>
                <a:latin typeface="PingFang SC"/>
                <a:ea typeface="+mn-ea"/>
                <a:cs typeface="+mn-cs"/>
              </a:rPr>
              <a:t>2021- 42.7 mil </a:t>
            </a:r>
            <a:r>
              <a:rPr lang="en-US" sz="1600" b="1" kern="1200" dirty="0" err="1">
                <a:solidFill>
                  <a:srgbClr val="464646"/>
                </a:solidFill>
                <a:latin typeface="PingFang SC"/>
                <a:ea typeface="+mn-ea"/>
                <a:cs typeface="+mn-cs"/>
              </a:rPr>
              <a:t>millones</a:t>
            </a:r>
            <a:r>
              <a:rPr lang="en-US" sz="1600" b="1" kern="1200" dirty="0">
                <a:solidFill>
                  <a:srgbClr val="464646"/>
                </a:solidFill>
                <a:latin typeface="PingFang SC"/>
                <a:ea typeface="+mn-ea"/>
                <a:cs typeface="+mn-cs"/>
              </a:rPr>
              <a:t> </a:t>
            </a:r>
            <a:r>
              <a:rPr lang="en-US" sz="1600" b="1" kern="1200" dirty="0" err="1">
                <a:solidFill>
                  <a:srgbClr val="464646"/>
                </a:solidFill>
                <a:latin typeface="PingFang SC"/>
                <a:ea typeface="+mn-ea"/>
                <a:cs typeface="+mn-cs"/>
              </a:rPr>
              <a:t>pólizas</a:t>
            </a:r>
            <a:endParaRPr lang="en-US" sz="1600" b="1" kern="1200" dirty="0">
              <a:solidFill>
                <a:srgbClr val="464646"/>
              </a:solidFill>
              <a:latin typeface="PingFang SC"/>
              <a:ea typeface="+mn-ea"/>
              <a:cs typeface="+mn-cs"/>
            </a:endParaRPr>
          </a:p>
        </p:txBody>
      </p:sp>
      <p:sp>
        <p:nvSpPr>
          <p:cNvPr id="14" name="TextBox 13">
            <a:extLst>
              <a:ext uri="{FF2B5EF4-FFF2-40B4-BE49-F238E27FC236}">
                <a16:creationId xmlns:a16="http://schemas.microsoft.com/office/drawing/2014/main" id="{8E0ABE37-F2AD-3B65-7E92-B661A3AA4C92}"/>
              </a:ext>
            </a:extLst>
          </p:cNvPr>
          <p:cNvSpPr txBox="1"/>
          <p:nvPr/>
        </p:nvSpPr>
        <p:spPr>
          <a:xfrm>
            <a:off x="2680062" y="662477"/>
            <a:ext cx="1480008" cy="784830"/>
          </a:xfrm>
          <a:prstGeom prst="rect">
            <a:avLst/>
          </a:prstGeom>
          <a:noFill/>
        </p:spPr>
        <p:txBody>
          <a:bodyPr wrap="square">
            <a:spAutoFit/>
          </a:bodyPr>
          <a:lstStyle/>
          <a:p>
            <a:pPr marL="285750" lvl="0" indent="-285750">
              <a:buFont typeface="Arial" panose="020B0604020202020204" pitchFamily="34" charset="0"/>
              <a:buChar char="•"/>
            </a:pPr>
            <a:r>
              <a:rPr lang="en-US" sz="1500" b="1" dirty="0">
                <a:solidFill>
                  <a:srgbClr val="6CA62C"/>
                </a:solidFill>
              </a:rPr>
              <a:t>Wearable</a:t>
            </a:r>
          </a:p>
          <a:p>
            <a:pPr marL="285750" lvl="0" indent="-285750">
              <a:buFont typeface="Arial" panose="020B0604020202020204" pitchFamily="34" charset="0"/>
              <a:buChar char="•"/>
            </a:pPr>
            <a:r>
              <a:rPr lang="en-US" sz="1500" b="1" dirty="0" err="1">
                <a:solidFill>
                  <a:srgbClr val="6CA62C"/>
                </a:solidFill>
              </a:rPr>
              <a:t>Clínicas</a:t>
            </a:r>
            <a:endParaRPr lang="en-US" sz="1500" b="1" dirty="0">
              <a:solidFill>
                <a:srgbClr val="6CA62C"/>
              </a:solidFill>
            </a:endParaRPr>
          </a:p>
          <a:p>
            <a:pPr marL="285750" lvl="0" indent="-285750">
              <a:buFont typeface="Arial" panose="020B0604020202020204" pitchFamily="34" charset="0"/>
              <a:buChar char="•"/>
            </a:pPr>
            <a:r>
              <a:rPr lang="en-US" sz="1500" b="1" dirty="0">
                <a:solidFill>
                  <a:srgbClr val="6CA62C"/>
                </a:solidFill>
              </a:rPr>
              <a:t>Vida</a:t>
            </a:r>
          </a:p>
        </p:txBody>
      </p:sp>
      <p:sp>
        <p:nvSpPr>
          <p:cNvPr id="16" name="TextBox 15">
            <a:extLst>
              <a:ext uri="{FF2B5EF4-FFF2-40B4-BE49-F238E27FC236}">
                <a16:creationId xmlns:a16="http://schemas.microsoft.com/office/drawing/2014/main" id="{FE167337-3C21-D4D1-F93A-FE78ED91024E}"/>
              </a:ext>
            </a:extLst>
          </p:cNvPr>
          <p:cNvSpPr txBox="1"/>
          <p:nvPr/>
        </p:nvSpPr>
        <p:spPr>
          <a:xfrm>
            <a:off x="4424328" y="1418182"/>
            <a:ext cx="2799761" cy="1015663"/>
          </a:xfrm>
          <a:prstGeom prst="rect">
            <a:avLst/>
          </a:prstGeom>
          <a:noFill/>
        </p:spPr>
        <p:txBody>
          <a:bodyPr wrap="square">
            <a:spAutoFit/>
          </a:bodyPr>
          <a:lstStyle/>
          <a:p>
            <a:pPr marL="285750" lvl="0" indent="-285750">
              <a:buFont typeface="Arial" panose="020B0604020202020204" pitchFamily="34" charset="0"/>
              <a:buChar char="•"/>
            </a:pPr>
            <a:r>
              <a:rPr lang="en-US" sz="1500" b="1" dirty="0" err="1">
                <a:solidFill>
                  <a:srgbClr val="6CA62C"/>
                </a:solidFill>
              </a:rPr>
              <a:t>Desempeño</a:t>
            </a:r>
            <a:r>
              <a:rPr lang="en-US" sz="1500" b="1" dirty="0">
                <a:solidFill>
                  <a:srgbClr val="6CA62C"/>
                </a:solidFill>
              </a:rPr>
              <a:t> del </a:t>
            </a:r>
            <a:r>
              <a:rPr lang="en-US" sz="1500" b="1" dirty="0" err="1">
                <a:solidFill>
                  <a:srgbClr val="6CA62C"/>
                </a:solidFill>
              </a:rPr>
              <a:t>Vendedor</a:t>
            </a:r>
            <a:endParaRPr lang="en-US" sz="1500" b="1" dirty="0">
              <a:solidFill>
                <a:srgbClr val="6CA62C"/>
              </a:solidFill>
            </a:endParaRPr>
          </a:p>
          <a:p>
            <a:pPr marL="285750" lvl="0" indent="-285750">
              <a:buFont typeface="Arial" panose="020B0604020202020204" pitchFamily="34" charset="0"/>
              <a:buChar char="•"/>
            </a:pPr>
            <a:r>
              <a:rPr lang="en-US" sz="1500" b="1" dirty="0">
                <a:solidFill>
                  <a:srgbClr val="6CA62C"/>
                </a:solidFill>
              </a:rPr>
              <a:t>Pagos</a:t>
            </a:r>
          </a:p>
          <a:p>
            <a:pPr marL="285750" lvl="0" indent="-285750">
              <a:buFont typeface="Arial" panose="020B0604020202020204" pitchFamily="34" charset="0"/>
              <a:buChar char="•"/>
            </a:pPr>
            <a:r>
              <a:rPr lang="en-US" sz="1500" b="1" dirty="0" err="1">
                <a:solidFill>
                  <a:srgbClr val="6CA62C"/>
                </a:solidFill>
              </a:rPr>
              <a:t>Devoluciones</a:t>
            </a:r>
            <a:endParaRPr lang="en-US" sz="1500" b="1" dirty="0">
              <a:solidFill>
                <a:srgbClr val="6CA62C"/>
              </a:solidFill>
            </a:endParaRPr>
          </a:p>
          <a:p>
            <a:pPr marL="285750" lvl="0" indent="-285750">
              <a:buFont typeface="Arial" panose="020B0604020202020204" pitchFamily="34" charset="0"/>
              <a:buChar char="•"/>
            </a:pPr>
            <a:r>
              <a:rPr lang="en-US" sz="1500" b="1" dirty="0">
                <a:solidFill>
                  <a:srgbClr val="6CA62C"/>
                </a:solidFill>
              </a:rPr>
              <a:t>Servicio post</a:t>
            </a:r>
          </a:p>
        </p:txBody>
      </p:sp>
      <p:sp>
        <p:nvSpPr>
          <p:cNvPr id="17" name="TextBox 16">
            <a:extLst>
              <a:ext uri="{FF2B5EF4-FFF2-40B4-BE49-F238E27FC236}">
                <a16:creationId xmlns:a16="http://schemas.microsoft.com/office/drawing/2014/main" id="{C4343266-EE51-58E6-56B1-30B2826599F5}"/>
              </a:ext>
            </a:extLst>
          </p:cNvPr>
          <p:cNvSpPr txBox="1"/>
          <p:nvPr/>
        </p:nvSpPr>
        <p:spPr>
          <a:xfrm>
            <a:off x="5161759" y="2800017"/>
            <a:ext cx="2799761" cy="1015663"/>
          </a:xfrm>
          <a:prstGeom prst="rect">
            <a:avLst/>
          </a:prstGeom>
          <a:noFill/>
        </p:spPr>
        <p:txBody>
          <a:bodyPr wrap="square">
            <a:spAutoFit/>
          </a:bodyPr>
          <a:lstStyle/>
          <a:p>
            <a:pPr marL="285750" indent="-285750">
              <a:buFont typeface="Arial" panose="020B0604020202020204" pitchFamily="34" charset="0"/>
              <a:buChar char="•"/>
            </a:pPr>
            <a:r>
              <a:rPr lang="en-US" sz="1500" b="1" dirty="0" err="1">
                <a:solidFill>
                  <a:srgbClr val="6CA62C"/>
                </a:solidFill>
              </a:rPr>
              <a:t>Manejo</a:t>
            </a:r>
            <a:r>
              <a:rPr lang="en-US" sz="1500" b="1" dirty="0">
                <a:solidFill>
                  <a:srgbClr val="6CA62C"/>
                </a:solidFill>
              </a:rPr>
              <a:t> de </a:t>
            </a:r>
            <a:r>
              <a:rPr lang="en-US" sz="1500" b="1" dirty="0" err="1">
                <a:solidFill>
                  <a:srgbClr val="6CA62C"/>
                </a:solidFill>
              </a:rPr>
              <a:t>riesgos</a:t>
            </a:r>
            <a:endParaRPr lang="en-US" sz="1500" b="1" dirty="0">
              <a:solidFill>
                <a:srgbClr val="6CA62C"/>
              </a:solidFill>
            </a:endParaRPr>
          </a:p>
          <a:p>
            <a:pPr marL="285750" lvl="0" indent="-285750">
              <a:buFont typeface="Arial" panose="020B0604020202020204" pitchFamily="34" charset="0"/>
              <a:buChar char="•"/>
            </a:pPr>
            <a:r>
              <a:rPr lang="en-US" sz="1500" b="1" dirty="0">
                <a:solidFill>
                  <a:srgbClr val="6CA62C"/>
                </a:solidFill>
              </a:rPr>
              <a:t>Compliance</a:t>
            </a:r>
          </a:p>
          <a:p>
            <a:pPr marL="285750" lvl="0" indent="-285750">
              <a:buFont typeface="Arial" panose="020B0604020202020204" pitchFamily="34" charset="0"/>
              <a:buChar char="•"/>
            </a:pPr>
            <a:r>
              <a:rPr lang="en-US" sz="1500" b="1" dirty="0" err="1">
                <a:solidFill>
                  <a:srgbClr val="6CA62C"/>
                </a:solidFill>
              </a:rPr>
              <a:t>Ofertas</a:t>
            </a:r>
            <a:r>
              <a:rPr lang="en-US" sz="1500" b="1" dirty="0">
                <a:solidFill>
                  <a:srgbClr val="6CA62C"/>
                </a:solidFill>
              </a:rPr>
              <a:t> </a:t>
            </a:r>
            <a:r>
              <a:rPr lang="en-US" sz="1500" b="1" dirty="0" err="1">
                <a:solidFill>
                  <a:srgbClr val="6CA62C"/>
                </a:solidFill>
              </a:rPr>
              <a:t>personalizadas</a:t>
            </a:r>
            <a:endParaRPr lang="en-US" sz="1500" b="1" dirty="0">
              <a:solidFill>
                <a:srgbClr val="6CA62C"/>
              </a:solidFill>
            </a:endParaRPr>
          </a:p>
          <a:p>
            <a:pPr marL="285750" lvl="0" indent="-285750">
              <a:buFont typeface="Arial" panose="020B0604020202020204" pitchFamily="34" charset="0"/>
              <a:buChar char="•"/>
            </a:pPr>
            <a:r>
              <a:rPr lang="en-US" sz="1500" b="1" dirty="0">
                <a:solidFill>
                  <a:srgbClr val="6CA62C"/>
                </a:solidFill>
              </a:rPr>
              <a:t>Pricing </a:t>
            </a:r>
            <a:r>
              <a:rPr lang="en-US" sz="1500" b="1" dirty="0" err="1">
                <a:solidFill>
                  <a:srgbClr val="6CA62C"/>
                </a:solidFill>
              </a:rPr>
              <a:t>segmentado</a:t>
            </a:r>
            <a:endParaRPr lang="en-US" sz="1500" b="1" dirty="0">
              <a:solidFill>
                <a:srgbClr val="6CA62C"/>
              </a:solidFill>
            </a:endParaRPr>
          </a:p>
        </p:txBody>
      </p:sp>
      <p:pic>
        <p:nvPicPr>
          <p:cNvPr id="2050" name="Picture 2">
            <a:extLst>
              <a:ext uri="{FF2B5EF4-FFF2-40B4-BE49-F238E27FC236}">
                <a16:creationId xmlns:a16="http://schemas.microsoft.com/office/drawing/2014/main" id="{E1ED64DC-458B-B75B-E137-9202657880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0514" y="626093"/>
            <a:ext cx="2728811" cy="182334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A81E132B-FB75-6FB9-1BAD-A9BD6BB7DC79}"/>
              </a:ext>
            </a:extLst>
          </p:cNvPr>
          <p:cNvCxnSpPr>
            <a:cxnSpLocks/>
          </p:cNvCxnSpPr>
          <p:nvPr/>
        </p:nvCxnSpPr>
        <p:spPr>
          <a:xfrm flipH="1">
            <a:off x="7961520" y="1470581"/>
            <a:ext cx="49104" cy="4060776"/>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F2F019-92A5-ECB3-6F26-CA2382612BBC}"/>
              </a:ext>
            </a:extLst>
          </p:cNvPr>
          <p:cNvSpPr txBox="1"/>
          <p:nvPr/>
        </p:nvSpPr>
        <p:spPr>
          <a:xfrm>
            <a:off x="2253240" y="5428368"/>
            <a:ext cx="2799761" cy="784830"/>
          </a:xfrm>
          <a:prstGeom prst="rect">
            <a:avLst/>
          </a:prstGeom>
          <a:noFill/>
        </p:spPr>
        <p:txBody>
          <a:bodyPr wrap="square">
            <a:spAutoFit/>
          </a:bodyPr>
          <a:lstStyle/>
          <a:p>
            <a:pPr marL="285750" indent="-285750">
              <a:buFont typeface="Arial" panose="020B0604020202020204" pitchFamily="34" charset="0"/>
              <a:buChar char="•"/>
            </a:pPr>
            <a:r>
              <a:rPr lang="en-US" sz="1500" b="1" dirty="0">
                <a:solidFill>
                  <a:srgbClr val="6CA62C"/>
                </a:solidFill>
              </a:rPr>
              <a:t>UX/UI un solo click</a:t>
            </a:r>
          </a:p>
          <a:p>
            <a:pPr marL="285750" indent="-285750">
              <a:buFont typeface="Arial" panose="020B0604020202020204" pitchFamily="34" charset="0"/>
              <a:buChar char="•"/>
            </a:pPr>
            <a:r>
              <a:rPr lang="en-US" sz="1500" b="1" dirty="0">
                <a:solidFill>
                  <a:srgbClr val="6CA62C"/>
                </a:solidFill>
              </a:rPr>
              <a:t>Servicios</a:t>
            </a:r>
          </a:p>
          <a:p>
            <a:pPr marL="285750" indent="-285750">
              <a:buFont typeface="Arial" panose="020B0604020202020204" pitchFamily="34" charset="0"/>
              <a:buChar char="•"/>
            </a:pPr>
            <a:r>
              <a:rPr lang="en-US" sz="1500" b="1" dirty="0" err="1">
                <a:solidFill>
                  <a:srgbClr val="6CA62C"/>
                </a:solidFill>
              </a:rPr>
              <a:t>Mantenimiento</a:t>
            </a:r>
            <a:endParaRPr lang="en-US" sz="1500" b="1" dirty="0">
              <a:solidFill>
                <a:srgbClr val="6CA62C"/>
              </a:solidFill>
            </a:endParaRPr>
          </a:p>
        </p:txBody>
      </p:sp>
      <p:sp>
        <p:nvSpPr>
          <p:cNvPr id="35" name="Freeform: Shape 34">
            <a:extLst>
              <a:ext uri="{FF2B5EF4-FFF2-40B4-BE49-F238E27FC236}">
                <a16:creationId xmlns:a16="http://schemas.microsoft.com/office/drawing/2014/main" id="{C267B347-FD1E-4590-D242-BAE5CF2C06BC}"/>
              </a:ext>
            </a:extLst>
          </p:cNvPr>
          <p:cNvSpPr/>
          <p:nvPr/>
        </p:nvSpPr>
        <p:spPr>
          <a:xfrm>
            <a:off x="3179931" y="3958772"/>
            <a:ext cx="1410635" cy="1019874"/>
          </a:xfrm>
          <a:custGeom>
            <a:avLst/>
            <a:gdLst>
              <a:gd name="connsiteX0" fmla="*/ 0 w 1410635"/>
              <a:gd name="connsiteY0" fmla="*/ 0 h 1019874"/>
              <a:gd name="connsiteX1" fmla="*/ 1410635 w 1410635"/>
              <a:gd name="connsiteY1" fmla="*/ 0 h 1019874"/>
              <a:gd name="connsiteX2" fmla="*/ 1410635 w 1410635"/>
              <a:gd name="connsiteY2" fmla="*/ 1019874 h 1019874"/>
              <a:gd name="connsiteX3" fmla="*/ 0 w 1410635"/>
              <a:gd name="connsiteY3" fmla="*/ 1019874 h 1019874"/>
              <a:gd name="connsiteX4" fmla="*/ 0 w 1410635"/>
              <a:gd name="connsiteY4" fmla="*/ 0 h 1019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635" h="1019874">
                <a:moveTo>
                  <a:pt x="0" y="0"/>
                </a:moveTo>
                <a:lnTo>
                  <a:pt x="1410635" y="0"/>
                </a:lnTo>
                <a:lnTo>
                  <a:pt x="1410635" y="1019874"/>
                </a:lnTo>
                <a:lnTo>
                  <a:pt x="0" y="101987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750" tIns="31750" rIns="31750" bIns="31750" numCol="1" spcCol="1270" anchor="ctr" anchorCtr="0">
            <a:noAutofit/>
          </a:bodyPr>
          <a:lstStyle/>
          <a:p>
            <a:pPr marL="0" lvl="0" indent="0" algn="l" defTabSz="1111250">
              <a:lnSpc>
                <a:spcPct val="90000"/>
              </a:lnSpc>
              <a:spcBef>
                <a:spcPct val="0"/>
              </a:spcBef>
              <a:spcAft>
                <a:spcPct val="10000"/>
              </a:spcAft>
              <a:buNone/>
            </a:pPr>
            <a:r>
              <a:rPr lang="en-US" sz="2000" kern="1200" dirty="0">
                <a:solidFill>
                  <a:srgbClr val="4472C4"/>
                </a:solidFill>
              </a:rPr>
              <a:t>Travel</a:t>
            </a:r>
          </a:p>
        </p:txBody>
      </p:sp>
      <p:pic>
        <p:nvPicPr>
          <p:cNvPr id="37" name="Graphic 36" descr="Airplane with solid fill">
            <a:extLst>
              <a:ext uri="{FF2B5EF4-FFF2-40B4-BE49-F238E27FC236}">
                <a16:creationId xmlns:a16="http://schemas.microsoft.com/office/drawing/2014/main" id="{C9BED546-6C87-F9D9-78A0-92AE6266CE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64104" y="4247195"/>
            <a:ext cx="687704" cy="687704"/>
          </a:xfrm>
          <a:prstGeom prst="rect">
            <a:avLst/>
          </a:prstGeom>
        </p:spPr>
      </p:pic>
      <p:sp>
        <p:nvSpPr>
          <p:cNvPr id="40" name="TextBox 39">
            <a:extLst>
              <a:ext uri="{FF2B5EF4-FFF2-40B4-BE49-F238E27FC236}">
                <a16:creationId xmlns:a16="http://schemas.microsoft.com/office/drawing/2014/main" id="{B9E4B49A-0835-2B58-8476-300B4C40330B}"/>
              </a:ext>
            </a:extLst>
          </p:cNvPr>
          <p:cNvSpPr txBox="1"/>
          <p:nvPr/>
        </p:nvSpPr>
        <p:spPr>
          <a:xfrm>
            <a:off x="3966052" y="4086574"/>
            <a:ext cx="2799761" cy="1015663"/>
          </a:xfrm>
          <a:prstGeom prst="rect">
            <a:avLst/>
          </a:prstGeom>
          <a:noFill/>
        </p:spPr>
        <p:txBody>
          <a:bodyPr wrap="square">
            <a:spAutoFit/>
          </a:bodyPr>
          <a:lstStyle/>
          <a:p>
            <a:pPr marL="285750" indent="-285750">
              <a:buFont typeface="Arial" panose="020B0604020202020204" pitchFamily="34" charset="0"/>
              <a:buChar char="•"/>
            </a:pPr>
            <a:r>
              <a:rPr lang="en-US" sz="1500" b="1" dirty="0">
                <a:solidFill>
                  <a:srgbClr val="6CA62C"/>
                </a:solidFill>
              </a:rPr>
              <a:t>Settlement </a:t>
            </a:r>
            <a:r>
              <a:rPr lang="en-US" sz="1500" b="1" dirty="0" err="1">
                <a:solidFill>
                  <a:srgbClr val="6CA62C"/>
                </a:solidFill>
              </a:rPr>
              <a:t>automático</a:t>
            </a:r>
            <a:endParaRPr lang="en-US" sz="1500" b="1" dirty="0">
              <a:solidFill>
                <a:srgbClr val="6CA62C"/>
              </a:solidFill>
            </a:endParaRPr>
          </a:p>
          <a:p>
            <a:pPr marL="285750" lvl="0" indent="-285750">
              <a:buFont typeface="Arial" panose="020B0604020202020204" pitchFamily="34" charset="0"/>
              <a:buChar char="•"/>
            </a:pPr>
            <a:r>
              <a:rPr lang="en-US" sz="1500" b="1" dirty="0" err="1">
                <a:solidFill>
                  <a:srgbClr val="6CA62C"/>
                </a:solidFill>
              </a:rPr>
              <a:t>Accidentes</a:t>
            </a:r>
            <a:endParaRPr lang="en-US" sz="1500" b="1" dirty="0">
              <a:solidFill>
                <a:srgbClr val="6CA62C"/>
              </a:solidFill>
            </a:endParaRPr>
          </a:p>
          <a:p>
            <a:pPr marL="285750" lvl="0" indent="-285750">
              <a:buFont typeface="Arial" panose="020B0604020202020204" pitchFamily="34" charset="0"/>
              <a:buChar char="•"/>
            </a:pPr>
            <a:r>
              <a:rPr lang="en-US" sz="1500" b="1" dirty="0" err="1">
                <a:solidFill>
                  <a:srgbClr val="6CA62C"/>
                </a:solidFill>
              </a:rPr>
              <a:t>Demoras</a:t>
            </a:r>
            <a:endParaRPr lang="en-US" sz="1500" b="1" dirty="0">
              <a:solidFill>
                <a:srgbClr val="6CA62C"/>
              </a:solidFill>
            </a:endParaRPr>
          </a:p>
          <a:p>
            <a:pPr marL="285750" lvl="0" indent="-285750">
              <a:buFont typeface="Arial" panose="020B0604020202020204" pitchFamily="34" charset="0"/>
              <a:buChar char="•"/>
            </a:pPr>
            <a:r>
              <a:rPr lang="en-US" sz="1500" b="1" dirty="0" err="1">
                <a:solidFill>
                  <a:srgbClr val="6CA62C"/>
                </a:solidFill>
              </a:rPr>
              <a:t>Políticas</a:t>
            </a:r>
            <a:r>
              <a:rPr lang="en-US" sz="1500" b="1" dirty="0">
                <a:solidFill>
                  <a:srgbClr val="6CA62C"/>
                </a:solidFill>
              </a:rPr>
              <a:t> de </a:t>
            </a:r>
            <a:r>
              <a:rPr lang="en-US" sz="1500" b="1" dirty="0" err="1">
                <a:solidFill>
                  <a:srgbClr val="6CA62C"/>
                </a:solidFill>
              </a:rPr>
              <a:t>cancelación</a:t>
            </a:r>
            <a:endParaRPr lang="en-US" sz="1500" b="1" dirty="0">
              <a:solidFill>
                <a:srgbClr val="6CA62C"/>
              </a:solidFill>
            </a:endParaRPr>
          </a:p>
        </p:txBody>
      </p:sp>
    </p:spTree>
    <p:extLst>
      <p:ext uri="{BB962C8B-B14F-4D97-AF65-F5344CB8AC3E}">
        <p14:creationId xmlns:p14="http://schemas.microsoft.com/office/powerpoint/2010/main" val="1073144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A3D38D8-40B8-F5AF-9EFB-FEBB33854CE8}"/>
              </a:ext>
            </a:extLst>
          </p:cNvPr>
          <p:cNvSpPr>
            <a:spLocks noGrp="1"/>
          </p:cNvSpPr>
          <p:nvPr>
            <p:ph type="title"/>
          </p:nvPr>
        </p:nvSpPr>
        <p:spPr>
          <a:xfrm>
            <a:off x="836677" y="188626"/>
            <a:ext cx="10515595" cy="749926"/>
          </a:xfrm>
        </p:spPr>
        <p:txBody>
          <a:bodyPr vert="horz" lIns="91440" tIns="45720" rIns="91440" bIns="45720" rtlCol="0" anchor="b">
            <a:normAutofit/>
          </a:bodyPr>
          <a:lstStyle/>
          <a:p>
            <a:pPr algn="ctr"/>
            <a:r>
              <a:rPr lang="en-US" sz="4000" kern="1200" dirty="0" err="1">
                <a:solidFill>
                  <a:schemeClr val="tx1"/>
                </a:solidFill>
                <a:latin typeface="+mj-lt"/>
                <a:ea typeface="+mj-ea"/>
                <a:cs typeface="+mj-cs"/>
              </a:rPr>
              <a:t>Beneficios</a:t>
            </a:r>
            <a:endParaRPr lang="en-US" sz="4000" kern="1200" dirty="0">
              <a:solidFill>
                <a:schemeClr val="tx1"/>
              </a:solidFill>
              <a:latin typeface="+mj-lt"/>
              <a:ea typeface="+mj-ea"/>
              <a:cs typeface="+mj-cs"/>
            </a:endParaRPr>
          </a:p>
        </p:txBody>
      </p:sp>
      <p:graphicFrame>
        <p:nvGraphicFramePr>
          <p:cNvPr id="18" name="Diagram 17">
            <a:extLst>
              <a:ext uri="{FF2B5EF4-FFF2-40B4-BE49-F238E27FC236}">
                <a16:creationId xmlns:a16="http://schemas.microsoft.com/office/drawing/2014/main" id="{9174AE11-FC3A-1D80-A866-9229944CDC16}"/>
              </a:ext>
            </a:extLst>
          </p:cNvPr>
          <p:cNvGraphicFramePr/>
          <p:nvPr>
            <p:extLst>
              <p:ext uri="{D42A27DB-BD31-4B8C-83A1-F6EECF244321}">
                <p14:modId xmlns:p14="http://schemas.microsoft.com/office/powerpoint/2010/main" val="1891649250"/>
              </p:ext>
            </p:extLst>
          </p:nvPr>
        </p:nvGraphicFramePr>
        <p:xfrm>
          <a:off x="167374" y="1127178"/>
          <a:ext cx="1185420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5324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Related image">
            <a:extLst>
              <a:ext uri="{FF2B5EF4-FFF2-40B4-BE49-F238E27FC236}">
                <a16:creationId xmlns:a16="http://schemas.microsoft.com/office/drawing/2014/main" id="{19B8EBBA-4E0E-4AF6-8A6F-1147A6A6D168}"/>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3701" r="7410"/>
          <a:stretch/>
        </p:blipFill>
        <p:spPr bwMode="auto">
          <a:xfrm>
            <a:off x="-1" y="12367"/>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56C2AB-9AA8-4586-A764-20D2108CBA45}"/>
              </a:ext>
            </a:extLst>
          </p:cNvPr>
          <p:cNvSpPr>
            <a:spLocks noGrp="1"/>
          </p:cNvSpPr>
          <p:nvPr>
            <p:ph type="ctrTitle"/>
          </p:nvPr>
        </p:nvSpPr>
        <p:spPr/>
        <p:txBody>
          <a:bodyPr>
            <a:normAutofit/>
          </a:bodyPr>
          <a:lstStyle/>
          <a:p>
            <a:pPr algn="r"/>
            <a:r>
              <a:rPr lang="es-MX" sz="4000" b="1" dirty="0">
                <a:solidFill>
                  <a:srgbClr val="FFFFFF"/>
                </a:solidFill>
              </a:rPr>
              <a:t>Recomendaciones</a:t>
            </a:r>
            <a:endParaRPr lang="en-US" sz="4000" b="1" dirty="0">
              <a:solidFill>
                <a:srgbClr val="FFFFFF"/>
              </a:solidFill>
            </a:endParaRPr>
          </a:p>
        </p:txBody>
      </p:sp>
    </p:spTree>
    <p:extLst>
      <p:ext uri="{BB962C8B-B14F-4D97-AF65-F5344CB8AC3E}">
        <p14:creationId xmlns:p14="http://schemas.microsoft.com/office/powerpoint/2010/main" val="256807864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 name="Rectangle 14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91" y="481264"/>
            <a:ext cx="2212848" cy="1857871"/>
          </a:xfrm>
          <a:prstGeom prst="rect">
            <a:avLst/>
          </a:prstGeom>
          <a:solidFill>
            <a:srgbClr val="AC5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398651" y="3497931"/>
            <a:ext cx="2212848" cy="2889154"/>
          </a:xfrm>
          <a:prstGeom prst="rect">
            <a:avLst/>
          </a:prstGeom>
          <a:solidFill>
            <a:srgbClr val="425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0" name="Straight Connector 149"/>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614" y="1701532"/>
            <a:ext cx="4846320" cy="0"/>
          </a:xfrm>
          <a:prstGeom prst="line">
            <a:avLst/>
          </a:prstGeom>
          <a:ln>
            <a:solidFill>
              <a:srgbClr val="425458"/>
            </a:solidFill>
          </a:ln>
        </p:spPr>
        <p:style>
          <a:lnRef idx="1">
            <a:schemeClr val="accent1"/>
          </a:lnRef>
          <a:fillRef idx="0">
            <a:schemeClr val="accent1"/>
          </a:fillRef>
          <a:effectRef idx="0">
            <a:schemeClr val="accent1"/>
          </a:effectRef>
          <a:fontRef idx="minor">
            <a:schemeClr val="tx1"/>
          </a:fontRef>
        </p:style>
      </p:cxnSp>
      <p:pic>
        <p:nvPicPr>
          <p:cNvPr id="8" name="Picture 2" descr="Resultado de imagen para chan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444" r="16956" b="-1"/>
          <a:stretch/>
        </p:blipFill>
        <p:spPr bwMode="auto">
          <a:xfrm>
            <a:off x="8776091" y="2503727"/>
            <a:ext cx="2931277" cy="389707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Resultado de imagen para ch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118" y="472207"/>
            <a:ext cx="5616191" cy="28552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32012" y="472207"/>
            <a:ext cx="1963270" cy="285529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Marshall Goldsmith Quote: &quot;What got you here won't get you there.&quot; (12 wallpapers) - Quotefancy">
            <a:extLst>
              <a:ext uri="{FF2B5EF4-FFF2-40B4-BE49-F238E27FC236}">
                <a16:creationId xmlns:a16="http://schemas.microsoft.com/office/drawing/2014/main" id="{743783F6-0A7C-4860-9AF5-113F3BCE0D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011" y="3530497"/>
            <a:ext cx="5602047" cy="3143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252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A2F0-EE61-4F11-8AE4-D784D5F86830}"/>
              </a:ext>
            </a:extLst>
          </p:cNvPr>
          <p:cNvSpPr>
            <a:spLocks noGrp="1"/>
          </p:cNvSpPr>
          <p:nvPr>
            <p:ph type="title"/>
          </p:nvPr>
        </p:nvSpPr>
        <p:spPr>
          <a:xfrm>
            <a:off x="640080" y="5759767"/>
            <a:ext cx="10911840" cy="640081"/>
          </a:xfrm>
        </p:spPr>
        <p:txBody>
          <a:bodyPr vert="horz" lIns="91440" tIns="45720" rIns="91440" bIns="45720" rtlCol="0" anchor="ctr">
            <a:normAutofit fontScale="90000"/>
          </a:bodyPr>
          <a:lstStyle/>
          <a:p>
            <a:pPr algn="ctr"/>
            <a:r>
              <a:rPr lang="en-US" sz="4000" dirty="0" err="1">
                <a:solidFill>
                  <a:schemeClr val="tx1"/>
                </a:solidFill>
              </a:rPr>
              <a:t>Sostentibilidad</a:t>
            </a:r>
            <a:br>
              <a:rPr lang="en-US" sz="2000" dirty="0">
                <a:solidFill>
                  <a:schemeClr val="tx1"/>
                </a:solidFill>
              </a:rPr>
            </a:br>
            <a:endParaRPr lang="en-US" sz="2000" dirty="0">
              <a:solidFill>
                <a:schemeClr val="tx1"/>
              </a:solidFill>
            </a:endParaRPr>
          </a:p>
        </p:txBody>
      </p:sp>
      <p:pic>
        <p:nvPicPr>
          <p:cNvPr id="19458" name="Picture 2" descr="What is Sustainability? | There's No Such Thing As &quot;Throwing Away&quot;">
            <a:extLst>
              <a:ext uri="{FF2B5EF4-FFF2-40B4-BE49-F238E27FC236}">
                <a16:creationId xmlns:a16="http://schemas.microsoft.com/office/drawing/2014/main" id="{DA50519D-965A-4466-99F3-DFD43F84E2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23" r="1" b="10424"/>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71838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D536BF-C64A-26EE-36BD-CC00E9FE6513}"/>
              </a:ext>
            </a:extLst>
          </p:cNvPr>
          <p:cNvSpPr/>
          <p:nvPr/>
        </p:nvSpPr>
        <p:spPr>
          <a:xfrm>
            <a:off x="-5718" y="0"/>
            <a:ext cx="3678672"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Placeholder 33" descr="A picture containing grass, outdoor, nature, field, sunset">
            <a:extLst>
              <a:ext uri="{FF2B5EF4-FFF2-40B4-BE49-F238E27FC236}">
                <a16:creationId xmlns:a16="http://schemas.microsoft.com/office/drawing/2014/main" id="{FD1DD0ED-7DAD-B0DA-9089-BB61366C425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9435" y="0"/>
            <a:ext cx="2988366" cy="6858000"/>
          </a:xfrm>
          <a:prstGeom prst="rect">
            <a:avLst/>
          </a:prstGeom>
        </p:spPr>
      </p:pic>
      <p:sp>
        <p:nvSpPr>
          <p:cNvPr id="26" name="Title 25">
            <a:extLst>
              <a:ext uri="{FF2B5EF4-FFF2-40B4-BE49-F238E27FC236}">
                <a16:creationId xmlns:a16="http://schemas.microsoft.com/office/drawing/2014/main" id="{CDA2767E-38F3-49F7-BE02-EA3E6C7C8096}"/>
              </a:ext>
            </a:extLst>
          </p:cNvPr>
          <p:cNvSpPr>
            <a:spLocks noGrp="1"/>
          </p:cNvSpPr>
          <p:nvPr>
            <p:ph type="title"/>
          </p:nvPr>
        </p:nvSpPr>
        <p:spPr>
          <a:xfrm>
            <a:off x="538259" y="711655"/>
            <a:ext cx="2590718" cy="641350"/>
          </a:xfrm>
          <a:ln>
            <a:solidFill>
              <a:schemeClr val="bg1"/>
            </a:solidFill>
          </a:ln>
        </p:spPr>
        <p:txBody>
          <a:bodyPr/>
          <a:lstStyle/>
          <a:p>
            <a:r>
              <a:rPr lang="en-US" b="1" noProof="0" dirty="0" err="1">
                <a:solidFill>
                  <a:schemeClr val="bg1"/>
                </a:solidFill>
              </a:rPr>
              <a:t>desafios</a:t>
            </a:r>
            <a:endParaRPr lang="en-US" b="1" dirty="0">
              <a:solidFill>
                <a:schemeClr val="bg1"/>
              </a:solidFill>
            </a:endParaRPr>
          </a:p>
        </p:txBody>
      </p:sp>
      <p:sp>
        <p:nvSpPr>
          <p:cNvPr id="22" name="Text Placeholder 21">
            <a:extLst>
              <a:ext uri="{FF2B5EF4-FFF2-40B4-BE49-F238E27FC236}">
                <a16:creationId xmlns:a16="http://schemas.microsoft.com/office/drawing/2014/main" id="{322BD54C-AB8D-4B3B-836D-ABFFFE5D70BE}"/>
              </a:ext>
            </a:extLst>
          </p:cNvPr>
          <p:cNvSpPr>
            <a:spLocks noGrp="1"/>
          </p:cNvSpPr>
          <p:nvPr>
            <p:ph type="body" sz="quarter" idx="16"/>
          </p:nvPr>
        </p:nvSpPr>
        <p:spPr>
          <a:xfrm>
            <a:off x="4423066" y="652826"/>
            <a:ext cx="3433138" cy="426393"/>
          </a:xfrm>
        </p:spPr>
        <p:txBody>
          <a:bodyPr/>
          <a:lstStyle/>
          <a:p>
            <a:r>
              <a:rPr lang="en-US" b="1" dirty="0">
                <a:solidFill>
                  <a:schemeClr val="accent6">
                    <a:lumMod val="50000"/>
                  </a:schemeClr>
                </a:solidFill>
                <a:latin typeface="+mn-lt"/>
              </a:rPr>
              <a:t>Cambio </a:t>
            </a:r>
            <a:r>
              <a:rPr lang="en-US" b="1" dirty="0" err="1">
                <a:solidFill>
                  <a:schemeClr val="accent6">
                    <a:lumMod val="50000"/>
                  </a:schemeClr>
                </a:solidFill>
                <a:latin typeface="+mn-lt"/>
              </a:rPr>
              <a:t>climático</a:t>
            </a:r>
            <a:endParaRPr lang="en-US" b="1" dirty="0">
              <a:solidFill>
                <a:schemeClr val="accent6">
                  <a:lumMod val="50000"/>
                </a:schemeClr>
              </a:solidFill>
              <a:latin typeface="+mn-lt"/>
            </a:endParaRPr>
          </a:p>
        </p:txBody>
      </p:sp>
      <p:sp>
        <p:nvSpPr>
          <p:cNvPr id="18" name="Text Placeholder 17">
            <a:extLst>
              <a:ext uri="{FF2B5EF4-FFF2-40B4-BE49-F238E27FC236}">
                <a16:creationId xmlns:a16="http://schemas.microsoft.com/office/drawing/2014/main" id="{62192F0C-65C9-4E6D-9314-81FB7E4DB469}"/>
              </a:ext>
            </a:extLst>
          </p:cNvPr>
          <p:cNvSpPr>
            <a:spLocks noGrp="1"/>
          </p:cNvSpPr>
          <p:nvPr>
            <p:ph type="body" sz="quarter" idx="12"/>
          </p:nvPr>
        </p:nvSpPr>
        <p:spPr>
          <a:xfrm>
            <a:off x="4167034" y="1032330"/>
            <a:ext cx="3212174" cy="1370672"/>
          </a:xfrm>
        </p:spPr>
        <p:txBody>
          <a:bodyPr>
            <a:normAutofit/>
          </a:bodyPr>
          <a:lstStyle/>
          <a:p>
            <a:pPr marL="285750" indent="-285750">
              <a:buFont typeface="Arial" panose="020B0604020202020204" pitchFamily="34" charset="0"/>
              <a:buChar char="•"/>
            </a:pPr>
            <a:r>
              <a:rPr lang="en-US" b="1" spc="0" dirty="0" err="1">
                <a:latin typeface="Calibri" panose="020F0502020204030204" pitchFamily="34" charset="0"/>
                <a:cs typeface="Calibri" panose="020F0502020204030204" pitchFamily="34" charset="0"/>
              </a:rPr>
              <a:t>Pérdidas</a:t>
            </a:r>
            <a:r>
              <a:rPr lang="en-US" b="1" spc="0" dirty="0">
                <a:latin typeface="Calibri" panose="020F0502020204030204" pitchFamily="34" charset="0"/>
                <a:cs typeface="Calibri" panose="020F0502020204030204" pitchFamily="34" charset="0"/>
              </a:rPr>
              <a:t> de hasta </a:t>
            </a:r>
            <a:r>
              <a:rPr lang="en-US" b="1" spc="0" dirty="0" err="1">
                <a:latin typeface="Calibri" panose="020F0502020204030204" pitchFamily="34" charset="0"/>
                <a:cs typeface="Calibri" panose="020F0502020204030204" pitchFamily="34" charset="0"/>
              </a:rPr>
              <a:t>el</a:t>
            </a:r>
            <a:r>
              <a:rPr lang="en-US" b="1" spc="0" dirty="0">
                <a:latin typeface="Calibri" panose="020F0502020204030204" pitchFamily="34" charset="0"/>
                <a:cs typeface="Calibri" panose="020F0502020204030204" pitchFamily="34" charset="0"/>
              </a:rPr>
              <a:t> 70%</a:t>
            </a:r>
          </a:p>
          <a:p>
            <a:pPr marL="285750" indent="-285750">
              <a:buFont typeface="Arial" panose="020B0604020202020204" pitchFamily="34" charset="0"/>
              <a:buChar char="•"/>
            </a:pPr>
            <a:r>
              <a:rPr lang="en-US" b="1" spc="0" dirty="0" err="1">
                <a:latin typeface="Calibri" panose="020F0502020204030204" pitchFamily="34" charset="0"/>
                <a:cs typeface="Calibri" panose="020F0502020204030204" pitchFamily="34" charset="0"/>
              </a:rPr>
              <a:t>Inversión</a:t>
            </a:r>
            <a:r>
              <a:rPr lang="en-US" b="1" spc="0" dirty="0">
                <a:latin typeface="Calibri" panose="020F0502020204030204" pitchFamily="34" charset="0"/>
                <a:cs typeface="Calibri" panose="020F0502020204030204" pitchFamily="34" charset="0"/>
              </a:rPr>
              <a:t> en </a:t>
            </a:r>
            <a:r>
              <a:rPr lang="en-US" b="1" spc="0" dirty="0" err="1">
                <a:latin typeface="Calibri" panose="020F0502020204030204" pitchFamily="34" charset="0"/>
                <a:cs typeface="Calibri" panose="020F0502020204030204" pitchFamily="34" charset="0"/>
              </a:rPr>
              <a:t>Adaptación</a:t>
            </a:r>
            <a:r>
              <a:rPr lang="en-US" b="1" spc="0" dirty="0">
                <a:latin typeface="Calibri" panose="020F0502020204030204" pitchFamily="34" charset="0"/>
                <a:cs typeface="Calibri" panose="020F0502020204030204" pitchFamily="34" charset="0"/>
              </a:rPr>
              <a:t>: $17 B USD para </a:t>
            </a:r>
            <a:r>
              <a:rPr lang="en-US" b="1" spc="0" dirty="0" err="1">
                <a:latin typeface="Calibri" panose="020F0502020204030204" pitchFamily="34" charset="0"/>
                <a:cs typeface="Calibri" panose="020F0502020204030204" pitchFamily="34" charset="0"/>
              </a:rPr>
              <a:t>el</a:t>
            </a:r>
            <a:r>
              <a:rPr lang="en-US" b="1" spc="0" dirty="0">
                <a:latin typeface="Calibri" panose="020F0502020204030204" pitchFamily="34" charset="0"/>
                <a:cs typeface="Calibri" panose="020F0502020204030204" pitchFamily="34" charset="0"/>
              </a:rPr>
              <a:t> 2030</a:t>
            </a:r>
            <a:r>
              <a:rPr lang="en-US" b="1" spc="0" baseline="30000" dirty="0">
                <a:latin typeface="Calibri" panose="020F0502020204030204" pitchFamily="34" charset="0"/>
                <a:cs typeface="Calibri" panose="020F0502020204030204" pitchFamily="34" charset="0"/>
              </a:rPr>
              <a:t>1</a:t>
            </a:r>
          </a:p>
        </p:txBody>
      </p:sp>
      <p:sp>
        <p:nvSpPr>
          <p:cNvPr id="23" name="Text Placeholder 22">
            <a:extLst>
              <a:ext uri="{FF2B5EF4-FFF2-40B4-BE49-F238E27FC236}">
                <a16:creationId xmlns:a16="http://schemas.microsoft.com/office/drawing/2014/main" id="{B36D4B3E-84DA-44C7-A6BE-5A3E2200511C}"/>
              </a:ext>
            </a:extLst>
          </p:cNvPr>
          <p:cNvSpPr>
            <a:spLocks noGrp="1"/>
          </p:cNvSpPr>
          <p:nvPr>
            <p:ph type="body" sz="quarter" idx="17"/>
          </p:nvPr>
        </p:nvSpPr>
        <p:spPr>
          <a:xfrm>
            <a:off x="8395363" y="652826"/>
            <a:ext cx="3433138" cy="426393"/>
          </a:xfrm>
        </p:spPr>
        <p:txBody>
          <a:bodyPr/>
          <a:lstStyle/>
          <a:p>
            <a:r>
              <a:rPr lang="en-US" b="1" dirty="0" err="1">
                <a:solidFill>
                  <a:schemeClr val="accent6">
                    <a:lumMod val="50000"/>
                  </a:schemeClr>
                </a:solidFill>
                <a:latin typeface="+mn-lt"/>
              </a:rPr>
              <a:t>agua</a:t>
            </a:r>
            <a:endParaRPr lang="en-US" b="1" dirty="0">
              <a:solidFill>
                <a:schemeClr val="accent6">
                  <a:lumMod val="50000"/>
                </a:schemeClr>
              </a:solidFill>
              <a:latin typeface="+mn-lt"/>
            </a:endParaRPr>
          </a:p>
        </p:txBody>
      </p:sp>
      <p:sp>
        <p:nvSpPr>
          <p:cNvPr id="19" name="Text Placeholder 18">
            <a:extLst>
              <a:ext uri="{FF2B5EF4-FFF2-40B4-BE49-F238E27FC236}">
                <a16:creationId xmlns:a16="http://schemas.microsoft.com/office/drawing/2014/main" id="{41F484C5-3EB9-4664-93EB-E81179E953BB}"/>
              </a:ext>
            </a:extLst>
          </p:cNvPr>
          <p:cNvSpPr>
            <a:spLocks noGrp="1"/>
          </p:cNvSpPr>
          <p:nvPr>
            <p:ph type="body" sz="quarter" idx="13"/>
          </p:nvPr>
        </p:nvSpPr>
        <p:spPr>
          <a:xfrm>
            <a:off x="8139331" y="1032330"/>
            <a:ext cx="3433138" cy="1370672"/>
          </a:xfrm>
        </p:spPr>
        <p:txBody>
          <a:bodyPr>
            <a:normAutofit/>
          </a:bodyPr>
          <a:lstStyle/>
          <a:p>
            <a:pPr marL="285750" indent="-285750">
              <a:buFont typeface="Arial" panose="020B0604020202020204" pitchFamily="34" charset="0"/>
              <a:buChar char="•"/>
            </a:pPr>
            <a:r>
              <a:rPr lang="en-US" b="1" spc="0" dirty="0" err="1"/>
              <a:t>Afecta</a:t>
            </a:r>
            <a:r>
              <a:rPr lang="en-US" b="1" spc="0" dirty="0"/>
              <a:t> al 60% de LATAM</a:t>
            </a:r>
          </a:p>
          <a:p>
            <a:pPr marL="285750" indent="-285750">
              <a:buFont typeface="Arial" panose="020B0604020202020204" pitchFamily="34" charset="0"/>
              <a:buChar char="•"/>
            </a:pPr>
            <a:r>
              <a:rPr lang="en-US" b="1" spc="0" dirty="0"/>
              <a:t>40% tierra temporal</a:t>
            </a:r>
            <a:r>
              <a:rPr lang="en-US" b="1" spc="0" baseline="30000" dirty="0"/>
              <a:t>2</a:t>
            </a:r>
            <a:endParaRPr lang="en-US" b="1" spc="0" dirty="0"/>
          </a:p>
          <a:p>
            <a:pPr marL="285750" indent="-285750">
              <a:buFont typeface="Arial" panose="020B0604020202020204" pitchFamily="34" charset="0"/>
              <a:buChar char="•"/>
            </a:pPr>
            <a:r>
              <a:rPr lang="en-US" b="1" spc="0" dirty="0"/>
              <a:t>80% Caribe</a:t>
            </a:r>
            <a:r>
              <a:rPr lang="en-US" b="1" spc="0" baseline="30000" dirty="0"/>
              <a:t>3</a:t>
            </a:r>
            <a:endParaRPr lang="en-US" b="1" spc="0" dirty="0"/>
          </a:p>
          <a:p>
            <a:endParaRPr lang="en-US" sz="1800" b="1" spc="0" dirty="0"/>
          </a:p>
        </p:txBody>
      </p:sp>
      <p:sp>
        <p:nvSpPr>
          <p:cNvPr id="25" name="Text Placeholder 24">
            <a:extLst>
              <a:ext uri="{FF2B5EF4-FFF2-40B4-BE49-F238E27FC236}">
                <a16:creationId xmlns:a16="http://schemas.microsoft.com/office/drawing/2014/main" id="{FB26710D-F165-490A-A2CE-0A7D9FD8F9BA}"/>
              </a:ext>
            </a:extLst>
          </p:cNvPr>
          <p:cNvSpPr>
            <a:spLocks noGrp="1"/>
          </p:cNvSpPr>
          <p:nvPr>
            <p:ph type="body" sz="quarter" idx="19"/>
          </p:nvPr>
        </p:nvSpPr>
        <p:spPr>
          <a:xfrm>
            <a:off x="4423066" y="2620561"/>
            <a:ext cx="3433138" cy="428891"/>
          </a:xfrm>
        </p:spPr>
        <p:txBody>
          <a:bodyPr/>
          <a:lstStyle/>
          <a:p>
            <a:r>
              <a:rPr lang="en-US" b="1" dirty="0" err="1">
                <a:solidFill>
                  <a:schemeClr val="accent6">
                    <a:lumMod val="50000"/>
                  </a:schemeClr>
                </a:solidFill>
                <a:latin typeface="+mn-lt"/>
              </a:rPr>
              <a:t>Voltilidad</a:t>
            </a:r>
            <a:r>
              <a:rPr lang="en-US" b="1" dirty="0">
                <a:solidFill>
                  <a:schemeClr val="accent6">
                    <a:lumMod val="50000"/>
                  </a:schemeClr>
                </a:solidFill>
                <a:latin typeface="+mn-lt"/>
              </a:rPr>
              <a:t> del mercado</a:t>
            </a:r>
          </a:p>
        </p:txBody>
      </p:sp>
      <p:sp>
        <p:nvSpPr>
          <p:cNvPr id="44" name="Text Placeholder 43">
            <a:extLst>
              <a:ext uri="{FF2B5EF4-FFF2-40B4-BE49-F238E27FC236}">
                <a16:creationId xmlns:a16="http://schemas.microsoft.com/office/drawing/2014/main" id="{540F4685-F7C7-4370-AF35-F80D53D13A43}"/>
              </a:ext>
            </a:extLst>
          </p:cNvPr>
          <p:cNvSpPr>
            <a:spLocks noGrp="1"/>
          </p:cNvSpPr>
          <p:nvPr>
            <p:ph type="body" sz="quarter" idx="24"/>
          </p:nvPr>
        </p:nvSpPr>
        <p:spPr>
          <a:xfrm>
            <a:off x="5653853" y="4795163"/>
            <a:ext cx="4921382" cy="1450988"/>
          </a:xfrm>
        </p:spPr>
        <p:txBody>
          <a:bodyPr>
            <a:normAutofit/>
          </a:bodyPr>
          <a:lstStyle/>
          <a:p>
            <a:pPr marL="285750" indent="-285750">
              <a:buFont typeface="Arial" panose="020B0604020202020204" pitchFamily="34" charset="0"/>
              <a:buChar char="•"/>
            </a:pPr>
            <a:r>
              <a:rPr lang="en-US" b="1" spc="0" dirty="0" err="1"/>
              <a:t>Deficiencias</a:t>
            </a:r>
            <a:r>
              <a:rPr lang="en-US" b="1" spc="0" dirty="0"/>
              <a:t> </a:t>
            </a:r>
            <a:r>
              <a:rPr lang="en-US" b="1" spc="0" dirty="0" err="1"/>
              <a:t>representan</a:t>
            </a:r>
            <a:r>
              <a:rPr lang="en-US" b="1" spc="0" dirty="0"/>
              <a:t> un </a:t>
            </a:r>
            <a:r>
              <a:rPr lang="en-US" b="1" spc="0" dirty="0" err="1"/>
              <a:t>costo</a:t>
            </a:r>
            <a:r>
              <a:rPr lang="en-US" b="1" spc="0" dirty="0"/>
              <a:t> del 2-3% PIB</a:t>
            </a:r>
            <a:r>
              <a:rPr lang="en-US" b="1" spc="0" baseline="30000" dirty="0"/>
              <a:t>1</a:t>
            </a:r>
          </a:p>
          <a:p>
            <a:pPr marL="285750" indent="-285750">
              <a:buFont typeface="Arial" panose="020B0604020202020204" pitchFamily="34" charset="0"/>
              <a:buChar char="•"/>
            </a:pPr>
            <a:r>
              <a:rPr lang="en-US" b="1" spc="0" dirty="0"/>
              <a:t>14% población rural sin electricidad</a:t>
            </a:r>
            <a:r>
              <a:rPr lang="en-US" b="1" spc="0" baseline="30000" dirty="0"/>
              <a:t>6</a:t>
            </a:r>
            <a:endParaRPr lang="en-US" b="1" spc="0" dirty="0"/>
          </a:p>
          <a:p>
            <a:pPr marL="285750" indent="-285750">
              <a:buFont typeface="Arial" panose="020B0604020202020204" pitchFamily="34" charset="0"/>
              <a:buChar char="•"/>
            </a:pPr>
            <a:r>
              <a:rPr lang="en-US" b="1" spc="0" dirty="0" err="1"/>
              <a:t>Mejoras</a:t>
            </a:r>
            <a:r>
              <a:rPr lang="en-US" b="1" spc="0" dirty="0"/>
              <a:t> en </a:t>
            </a:r>
            <a:r>
              <a:rPr lang="en-US" b="1" spc="0" dirty="0" err="1"/>
              <a:t>infraestructura</a:t>
            </a:r>
            <a:r>
              <a:rPr lang="en-US" b="1" spc="0" dirty="0"/>
              <a:t> de </a:t>
            </a:r>
            <a:r>
              <a:rPr lang="en-US" b="1" spc="0" dirty="0" err="1"/>
              <a:t>transporte</a:t>
            </a:r>
            <a:r>
              <a:rPr lang="en-US" b="1" spc="0" dirty="0"/>
              <a:t> +20% PIB</a:t>
            </a:r>
          </a:p>
          <a:p>
            <a:pPr marL="285750" indent="-285750">
              <a:buFont typeface="Arial" panose="020B0604020202020204" pitchFamily="34" charset="0"/>
              <a:buChar char="•"/>
            </a:pPr>
            <a:r>
              <a:rPr lang="en-US" b="1" spc="0" dirty="0" err="1"/>
              <a:t>Conectividad</a:t>
            </a:r>
            <a:r>
              <a:rPr lang="en-US" b="1" spc="0" dirty="0"/>
              <a:t> </a:t>
            </a:r>
          </a:p>
        </p:txBody>
      </p:sp>
      <p:sp>
        <p:nvSpPr>
          <p:cNvPr id="325" name="Slide Number Placeholder 324">
            <a:extLst>
              <a:ext uri="{FF2B5EF4-FFF2-40B4-BE49-F238E27FC236}">
                <a16:creationId xmlns:a16="http://schemas.microsoft.com/office/drawing/2014/main" id="{C9F5126E-D75A-4501-9BA9-5485EAB795BA}"/>
              </a:ext>
            </a:extLst>
          </p:cNvPr>
          <p:cNvSpPr>
            <a:spLocks noGrp="1"/>
          </p:cNvSpPr>
          <p:nvPr>
            <p:ph type="sldNum" sz="quarter" idx="4"/>
          </p:nvPr>
        </p:nvSpPr>
        <p:spPr>
          <a:xfrm>
            <a:off x="8610600" y="6356350"/>
            <a:ext cx="2743200" cy="365125"/>
          </a:xfrm>
        </p:spPr>
        <p:txBody>
          <a:bodyPr/>
          <a:lstStyle/>
          <a:p>
            <a:fld id="{EA87306C-81BA-4795-A5CA-9392456A8C1E}" type="slidenum">
              <a:rPr lang="en-US" smtClean="0"/>
              <a:pPr/>
              <a:t>3</a:t>
            </a:fld>
            <a:endParaRPr lang="en-US" dirty="0"/>
          </a:p>
        </p:txBody>
      </p:sp>
      <p:sp>
        <p:nvSpPr>
          <p:cNvPr id="45" name="Text Placeholder 44">
            <a:extLst>
              <a:ext uri="{FF2B5EF4-FFF2-40B4-BE49-F238E27FC236}">
                <a16:creationId xmlns:a16="http://schemas.microsoft.com/office/drawing/2014/main" id="{DD180B3D-49E9-46B9-A20B-5BB4BD204605}"/>
              </a:ext>
            </a:extLst>
          </p:cNvPr>
          <p:cNvSpPr>
            <a:spLocks noGrp="1"/>
          </p:cNvSpPr>
          <p:nvPr>
            <p:ph type="body" sz="quarter" idx="21"/>
          </p:nvPr>
        </p:nvSpPr>
        <p:spPr>
          <a:xfrm>
            <a:off x="8395363" y="2620561"/>
            <a:ext cx="3433138" cy="428891"/>
          </a:xfrm>
        </p:spPr>
        <p:txBody>
          <a:bodyPr/>
          <a:lstStyle/>
          <a:p>
            <a:r>
              <a:rPr lang="en-US" b="1" dirty="0" err="1">
                <a:solidFill>
                  <a:schemeClr val="accent6">
                    <a:lumMod val="50000"/>
                  </a:schemeClr>
                </a:solidFill>
                <a:latin typeface="+mn-lt"/>
              </a:rPr>
              <a:t>financiamiento</a:t>
            </a:r>
            <a:endParaRPr lang="en-US" b="1" dirty="0">
              <a:solidFill>
                <a:schemeClr val="accent6">
                  <a:lumMod val="50000"/>
                </a:schemeClr>
              </a:solidFill>
              <a:latin typeface="+mn-lt"/>
            </a:endParaRPr>
          </a:p>
        </p:txBody>
      </p:sp>
      <p:sp>
        <p:nvSpPr>
          <p:cNvPr id="20" name="Text Placeholder 19">
            <a:extLst>
              <a:ext uri="{FF2B5EF4-FFF2-40B4-BE49-F238E27FC236}">
                <a16:creationId xmlns:a16="http://schemas.microsoft.com/office/drawing/2014/main" id="{B0C9F763-9E0D-4C82-9B80-0BC0FEBCD7FA}"/>
              </a:ext>
            </a:extLst>
          </p:cNvPr>
          <p:cNvSpPr>
            <a:spLocks noGrp="1"/>
          </p:cNvSpPr>
          <p:nvPr>
            <p:ph type="body" sz="quarter" idx="22"/>
          </p:nvPr>
        </p:nvSpPr>
        <p:spPr>
          <a:xfrm>
            <a:off x="8139331" y="3002562"/>
            <a:ext cx="3433138" cy="961350"/>
          </a:xfrm>
        </p:spPr>
        <p:txBody>
          <a:bodyPr>
            <a:normAutofit/>
          </a:bodyPr>
          <a:lstStyle/>
          <a:p>
            <a:pPr marL="285750" indent="-285750">
              <a:buFont typeface="Arial" panose="020B0604020202020204" pitchFamily="34" charset="0"/>
              <a:buChar char="•"/>
            </a:pPr>
            <a:r>
              <a:rPr lang="es-MX" b="1" spc="0" dirty="0"/>
              <a:t>B</a:t>
            </a:r>
            <a:r>
              <a:rPr lang="en-US" b="1" spc="0" dirty="0" err="1"/>
              <a:t>recha</a:t>
            </a:r>
            <a:r>
              <a:rPr lang="en-US" b="1" spc="0" dirty="0"/>
              <a:t> de $2.6B USD</a:t>
            </a:r>
            <a:r>
              <a:rPr lang="en-US" b="1" spc="0" baseline="30000" dirty="0"/>
              <a:t>4</a:t>
            </a:r>
            <a:r>
              <a:rPr lang="en-US" b="1" spc="0" dirty="0"/>
              <a:t> </a:t>
            </a:r>
          </a:p>
          <a:p>
            <a:pPr marL="285750" indent="-285750">
              <a:buFont typeface="Arial" panose="020B0604020202020204" pitchFamily="34" charset="0"/>
              <a:buChar char="•"/>
            </a:pPr>
            <a:r>
              <a:rPr lang="en-US" b="1" spc="0" dirty="0" err="1"/>
              <a:t>Poca</a:t>
            </a:r>
            <a:r>
              <a:rPr lang="en-US" b="1" spc="0" dirty="0"/>
              <a:t> </a:t>
            </a:r>
            <a:r>
              <a:rPr lang="en-US" b="1" spc="0" dirty="0" err="1"/>
              <a:t>inversión</a:t>
            </a:r>
            <a:endParaRPr lang="en-US" b="1" spc="0" baseline="30000" dirty="0"/>
          </a:p>
        </p:txBody>
      </p:sp>
      <p:sp>
        <p:nvSpPr>
          <p:cNvPr id="24" name="Text Placeholder 23">
            <a:extLst>
              <a:ext uri="{FF2B5EF4-FFF2-40B4-BE49-F238E27FC236}">
                <a16:creationId xmlns:a16="http://schemas.microsoft.com/office/drawing/2014/main" id="{4AB50F20-85E8-46ED-94DD-28F720071BF3}"/>
              </a:ext>
            </a:extLst>
          </p:cNvPr>
          <p:cNvSpPr>
            <a:spLocks noGrp="1"/>
          </p:cNvSpPr>
          <p:nvPr>
            <p:ph type="body" sz="quarter" idx="18"/>
          </p:nvPr>
        </p:nvSpPr>
        <p:spPr>
          <a:xfrm>
            <a:off x="6577881" y="4395654"/>
            <a:ext cx="2556646" cy="428891"/>
          </a:xfrm>
        </p:spPr>
        <p:txBody>
          <a:bodyPr/>
          <a:lstStyle/>
          <a:p>
            <a:pPr algn="ctr"/>
            <a:r>
              <a:rPr lang="en-US" b="1" dirty="0" err="1">
                <a:solidFill>
                  <a:schemeClr val="accent6">
                    <a:lumMod val="50000"/>
                  </a:schemeClr>
                </a:solidFill>
                <a:latin typeface="+mn-lt"/>
              </a:rPr>
              <a:t>infraestructura</a:t>
            </a:r>
            <a:endParaRPr lang="en-US" b="1" dirty="0">
              <a:solidFill>
                <a:schemeClr val="accent6">
                  <a:lumMod val="50000"/>
                </a:schemeClr>
              </a:solidFill>
              <a:latin typeface="+mn-lt"/>
            </a:endParaRPr>
          </a:p>
        </p:txBody>
      </p:sp>
      <p:sp>
        <p:nvSpPr>
          <p:cNvPr id="21" name="Text Placeholder 20">
            <a:extLst>
              <a:ext uri="{FF2B5EF4-FFF2-40B4-BE49-F238E27FC236}">
                <a16:creationId xmlns:a16="http://schemas.microsoft.com/office/drawing/2014/main" id="{D5F29795-F227-44BE-8FFE-BEDE82043BB8}"/>
              </a:ext>
            </a:extLst>
          </p:cNvPr>
          <p:cNvSpPr>
            <a:spLocks noGrp="1"/>
          </p:cNvSpPr>
          <p:nvPr>
            <p:ph type="body" sz="quarter" idx="23"/>
          </p:nvPr>
        </p:nvSpPr>
        <p:spPr>
          <a:xfrm>
            <a:off x="4167034" y="3002562"/>
            <a:ext cx="3433138" cy="961350"/>
          </a:xfrm>
        </p:spPr>
        <p:txBody>
          <a:bodyPr>
            <a:normAutofit lnSpcReduction="10000"/>
          </a:bodyPr>
          <a:lstStyle/>
          <a:p>
            <a:pPr marL="285750" indent="-285750">
              <a:buFont typeface="Arial" panose="020B0604020202020204" pitchFamily="34" charset="0"/>
              <a:buChar char="•"/>
            </a:pPr>
            <a:r>
              <a:rPr lang="en-US" b="1" spc="0" dirty="0" err="1"/>
              <a:t>Precios</a:t>
            </a:r>
            <a:r>
              <a:rPr lang="en-US" b="1" spc="0" dirty="0"/>
              <a:t> commodities</a:t>
            </a:r>
          </a:p>
          <a:p>
            <a:pPr marL="285750" indent="-285750">
              <a:buFont typeface="Arial" panose="020B0604020202020204" pitchFamily="34" charset="0"/>
              <a:buChar char="•"/>
            </a:pPr>
            <a:r>
              <a:rPr lang="en-US" b="1" spc="0" dirty="0" err="1"/>
              <a:t>Tipos</a:t>
            </a:r>
            <a:r>
              <a:rPr lang="en-US" b="1" spc="0" dirty="0"/>
              <a:t> de Cambio</a:t>
            </a:r>
          </a:p>
          <a:p>
            <a:pPr marL="285750" indent="-285750">
              <a:buFont typeface="Arial" panose="020B0604020202020204" pitchFamily="34" charset="0"/>
              <a:buChar char="•"/>
            </a:pPr>
            <a:r>
              <a:rPr lang="en-US" b="1" spc="0" dirty="0" err="1"/>
              <a:t>Políticas</a:t>
            </a:r>
            <a:r>
              <a:rPr lang="en-US" b="1" spc="0" dirty="0"/>
              <a:t> </a:t>
            </a:r>
            <a:r>
              <a:rPr lang="en-US" b="1" spc="0" dirty="0" err="1"/>
              <a:t>Comerciales</a:t>
            </a:r>
            <a:endParaRPr lang="en-US" b="1" spc="0" dirty="0"/>
          </a:p>
        </p:txBody>
      </p:sp>
      <p:sp>
        <p:nvSpPr>
          <p:cNvPr id="5" name="TextBox 4">
            <a:extLst>
              <a:ext uri="{FF2B5EF4-FFF2-40B4-BE49-F238E27FC236}">
                <a16:creationId xmlns:a16="http://schemas.microsoft.com/office/drawing/2014/main" id="{9D0ED4C9-8678-835F-66DF-A23D7A0C9D3D}"/>
              </a:ext>
            </a:extLst>
          </p:cNvPr>
          <p:cNvSpPr txBox="1"/>
          <p:nvPr/>
        </p:nvSpPr>
        <p:spPr>
          <a:xfrm>
            <a:off x="4068302" y="6571460"/>
            <a:ext cx="6094476" cy="230832"/>
          </a:xfrm>
          <a:prstGeom prst="rect">
            <a:avLst/>
          </a:prstGeom>
          <a:noFill/>
        </p:spPr>
        <p:txBody>
          <a:bodyPr wrap="square">
            <a:spAutoFit/>
          </a:bodyPr>
          <a:lstStyle/>
          <a:p>
            <a:r>
              <a:rPr lang="en-US" sz="900" dirty="0"/>
              <a:t>Fuentes:  1. WB   2. FAO    3. IFAD   4.IFC    5.BID    6 IEA</a:t>
            </a:r>
          </a:p>
        </p:txBody>
      </p:sp>
    </p:spTree>
    <p:extLst>
      <p:ext uri="{BB962C8B-B14F-4D97-AF65-F5344CB8AC3E}">
        <p14:creationId xmlns:p14="http://schemas.microsoft.com/office/powerpoint/2010/main" val="2174002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37703"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189010" y="640081"/>
            <a:ext cx="3377183" cy="3681976"/>
          </a:xfrm>
          <a:noFill/>
        </p:spPr>
        <p:txBody>
          <a:bodyPr vert="horz" lIns="91440" tIns="45720" rIns="91440" bIns="45720" rtlCol="0" anchor="b">
            <a:normAutofit/>
          </a:bodyPr>
          <a:lstStyle/>
          <a:p>
            <a:r>
              <a:rPr lang="en-US" kern="1200">
                <a:solidFill>
                  <a:schemeClr val="bg1"/>
                </a:solidFill>
                <a:latin typeface="+mj-lt"/>
                <a:ea typeface="+mj-ea"/>
                <a:cs typeface="+mj-cs"/>
              </a:rPr>
              <a:t>Digitalízate</a:t>
            </a:r>
          </a:p>
        </p:txBody>
      </p:sp>
      <p:pic>
        <p:nvPicPr>
          <p:cNvPr id="8206" name="Picture 2" descr="Resultado de imagen para disruption"/>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773" r="318" b="-1"/>
          <a:stretch/>
        </p:blipFill>
        <p:spPr bwMode="auto">
          <a:xfrm>
            <a:off x="625806" y="2020212"/>
            <a:ext cx="6356465" cy="2817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067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Learning How to Learn | Big Think">
            <a:extLst>
              <a:ext uri="{FF2B5EF4-FFF2-40B4-BE49-F238E27FC236}">
                <a16:creationId xmlns:a16="http://schemas.microsoft.com/office/drawing/2014/main" id="{123D210C-07A2-4DB3-B107-3141B1462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0BA2F0-EE61-4F11-8AE4-D784D5F86830}"/>
              </a:ext>
            </a:extLst>
          </p:cNvPr>
          <p:cNvSpPr>
            <a:spLocks noGrp="1"/>
          </p:cNvSpPr>
          <p:nvPr>
            <p:ph type="title"/>
          </p:nvPr>
        </p:nvSpPr>
        <p:spPr>
          <a:xfrm>
            <a:off x="8022021" y="3231931"/>
            <a:ext cx="3852041" cy="1834056"/>
          </a:xfrm>
        </p:spPr>
        <p:txBody>
          <a:bodyPr vert="horz" lIns="91440" tIns="45720" rIns="91440" bIns="45720" rtlCol="0" anchor="b">
            <a:normAutofit fontScale="90000"/>
          </a:bodyPr>
          <a:lstStyle/>
          <a:p>
            <a:pPr algn="ctr"/>
            <a:r>
              <a:rPr lang="en-US" sz="4000" dirty="0">
                <a:solidFill>
                  <a:schemeClr val="tx1"/>
                </a:solidFill>
              </a:rPr>
              <a:t>-</a:t>
            </a:r>
            <a:r>
              <a:rPr lang="en-US" sz="4000" dirty="0" err="1">
                <a:solidFill>
                  <a:schemeClr val="tx1"/>
                </a:solidFill>
              </a:rPr>
              <a:t>Capacitación</a:t>
            </a:r>
            <a:r>
              <a:rPr lang="en-US" sz="4000" dirty="0">
                <a:solidFill>
                  <a:schemeClr val="tx1"/>
                </a:solidFill>
              </a:rPr>
              <a:t> Continua</a:t>
            </a:r>
            <a:br>
              <a:rPr lang="en-US" sz="4000" dirty="0">
                <a:solidFill>
                  <a:schemeClr val="tx1"/>
                </a:solidFill>
              </a:rPr>
            </a:br>
            <a:r>
              <a:rPr lang="en-US" sz="4000" dirty="0">
                <a:solidFill>
                  <a:schemeClr val="tx1"/>
                </a:solidFill>
              </a:rPr>
              <a:t> </a:t>
            </a:r>
            <a:r>
              <a:rPr lang="en-US" sz="2800" dirty="0">
                <a:solidFill>
                  <a:schemeClr val="tx1"/>
                </a:solidFill>
              </a:rPr>
              <a:t>(</a:t>
            </a:r>
            <a:r>
              <a:rPr lang="en-US" sz="2800" dirty="0" err="1">
                <a:solidFill>
                  <a:schemeClr val="tx1"/>
                </a:solidFill>
              </a:rPr>
              <a:t>Edx</a:t>
            </a:r>
            <a:r>
              <a:rPr lang="en-US" sz="2800" dirty="0">
                <a:solidFill>
                  <a:schemeClr val="tx1"/>
                </a:solidFill>
              </a:rPr>
              <a:t>, Coursera, AWS, Microsoft, Google)</a:t>
            </a:r>
            <a:endParaRPr lang="en-US" sz="4000" dirty="0">
              <a:solidFill>
                <a:schemeClr val="tx1"/>
              </a:solidFill>
            </a:endParaRP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90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0BA2F0-EE61-4F11-8AE4-D784D5F86830}"/>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Usen datos (internos y externos)</a:t>
            </a:r>
          </a:p>
        </p:txBody>
      </p:sp>
      <p:pic>
        <p:nvPicPr>
          <p:cNvPr id="15362" name="Picture 2" descr="Blog">
            <a:extLst>
              <a:ext uri="{FF2B5EF4-FFF2-40B4-BE49-F238E27FC236}">
                <a16:creationId xmlns:a16="http://schemas.microsoft.com/office/drawing/2014/main" id="{0DBBD261-5D01-4793-82DC-5F4E74EE2B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3467" y="1854889"/>
            <a:ext cx="10905066" cy="40348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ADBF687-40BD-83E4-B961-DC264EA4A436}"/>
              </a:ext>
            </a:extLst>
          </p:cNvPr>
          <p:cNvSpPr/>
          <p:nvPr/>
        </p:nvSpPr>
        <p:spPr>
          <a:xfrm>
            <a:off x="9963150" y="5286375"/>
            <a:ext cx="1585383" cy="704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032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00BA2F0-EE61-4F11-8AE4-D784D5F86830}"/>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sz="4400" kern="1200" dirty="0">
                <a:solidFill>
                  <a:schemeClr val="tx1"/>
                </a:solidFill>
                <a:latin typeface="+mj-lt"/>
                <a:ea typeface="+mj-ea"/>
                <a:cs typeface="+mj-cs"/>
              </a:rPr>
              <a:t>-</a:t>
            </a:r>
            <a:r>
              <a:rPr lang="en-US" sz="4400" kern="1200" dirty="0" err="1">
                <a:solidFill>
                  <a:schemeClr val="tx1"/>
                </a:solidFill>
                <a:latin typeface="+mj-lt"/>
                <a:ea typeface="+mj-ea"/>
                <a:cs typeface="+mj-cs"/>
              </a:rPr>
              <a:t>Compórtate</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como</a:t>
            </a:r>
            <a:r>
              <a:rPr lang="en-US" sz="4400" kern="1200" dirty="0">
                <a:solidFill>
                  <a:schemeClr val="tx1"/>
                </a:solidFill>
                <a:latin typeface="+mj-lt"/>
                <a:ea typeface="+mj-ea"/>
                <a:cs typeface="+mj-cs"/>
              </a:rPr>
              <a:t> una startup! </a:t>
            </a:r>
          </a:p>
        </p:txBody>
      </p:sp>
      <p:cxnSp>
        <p:nvCxnSpPr>
          <p:cNvPr id="137" name="Straight Connector 136">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19028DA-9403-BFE3-6014-4F978176FFF3}"/>
              </a:ext>
            </a:extLst>
          </p:cNvPr>
          <p:cNvGrpSpPr/>
          <p:nvPr/>
        </p:nvGrpSpPr>
        <p:grpSpPr>
          <a:xfrm>
            <a:off x="6502252" y="566916"/>
            <a:ext cx="4121400" cy="5724168"/>
            <a:chOff x="6502252" y="566916"/>
            <a:chExt cx="4121400" cy="5724168"/>
          </a:xfrm>
        </p:grpSpPr>
        <p:pic>
          <p:nvPicPr>
            <p:cNvPr id="16386" name="Picture 2" descr="Entenda as etapas do método científico - Universo dos Livros">
              <a:extLst>
                <a:ext uri="{FF2B5EF4-FFF2-40B4-BE49-F238E27FC236}">
                  <a16:creationId xmlns:a16="http://schemas.microsoft.com/office/drawing/2014/main" id="{7A854140-EEF6-4257-9E24-6F26615F577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2252" y="566916"/>
              <a:ext cx="4121400" cy="57241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B6AEB4-B1D6-5597-16C7-1AB1FA890651}"/>
                </a:ext>
              </a:extLst>
            </p:cNvPr>
            <p:cNvSpPr txBox="1"/>
            <p:nvPr/>
          </p:nvSpPr>
          <p:spPr>
            <a:xfrm>
              <a:off x="6627223" y="818457"/>
              <a:ext cx="1052148" cy="307777"/>
            </a:xfrm>
            <a:prstGeom prst="rect">
              <a:avLst/>
            </a:prstGeom>
            <a:solidFill>
              <a:schemeClr val="tx1"/>
            </a:solidFill>
          </p:spPr>
          <p:txBody>
            <a:bodyPr wrap="none" rtlCol="0">
              <a:spAutoFit/>
            </a:bodyPr>
            <a:lstStyle/>
            <a:p>
              <a:r>
                <a:rPr lang="es-MX" sz="1400" b="1" dirty="0">
                  <a:solidFill>
                    <a:schemeClr val="bg1"/>
                  </a:solidFill>
                  <a:latin typeface="Abadi Extra Light" panose="020B0204020104020204" pitchFamily="34" charset="0"/>
                </a:rPr>
                <a:t>Observación</a:t>
              </a:r>
              <a:endParaRPr lang="en-US" sz="1400" b="1" dirty="0">
                <a:solidFill>
                  <a:schemeClr val="bg1"/>
                </a:solidFill>
                <a:latin typeface="Abadi Extra Light" panose="020B0204020104020204" pitchFamily="34" charset="0"/>
              </a:endParaRPr>
            </a:p>
          </p:txBody>
        </p:sp>
        <p:sp>
          <p:nvSpPr>
            <p:cNvPr id="4" name="TextBox 3">
              <a:extLst>
                <a:ext uri="{FF2B5EF4-FFF2-40B4-BE49-F238E27FC236}">
                  <a16:creationId xmlns:a16="http://schemas.microsoft.com/office/drawing/2014/main" id="{816EBC7B-20A8-FC19-5C1A-E2D47025FF1C}"/>
                </a:ext>
              </a:extLst>
            </p:cNvPr>
            <p:cNvSpPr txBox="1"/>
            <p:nvPr/>
          </p:nvSpPr>
          <p:spPr>
            <a:xfrm>
              <a:off x="6615469" y="2599362"/>
              <a:ext cx="847781" cy="307777"/>
            </a:xfrm>
            <a:prstGeom prst="rect">
              <a:avLst/>
            </a:prstGeom>
            <a:solidFill>
              <a:schemeClr val="tx1"/>
            </a:solidFill>
          </p:spPr>
          <p:txBody>
            <a:bodyPr wrap="square" rtlCol="0">
              <a:spAutoFit/>
            </a:bodyPr>
            <a:lstStyle/>
            <a:p>
              <a:r>
                <a:rPr lang="es-MX" sz="1400" b="1" dirty="0">
                  <a:solidFill>
                    <a:schemeClr val="bg1"/>
                  </a:solidFill>
                  <a:latin typeface="Abadi Extra Light" panose="020B0204020104020204" pitchFamily="34" charset="0"/>
                </a:rPr>
                <a:t>Hipótesis</a:t>
              </a:r>
              <a:endParaRPr lang="en-US" sz="1400" b="1" dirty="0">
                <a:solidFill>
                  <a:schemeClr val="bg1"/>
                </a:solidFill>
                <a:latin typeface="Abadi Extra Light" panose="020B0204020104020204" pitchFamily="34" charset="0"/>
              </a:endParaRPr>
            </a:p>
          </p:txBody>
        </p:sp>
        <p:sp>
          <p:nvSpPr>
            <p:cNvPr id="5" name="TextBox 4">
              <a:extLst>
                <a:ext uri="{FF2B5EF4-FFF2-40B4-BE49-F238E27FC236}">
                  <a16:creationId xmlns:a16="http://schemas.microsoft.com/office/drawing/2014/main" id="{F3366FEB-D9EC-2274-A6AA-3B2745C2B7D7}"/>
                </a:ext>
              </a:extLst>
            </p:cNvPr>
            <p:cNvSpPr txBox="1"/>
            <p:nvPr/>
          </p:nvSpPr>
          <p:spPr>
            <a:xfrm>
              <a:off x="9201936" y="2599362"/>
              <a:ext cx="1023892" cy="307777"/>
            </a:xfrm>
            <a:prstGeom prst="rect">
              <a:avLst/>
            </a:prstGeom>
            <a:solidFill>
              <a:schemeClr val="tx1"/>
            </a:solidFill>
          </p:spPr>
          <p:txBody>
            <a:bodyPr wrap="square" rtlCol="0">
              <a:spAutoFit/>
            </a:bodyPr>
            <a:lstStyle/>
            <a:p>
              <a:r>
                <a:rPr lang="es-MX" sz="1400" b="1" dirty="0">
                  <a:solidFill>
                    <a:schemeClr val="bg1"/>
                  </a:solidFill>
                  <a:latin typeface="Abadi Extra Light" panose="020B0204020104020204" pitchFamily="34" charset="0"/>
                </a:rPr>
                <a:t>Preguntas</a:t>
              </a:r>
              <a:endParaRPr lang="en-US" sz="1400" b="1" dirty="0">
                <a:solidFill>
                  <a:schemeClr val="bg1"/>
                </a:solidFill>
                <a:latin typeface="Abadi Extra Light" panose="020B0204020104020204" pitchFamily="34" charset="0"/>
              </a:endParaRPr>
            </a:p>
          </p:txBody>
        </p:sp>
        <p:sp>
          <p:nvSpPr>
            <p:cNvPr id="6" name="TextBox 5">
              <a:extLst>
                <a:ext uri="{FF2B5EF4-FFF2-40B4-BE49-F238E27FC236}">
                  <a16:creationId xmlns:a16="http://schemas.microsoft.com/office/drawing/2014/main" id="{D2DC2EF7-C24C-8C69-A8D3-13DF183DB223}"/>
                </a:ext>
              </a:extLst>
            </p:cNvPr>
            <p:cNvSpPr txBox="1"/>
            <p:nvPr/>
          </p:nvSpPr>
          <p:spPr>
            <a:xfrm>
              <a:off x="6655479" y="4445223"/>
              <a:ext cx="1023892" cy="307777"/>
            </a:xfrm>
            <a:prstGeom prst="rect">
              <a:avLst/>
            </a:prstGeom>
            <a:solidFill>
              <a:schemeClr val="tx1"/>
            </a:solidFill>
          </p:spPr>
          <p:txBody>
            <a:bodyPr wrap="square" rtlCol="0">
              <a:spAutoFit/>
            </a:bodyPr>
            <a:lstStyle/>
            <a:p>
              <a:r>
                <a:rPr lang="es-MX" sz="1400" b="1" dirty="0">
                  <a:solidFill>
                    <a:schemeClr val="bg1"/>
                  </a:solidFill>
                  <a:latin typeface="Abadi Extra Light" panose="020B0204020104020204" pitchFamily="34" charset="0"/>
                </a:rPr>
                <a:t>Análisis</a:t>
              </a:r>
              <a:endParaRPr lang="en-US" sz="1400" b="1" dirty="0">
                <a:solidFill>
                  <a:schemeClr val="bg1"/>
                </a:solidFill>
                <a:latin typeface="Abadi Extra Light" panose="020B0204020104020204" pitchFamily="34" charset="0"/>
              </a:endParaRPr>
            </a:p>
          </p:txBody>
        </p:sp>
        <p:sp>
          <p:nvSpPr>
            <p:cNvPr id="7" name="TextBox 6">
              <a:extLst>
                <a:ext uri="{FF2B5EF4-FFF2-40B4-BE49-F238E27FC236}">
                  <a16:creationId xmlns:a16="http://schemas.microsoft.com/office/drawing/2014/main" id="{F7576C8F-D15E-9FDE-FC1E-F9A47AAFCA7E}"/>
                </a:ext>
              </a:extLst>
            </p:cNvPr>
            <p:cNvSpPr txBox="1"/>
            <p:nvPr/>
          </p:nvSpPr>
          <p:spPr>
            <a:xfrm>
              <a:off x="9201935" y="5633943"/>
              <a:ext cx="1143847" cy="307777"/>
            </a:xfrm>
            <a:prstGeom prst="rect">
              <a:avLst/>
            </a:prstGeom>
            <a:solidFill>
              <a:schemeClr val="tx1"/>
            </a:solidFill>
          </p:spPr>
          <p:txBody>
            <a:bodyPr wrap="square" rtlCol="0">
              <a:spAutoFit/>
            </a:bodyPr>
            <a:lstStyle/>
            <a:p>
              <a:r>
                <a:rPr lang="es-MX" sz="1400" b="1" dirty="0">
                  <a:solidFill>
                    <a:schemeClr val="bg1"/>
                  </a:solidFill>
                  <a:latin typeface="Abadi Extra Light" panose="020B0204020104020204" pitchFamily="34" charset="0"/>
                </a:rPr>
                <a:t>Conclusiones</a:t>
              </a:r>
              <a:endParaRPr lang="en-US" sz="1400" b="1" dirty="0">
                <a:solidFill>
                  <a:schemeClr val="bg1"/>
                </a:solidFill>
                <a:latin typeface="Abadi Extra Light" panose="020B0204020104020204" pitchFamily="34" charset="0"/>
              </a:endParaRPr>
            </a:p>
          </p:txBody>
        </p:sp>
      </p:grpSp>
    </p:spTree>
    <p:extLst>
      <p:ext uri="{BB962C8B-B14F-4D97-AF65-F5344CB8AC3E}">
        <p14:creationId xmlns:p14="http://schemas.microsoft.com/office/powerpoint/2010/main" val="306747386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00BA2F0-EE61-4F11-8AE4-D784D5F86830}"/>
              </a:ext>
            </a:extLst>
          </p:cNvPr>
          <p:cNvSpPr>
            <a:spLocks noGrp="1"/>
          </p:cNvSpPr>
          <p:nvPr>
            <p:ph type="title"/>
          </p:nvPr>
        </p:nvSpPr>
        <p:spPr>
          <a:xfrm>
            <a:off x="8153400" y="818457"/>
            <a:ext cx="3322317" cy="2975876"/>
          </a:xfrm>
        </p:spPr>
        <p:txBody>
          <a:bodyPr vert="horz" lIns="91440" tIns="45720" rIns="91440" bIns="45720" rtlCol="0" anchor="b">
            <a:normAutofit/>
          </a:bodyPr>
          <a:lstStyle/>
          <a:p>
            <a:br>
              <a:rPr lang="en-US" sz="4400" kern="1200">
                <a:solidFill>
                  <a:schemeClr val="tx1"/>
                </a:solidFill>
                <a:latin typeface="+mj-lt"/>
                <a:ea typeface="+mj-ea"/>
                <a:cs typeface="+mj-cs"/>
              </a:rPr>
            </a:br>
            <a:r>
              <a:rPr lang="en-US" sz="4400" kern="1200">
                <a:solidFill>
                  <a:schemeClr val="tx1"/>
                </a:solidFill>
                <a:latin typeface="+mj-lt"/>
                <a:ea typeface="+mj-ea"/>
                <a:cs typeface="+mj-cs"/>
              </a:rPr>
              <a:t>-Nuevas alianzas</a:t>
            </a:r>
            <a:br>
              <a:rPr lang="en-US" sz="4400" kern="1200">
                <a:solidFill>
                  <a:schemeClr val="tx1"/>
                </a:solidFill>
                <a:latin typeface="+mj-lt"/>
                <a:ea typeface="+mj-ea"/>
                <a:cs typeface="+mj-cs"/>
              </a:rPr>
            </a:br>
            <a:endParaRPr lang="en-US" sz="4400" kern="1200">
              <a:solidFill>
                <a:schemeClr val="tx1"/>
              </a:solidFill>
              <a:latin typeface="+mj-lt"/>
              <a:ea typeface="+mj-ea"/>
              <a:cs typeface="+mj-cs"/>
            </a:endParaRPr>
          </a:p>
        </p:txBody>
      </p:sp>
      <p:pic>
        <p:nvPicPr>
          <p:cNvPr id="18436" name="Picture 4" descr="How to Use Social Partnerships to Amplify Your Marketing : Social Media Examiner">
            <a:extLst>
              <a:ext uri="{FF2B5EF4-FFF2-40B4-BE49-F238E27FC236}">
                <a16:creationId xmlns:a16="http://schemas.microsoft.com/office/drawing/2014/main" id="{06422DA1-802E-48FF-80A0-096CE15FF0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94"/>
          <a:stretch/>
        </p:blipFill>
        <p:spPr bwMode="auto">
          <a:xfrm>
            <a:off x="716280" y="1618713"/>
            <a:ext cx="6436548" cy="3620573"/>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05903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3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448F0BA-C65B-85BE-0CE4-BB38E2CC7B73}"/>
              </a:ext>
            </a:extLst>
          </p:cNvPr>
          <p:cNvPicPr>
            <a:picLocks noChangeAspect="1"/>
          </p:cNvPicPr>
          <p:nvPr/>
        </p:nvPicPr>
        <p:blipFill>
          <a:blip r:embed="rId2"/>
          <a:stretch>
            <a:fillRect/>
          </a:stretch>
        </p:blipFill>
        <p:spPr>
          <a:xfrm>
            <a:off x="3008849" y="643467"/>
            <a:ext cx="6174302" cy="5571066"/>
          </a:xfrm>
          <a:prstGeom prst="rect">
            <a:avLst/>
          </a:prstGeom>
        </p:spPr>
      </p:pic>
    </p:spTree>
    <p:extLst>
      <p:ext uri="{BB962C8B-B14F-4D97-AF65-F5344CB8AC3E}">
        <p14:creationId xmlns:p14="http://schemas.microsoft.com/office/powerpoint/2010/main" val="15543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BC116A9-AB4F-4B4A-01C1-F96C9A5AD002}"/>
              </a:ext>
            </a:extLst>
          </p:cNvPr>
          <p:cNvPicPr>
            <a:picLocks noChangeAspect="1"/>
          </p:cNvPicPr>
          <p:nvPr/>
        </p:nvPicPr>
        <p:blipFill rotWithShape="1">
          <a:blip r:embed="rId2"/>
          <a:srcRect l="56288" t="7783" r="7217" b="-275"/>
          <a:stretch/>
        </p:blipFill>
        <p:spPr>
          <a:xfrm>
            <a:off x="1131404" y="-125456"/>
            <a:ext cx="10328413" cy="7108912"/>
          </a:xfrm>
          <a:prstGeom prst="rect">
            <a:avLst/>
          </a:prstGeom>
        </p:spPr>
      </p:pic>
    </p:spTree>
    <p:extLst>
      <p:ext uri="{BB962C8B-B14F-4D97-AF65-F5344CB8AC3E}">
        <p14:creationId xmlns:p14="http://schemas.microsoft.com/office/powerpoint/2010/main" val="787480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F86BC82-866F-66C4-526C-18AEFBA8B91D}"/>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sz="4400" dirty="0">
                <a:solidFill>
                  <a:schemeClr val="bg1"/>
                </a:solidFill>
              </a:rPr>
              <a:t>¿</a:t>
            </a:r>
            <a:r>
              <a:rPr lang="en-US" sz="4400" dirty="0" err="1">
                <a:solidFill>
                  <a:schemeClr val="bg1"/>
                </a:solidFill>
              </a:rPr>
              <a:t>Cómo</a:t>
            </a:r>
            <a:r>
              <a:rPr lang="en-US" sz="4400" dirty="0">
                <a:solidFill>
                  <a:schemeClr val="bg1"/>
                </a:solidFill>
              </a:rPr>
              <a:t> </a:t>
            </a:r>
            <a:r>
              <a:rPr lang="en-US" sz="4400" dirty="0" err="1">
                <a:solidFill>
                  <a:schemeClr val="bg1"/>
                </a:solidFill>
              </a:rPr>
              <a:t>empiezo</a:t>
            </a:r>
            <a:r>
              <a:rPr lang="en-US" sz="4400" dirty="0">
                <a:solidFill>
                  <a:schemeClr val="bg1"/>
                </a:solidFill>
              </a:rPr>
              <a:t>?</a:t>
            </a:r>
          </a:p>
        </p:txBody>
      </p:sp>
      <p:sp>
        <p:nvSpPr>
          <p:cNvPr id="3" name="Text Placeholder 2">
            <a:extLst>
              <a:ext uri="{FF2B5EF4-FFF2-40B4-BE49-F238E27FC236}">
                <a16:creationId xmlns:a16="http://schemas.microsoft.com/office/drawing/2014/main" id="{08C2B889-D931-9DF4-8015-3A93BC17F979}"/>
              </a:ext>
            </a:extLst>
          </p:cNvPr>
          <p:cNvSpPr>
            <a:spLocks noGrp="1"/>
          </p:cNvSpPr>
          <p:nvPr>
            <p:ph type="body" sz="quarter" idx="10"/>
          </p:nvPr>
        </p:nvSpPr>
        <p:spPr>
          <a:xfrm>
            <a:off x="909879" y="2071900"/>
            <a:ext cx="5393361" cy="4351338"/>
          </a:xfrm>
        </p:spPr>
        <p:txBody>
          <a:bodyPr vert="horz" lIns="91440" tIns="45720" rIns="91440" bIns="45720" rtlCol="0">
            <a:normAutofit/>
          </a:bodyPr>
          <a:lstStyle/>
          <a:p>
            <a:pPr marL="342900" indent="-228600" algn="l">
              <a:buFont typeface="Arial" panose="020B0604020202020204" pitchFamily="34" charset="0"/>
              <a:buChar char="•"/>
            </a:pPr>
            <a:r>
              <a:rPr lang="en-US" sz="2800" dirty="0">
                <a:solidFill>
                  <a:schemeClr val="bg1"/>
                </a:solidFill>
              </a:rPr>
              <a:t>Innovation Lab</a:t>
            </a:r>
          </a:p>
          <a:p>
            <a:pPr marL="342900" indent="-228600" algn="l">
              <a:buFont typeface="Arial" panose="020B0604020202020204" pitchFamily="34" charset="0"/>
              <a:buChar char="•"/>
            </a:pPr>
            <a:r>
              <a:rPr lang="en-US" sz="2800" dirty="0">
                <a:solidFill>
                  <a:schemeClr val="bg1"/>
                </a:solidFill>
              </a:rPr>
              <a:t>Open Innovation</a:t>
            </a:r>
          </a:p>
          <a:p>
            <a:pPr marL="342900" indent="-228600" algn="l">
              <a:buFont typeface="Arial" panose="020B0604020202020204" pitchFamily="34" charset="0"/>
              <a:buChar char="•"/>
            </a:pPr>
            <a:r>
              <a:rPr lang="en-US" sz="2800" dirty="0">
                <a:solidFill>
                  <a:schemeClr val="bg1"/>
                </a:solidFill>
              </a:rPr>
              <a:t>Corporate VC</a:t>
            </a:r>
          </a:p>
          <a:p>
            <a:pPr marL="342900" indent="-228600" algn="l">
              <a:buFont typeface="Arial" panose="020B0604020202020204" pitchFamily="34" charset="0"/>
              <a:buChar char="•"/>
            </a:pPr>
            <a:r>
              <a:rPr lang="en-US" sz="2800" dirty="0" err="1">
                <a:solidFill>
                  <a:schemeClr val="bg1"/>
                </a:solidFill>
              </a:rPr>
              <a:t>SandBox</a:t>
            </a:r>
            <a:endParaRPr lang="en-US" sz="2800" dirty="0">
              <a:solidFill>
                <a:schemeClr val="bg1"/>
              </a:solidFill>
            </a:endParaRPr>
          </a:p>
          <a:p>
            <a:pPr marL="342900" indent="-228600" algn="l">
              <a:buFont typeface="Arial" panose="020B0604020202020204" pitchFamily="34" charset="0"/>
              <a:buChar char="•"/>
            </a:pPr>
            <a:r>
              <a:rPr lang="en-US" sz="2800" dirty="0">
                <a:solidFill>
                  <a:schemeClr val="bg1"/>
                </a:solidFill>
              </a:rPr>
              <a:t>Open Finance</a:t>
            </a:r>
          </a:p>
          <a:p>
            <a:pPr marL="342900" indent="-228600" algn="l">
              <a:buFont typeface="Arial" panose="020B0604020202020204" pitchFamily="34" charset="0"/>
              <a:buChar char="•"/>
            </a:pPr>
            <a:endParaRPr lang="en-US" sz="2800" dirty="0">
              <a:solidFill>
                <a:schemeClr val="bg1"/>
              </a:solidFill>
            </a:endParaRPr>
          </a:p>
        </p:txBody>
      </p:sp>
      <p:pic>
        <p:nvPicPr>
          <p:cNvPr id="5" name="Picture 4" descr="Hands on track">
            <a:extLst>
              <a:ext uri="{FF2B5EF4-FFF2-40B4-BE49-F238E27FC236}">
                <a16:creationId xmlns:a16="http://schemas.microsoft.com/office/drawing/2014/main" id="{C2A48F46-410C-92FD-D0F7-E6BF4B689DB9}"/>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Glass/>
                    </a14:imgEffect>
                  </a14:imgLayer>
                </a14:imgProps>
              </a:ext>
              <a:ext uri="{28A0092B-C50C-407E-A947-70E740481C1C}">
                <a14:useLocalDpi xmlns:a14="http://schemas.microsoft.com/office/drawing/2010/main" val="0"/>
              </a:ext>
            </a:extLst>
          </a:blip>
          <a:srcRect l="8930" r="24319"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110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4">
            <a:extLst>
              <a:ext uri="{FF2B5EF4-FFF2-40B4-BE49-F238E27FC236}">
                <a16:creationId xmlns:a16="http://schemas.microsoft.com/office/drawing/2014/main" id="{64EB7FF8-F9E3-A9C8-A2D2-0D97C66AD571}"/>
              </a:ext>
            </a:extLst>
          </p:cNvPr>
          <p:cNvSpPr txBox="1">
            <a:spLocks/>
          </p:cNvSpPr>
          <p:nvPr/>
        </p:nvSpPr>
        <p:spPr>
          <a:xfrm>
            <a:off x="7049299" y="2708601"/>
            <a:ext cx="3545814" cy="720399"/>
          </a:xfrm>
          <a:prstGeom prst="rect">
            <a:avLst/>
          </a:prstGeom>
          <a:ln>
            <a:solidFill>
              <a:schemeClr val="accent2"/>
            </a:solid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cap="all" spc="100" dirty="0">
                <a:solidFill>
                  <a:schemeClr val="accent2"/>
                </a:solidFill>
              </a:rPr>
              <a:t>Publicaciones</a:t>
            </a:r>
            <a:endParaRPr lang="en-US" sz="3600" b="1" cap="all" spc="100" dirty="0">
              <a:solidFill>
                <a:schemeClr val="accent2"/>
              </a:solidFill>
            </a:endParaRPr>
          </a:p>
        </p:txBody>
      </p:sp>
      <p:sp>
        <p:nvSpPr>
          <p:cNvPr id="28" name="Text Placeholder 6">
            <a:extLst>
              <a:ext uri="{FF2B5EF4-FFF2-40B4-BE49-F238E27FC236}">
                <a16:creationId xmlns:a16="http://schemas.microsoft.com/office/drawing/2014/main" id="{B0E9F9D4-6EA6-310D-E749-D21805A68947}"/>
              </a:ext>
            </a:extLst>
          </p:cNvPr>
          <p:cNvSpPr txBox="1">
            <a:spLocks/>
          </p:cNvSpPr>
          <p:nvPr/>
        </p:nvSpPr>
        <p:spPr>
          <a:xfrm>
            <a:off x="3163900" y="809897"/>
            <a:ext cx="3353605" cy="1017102"/>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1800" dirty="0">
                <a:solidFill>
                  <a:schemeClr val="tx1"/>
                </a:solidFill>
              </a:rPr>
              <a:t>Panorama del ecosistema </a:t>
            </a:r>
            <a:r>
              <a:rPr lang="es-ES" sz="1800" dirty="0" err="1">
                <a:solidFill>
                  <a:schemeClr val="tx1"/>
                </a:solidFill>
              </a:rPr>
              <a:t>agrotecnológico</a:t>
            </a:r>
            <a:r>
              <a:rPr lang="es-ES" sz="1800" dirty="0">
                <a:solidFill>
                  <a:schemeClr val="tx1"/>
                </a:solidFill>
              </a:rPr>
              <a:t> para los pequeños agricultores de América Latina y el Caribe </a:t>
            </a:r>
            <a:endParaRPr lang="en-US" sz="1800" dirty="0">
              <a:solidFill>
                <a:schemeClr val="tx1"/>
              </a:solidFill>
            </a:endParaRPr>
          </a:p>
        </p:txBody>
      </p:sp>
      <p:sp>
        <p:nvSpPr>
          <p:cNvPr id="29" name="Text Placeholder 10">
            <a:extLst>
              <a:ext uri="{FF2B5EF4-FFF2-40B4-BE49-F238E27FC236}">
                <a16:creationId xmlns:a16="http://schemas.microsoft.com/office/drawing/2014/main" id="{F076C551-C35E-9674-2381-E80EABB5A0D5}"/>
              </a:ext>
            </a:extLst>
          </p:cNvPr>
          <p:cNvSpPr txBox="1">
            <a:spLocks/>
          </p:cNvSpPr>
          <p:nvPr/>
        </p:nvSpPr>
        <p:spPr>
          <a:xfrm>
            <a:off x="3163900" y="5061416"/>
            <a:ext cx="2896405" cy="1017102"/>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1800" dirty="0"/>
              <a:t>Innovación Agrotech en America Central y el </a:t>
            </a:r>
            <a:r>
              <a:rPr lang="es-ES" sz="1800" dirty="0" err="1"/>
              <a:t>CaribeI</a:t>
            </a:r>
            <a:endParaRPr lang="en-US" sz="1800" dirty="0"/>
          </a:p>
        </p:txBody>
      </p:sp>
      <p:sp>
        <p:nvSpPr>
          <p:cNvPr id="30" name="Text Placeholder 8">
            <a:extLst>
              <a:ext uri="{FF2B5EF4-FFF2-40B4-BE49-F238E27FC236}">
                <a16:creationId xmlns:a16="http://schemas.microsoft.com/office/drawing/2014/main" id="{D525AA4D-24BC-B611-D889-BC46C926726B}"/>
              </a:ext>
            </a:extLst>
          </p:cNvPr>
          <p:cNvSpPr txBox="1">
            <a:spLocks/>
          </p:cNvSpPr>
          <p:nvPr/>
        </p:nvSpPr>
        <p:spPr>
          <a:xfrm>
            <a:off x="3163900" y="2950865"/>
            <a:ext cx="2521283" cy="1017102"/>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MX" sz="1800" dirty="0"/>
              <a:t>Fintech en América Latina y el Caribe</a:t>
            </a:r>
            <a:endParaRPr lang="en-US" sz="1800" dirty="0"/>
          </a:p>
        </p:txBody>
      </p:sp>
      <p:pic>
        <p:nvPicPr>
          <p:cNvPr id="31" name="Picture Placeholder 13" descr="Qr code&#10;&#10;Description automatically generated">
            <a:extLst>
              <a:ext uri="{FF2B5EF4-FFF2-40B4-BE49-F238E27FC236}">
                <a16:creationId xmlns:a16="http://schemas.microsoft.com/office/drawing/2014/main" id="{C8978866-F5E2-581D-3338-37708DBD9D34}"/>
              </a:ext>
            </a:extLst>
          </p:cNvPr>
          <p:cNvPicPr>
            <a:picLocks noChangeAspect="1"/>
          </p:cNvPicPr>
          <p:nvPr/>
        </p:nvPicPr>
        <p:blipFill>
          <a:blip r:embed="rId2">
            <a:extLst>
              <a:ext uri="{28A0092B-C50C-407E-A947-70E740481C1C}">
                <a14:useLocalDpi xmlns:a14="http://schemas.microsoft.com/office/drawing/2010/main" val="0"/>
              </a:ext>
            </a:extLst>
          </a:blip>
          <a:srcRect l="7662" r="7662"/>
          <a:stretch>
            <a:fillRect/>
          </a:stretch>
        </p:blipFill>
        <p:spPr>
          <a:xfrm>
            <a:off x="613211" y="344505"/>
            <a:ext cx="1770418" cy="1947886"/>
          </a:xfrm>
          <a:prstGeom prst="rect">
            <a:avLst/>
          </a:prstGeom>
        </p:spPr>
      </p:pic>
      <p:pic>
        <p:nvPicPr>
          <p:cNvPr id="32" name="Picture 31" descr="Qr code&#10;&#10;Description automatically generated">
            <a:extLst>
              <a:ext uri="{FF2B5EF4-FFF2-40B4-BE49-F238E27FC236}">
                <a16:creationId xmlns:a16="http://schemas.microsoft.com/office/drawing/2014/main" id="{44C5EA5B-6F96-C6CA-C5A5-C51D86062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07" y="2485473"/>
            <a:ext cx="1987226" cy="1947886"/>
          </a:xfrm>
          <a:prstGeom prst="rect">
            <a:avLst/>
          </a:prstGeom>
        </p:spPr>
      </p:pic>
      <p:pic>
        <p:nvPicPr>
          <p:cNvPr id="33" name="Picture 32" descr="A picture containing text, outdoor&#10;&#10;Description automatically generated">
            <a:extLst>
              <a:ext uri="{FF2B5EF4-FFF2-40B4-BE49-F238E27FC236}">
                <a16:creationId xmlns:a16="http://schemas.microsoft.com/office/drawing/2014/main" id="{D4A3DCF5-E38F-C0B1-1911-2248A6DD0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601" y="4626440"/>
            <a:ext cx="1945639" cy="1887055"/>
          </a:xfrm>
          <a:prstGeom prst="rect">
            <a:avLst/>
          </a:prstGeom>
        </p:spPr>
      </p:pic>
      <p:pic>
        <p:nvPicPr>
          <p:cNvPr id="35" name="Picture 2" descr="IDB Logo with full name (Transparent) - NEW FIRE">
            <a:extLst>
              <a:ext uri="{FF2B5EF4-FFF2-40B4-BE49-F238E27FC236}">
                <a16:creationId xmlns:a16="http://schemas.microsoft.com/office/drawing/2014/main" id="{989C5140-BC14-9852-6C1B-3B4E35B39C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698" y="4179469"/>
            <a:ext cx="1665509" cy="88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233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5" descr="A close up of green grass&#10;">
            <a:extLst>
              <a:ext uri="{FF2B5EF4-FFF2-40B4-BE49-F238E27FC236}">
                <a16:creationId xmlns:a16="http://schemas.microsoft.com/office/drawing/2014/main" id="{756E238D-7BAA-50AD-FFD7-53162C0494A2}"/>
              </a:ext>
            </a:extLst>
          </p:cNvPr>
          <p:cNvPicPr>
            <a:picLocks noChangeAspect="1"/>
          </p:cNvPicPr>
          <p:nvPr/>
        </p:nvPicPr>
        <p:blipFill rotWithShape="1">
          <a:blip r:embed="rId2" cstate="screen">
            <a:alphaModFix amt="11000"/>
            <a:extLst>
              <a:ext uri="{28A0092B-C50C-407E-A947-70E740481C1C}">
                <a14:useLocalDpi xmlns:a14="http://schemas.microsoft.com/office/drawing/2010/main" val="0"/>
              </a:ext>
            </a:extLst>
          </a:blip>
          <a:srcRect/>
          <a:stretch/>
        </p:blipFill>
        <p:spPr>
          <a:xfrm>
            <a:off x="-79513" y="0"/>
            <a:ext cx="12271513" cy="6858000"/>
          </a:xfrm>
          <a:prstGeom prst="rect">
            <a:avLst/>
          </a:prstGeom>
        </p:spPr>
      </p:pic>
      <p:pic>
        <p:nvPicPr>
          <p:cNvPr id="4" name="Content Placeholder 3">
            <a:extLst>
              <a:ext uri="{FF2B5EF4-FFF2-40B4-BE49-F238E27FC236}">
                <a16:creationId xmlns:a16="http://schemas.microsoft.com/office/drawing/2014/main" id="{40501CC2-C261-3D8D-BE50-1542272AA9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80313" y="1844139"/>
            <a:ext cx="3169721" cy="3169721"/>
          </a:xfrm>
          <a:prstGeom prst="rect">
            <a:avLst/>
          </a:prstGeom>
        </p:spPr>
      </p:pic>
      <p:pic>
        <p:nvPicPr>
          <p:cNvPr id="6" name="Picture 2" descr="IDB Logo with full name (Transparent) - NEW FIRE">
            <a:extLst>
              <a:ext uri="{FF2B5EF4-FFF2-40B4-BE49-F238E27FC236}">
                <a16:creationId xmlns:a16="http://schemas.microsoft.com/office/drawing/2014/main" id="{38195D23-A668-BBD5-8C23-931857408C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698" y="5668929"/>
            <a:ext cx="1665509" cy="88194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771B795-2829-6218-882A-9F416985480F}"/>
              </a:ext>
            </a:extLst>
          </p:cNvPr>
          <p:cNvSpPr txBox="1">
            <a:spLocks/>
          </p:cNvSpPr>
          <p:nvPr/>
        </p:nvSpPr>
        <p:spPr>
          <a:xfrm>
            <a:off x="1924344" y="2590032"/>
            <a:ext cx="4028005" cy="1850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000" dirty="0"/>
              <a:t>Leticia Riquelme</a:t>
            </a:r>
          </a:p>
          <a:p>
            <a:endParaRPr lang="es-MX" sz="2000" dirty="0"/>
          </a:p>
          <a:p>
            <a:r>
              <a:rPr lang="es-MX" sz="3200" dirty="0">
                <a:hlinkClick r:id="rId5"/>
              </a:rPr>
              <a:t>lriquelme@iadb.org</a:t>
            </a:r>
            <a:endParaRPr lang="es-MX" sz="3200" dirty="0"/>
          </a:p>
          <a:p>
            <a:r>
              <a:rPr lang="es-MX" sz="2800" dirty="0"/>
              <a:t>@divafintech </a:t>
            </a:r>
          </a:p>
          <a:p>
            <a:endParaRPr lang="en-US" sz="3200" dirty="0"/>
          </a:p>
        </p:txBody>
      </p:sp>
      <p:sp>
        <p:nvSpPr>
          <p:cNvPr id="9" name="TextBox 8">
            <a:extLst>
              <a:ext uri="{FF2B5EF4-FFF2-40B4-BE49-F238E27FC236}">
                <a16:creationId xmlns:a16="http://schemas.microsoft.com/office/drawing/2014/main" id="{E288CDAC-70EE-B30E-3A27-7A81421B1151}"/>
              </a:ext>
            </a:extLst>
          </p:cNvPr>
          <p:cNvSpPr txBox="1"/>
          <p:nvPr/>
        </p:nvSpPr>
        <p:spPr>
          <a:xfrm>
            <a:off x="981489" y="795995"/>
            <a:ext cx="3868807" cy="769441"/>
          </a:xfrm>
          <a:prstGeom prst="rect">
            <a:avLst/>
          </a:prstGeom>
          <a:noFill/>
        </p:spPr>
        <p:txBody>
          <a:bodyPr wrap="square">
            <a:spAutoFit/>
          </a:bodyPr>
          <a:lstStyle/>
          <a:p>
            <a:r>
              <a:rPr lang="es-MX" sz="4400" dirty="0"/>
              <a:t>Muchas Gracias</a:t>
            </a:r>
            <a:endParaRPr lang="en-US" sz="4400" dirty="0"/>
          </a:p>
        </p:txBody>
      </p:sp>
    </p:spTree>
    <p:extLst>
      <p:ext uri="{BB962C8B-B14F-4D97-AF65-F5344CB8AC3E}">
        <p14:creationId xmlns:p14="http://schemas.microsoft.com/office/powerpoint/2010/main" val="321365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0BBC10-843E-9469-7B25-881AEC5CFE7F}"/>
              </a:ext>
            </a:extLst>
          </p:cNvPr>
          <p:cNvSpPr>
            <a:spLocks noGrp="1"/>
          </p:cNvSpPr>
          <p:nvPr>
            <p:ph type="title"/>
          </p:nvPr>
        </p:nvSpPr>
        <p:spPr>
          <a:xfrm>
            <a:off x="838201" y="365125"/>
            <a:ext cx="5251316" cy="1807305"/>
          </a:xfrm>
        </p:spPr>
        <p:txBody>
          <a:bodyPr>
            <a:normAutofit/>
          </a:bodyPr>
          <a:lstStyle/>
          <a:p>
            <a:r>
              <a:rPr lang="es-MX" dirty="0"/>
              <a:t>Efectos más macro</a:t>
            </a:r>
            <a:endParaRPr lang="en-US" dirty="0"/>
          </a:p>
        </p:txBody>
      </p:sp>
      <p:sp>
        <p:nvSpPr>
          <p:cNvPr id="7" name="Content Placeholder 6">
            <a:extLst>
              <a:ext uri="{FF2B5EF4-FFF2-40B4-BE49-F238E27FC236}">
                <a16:creationId xmlns:a16="http://schemas.microsoft.com/office/drawing/2014/main" id="{FB5B5622-2745-9379-AF64-2D559668DAA2}"/>
              </a:ext>
            </a:extLst>
          </p:cNvPr>
          <p:cNvSpPr>
            <a:spLocks noGrp="1"/>
          </p:cNvSpPr>
          <p:nvPr>
            <p:ph idx="1"/>
          </p:nvPr>
        </p:nvSpPr>
        <p:spPr>
          <a:xfrm>
            <a:off x="838200" y="2017643"/>
            <a:ext cx="4619621" cy="4159320"/>
          </a:xfrm>
        </p:spPr>
        <p:txBody>
          <a:bodyPr>
            <a:normAutofit/>
          </a:bodyPr>
          <a:lstStyle/>
          <a:p>
            <a:r>
              <a:rPr lang="en-US" sz="2000" dirty="0" err="1"/>
              <a:t>Efectos</a:t>
            </a:r>
            <a:r>
              <a:rPr lang="en-US" sz="2000" dirty="0"/>
              <a:t> de la </a:t>
            </a:r>
            <a:r>
              <a:rPr lang="en-US" sz="2000" dirty="0" err="1"/>
              <a:t>inflación</a:t>
            </a:r>
            <a:r>
              <a:rPr lang="en-US" sz="2000" dirty="0"/>
              <a:t>, </a:t>
            </a:r>
            <a:r>
              <a:rPr lang="en-US" sz="2000" dirty="0" err="1"/>
              <a:t>recesión</a:t>
            </a:r>
            <a:r>
              <a:rPr lang="en-US" sz="2000" dirty="0"/>
              <a:t>, </a:t>
            </a:r>
            <a:r>
              <a:rPr lang="en-US" sz="2000" dirty="0" err="1"/>
              <a:t>geopolítica</a:t>
            </a:r>
            <a:r>
              <a:rPr lang="en-US" sz="2000" dirty="0"/>
              <a:t>, </a:t>
            </a:r>
            <a:r>
              <a:rPr lang="en-US" sz="2000" dirty="0" err="1"/>
              <a:t>relaciones</a:t>
            </a:r>
            <a:r>
              <a:rPr lang="en-US" sz="2000" dirty="0"/>
              <a:t> </a:t>
            </a:r>
            <a:r>
              <a:rPr lang="en-US" sz="2000" dirty="0" err="1"/>
              <a:t>comerciales</a:t>
            </a:r>
            <a:r>
              <a:rPr lang="en-US" sz="2000" dirty="0"/>
              <a:t>, </a:t>
            </a:r>
            <a:r>
              <a:rPr lang="en-US" sz="2000" dirty="0" err="1"/>
              <a:t>tipos</a:t>
            </a:r>
            <a:r>
              <a:rPr lang="en-US" sz="2000" dirty="0"/>
              <a:t> de </a:t>
            </a:r>
            <a:r>
              <a:rPr lang="en-US" sz="2000" dirty="0" err="1"/>
              <a:t>cambio</a:t>
            </a:r>
            <a:r>
              <a:rPr lang="en-US" sz="2000" dirty="0"/>
              <a:t>, etc.</a:t>
            </a:r>
          </a:p>
          <a:p>
            <a:endParaRPr lang="en-US" sz="2000" dirty="0"/>
          </a:p>
          <a:p>
            <a:r>
              <a:rPr lang="en-US" sz="2000" b="1" dirty="0" err="1">
                <a:solidFill>
                  <a:schemeClr val="accent6">
                    <a:lumMod val="75000"/>
                  </a:schemeClr>
                </a:solidFill>
              </a:rPr>
              <a:t>Nuevos</a:t>
            </a:r>
            <a:r>
              <a:rPr lang="en-US" sz="2000" b="1" dirty="0">
                <a:solidFill>
                  <a:schemeClr val="accent6">
                    <a:lumMod val="75000"/>
                  </a:schemeClr>
                </a:solidFill>
              </a:rPr>
              <a:t> </a:t>
            </a:r>
            <a:r>
              <a:rPr lang="en-US" sz="2000" b="1" dirty="0" err="1">
                <a:solidFill>
                  <a:schemeClr val="accent6">
                    <a:lumMod val="75000"/>
                  </a:schemeClr>
                </a:solidFill>
              </a:rPr>
              <a:t>productos</a:t>
            </a:r>
            <a:endParaRPr lang="en-US" sz="2000" b="1" dirty="0">
              <a:solidFill>
                <a:schemeClr val="accent6">
                  <a:lumMod val="75000"/>
                </a:schemeClr>
              </a:solidFill>
            </a:endParaRPr>
          </a:p>
          <a:p>
            <a:pPr lvl="1"/>
            <a:r>
              <a:rPr lang="en-US" sz="1600" dirty="0" err="1">
                <a:solidFill>
                  <a:schemeClr val="accent6">
                    <a:lumMod val="75000"/>
                  </a:schemeClr>
                </a:solidFill>
              </a:rPr>
              <a:t>Uso</a:t>
            </a:r>
            <a:r>
              <a:rPr lang="en-US" sz="1600" dirty="0">
                <a:solidFill>
                  <a:schemeClr val="accent6">
                    <a:lumMod val="75000"/>
                  </a:schemeClr>
                </a:solidFill>
              </a:rPr>
              <a:t> de </a:t>
            </a:r>
            <a:r>
              <a:rPr lang="en-US" sz="1600" dirty="0" err="1">
                <a:solidFill>
                  <a:schemeClr val="accent6">
                    <a:lumMod val="75000"/>
                  </a:schemeClr>
                </a:solidFill>
              </a:rPr>
              <a:t>tecnología</a:t>
            </a:r>
            <a:endParaRPr lang="en-US" sz="1600" dirty="0">
              <a:solidFill>
                <a:schemeClr val="accent6">
                  <a:lumMod val="75000"/>
                </a:schemeClr>
              </a:solidFill>
            </a:endParaRPr>
          </a:p>
          <a:p>
            <a:pPr marL="457200" lvl="1" indent="0">
              <a:buNone/>
            </a:pPr>
            <a:endParaRPr lang="en-US" sz="1600" dirty="0">
              <a:solidFill>
                <a:schemeClr val="accent6">
                  <a:lumMod val="75000"/>
                </a:schemeClr>
              </a:solidFill>
            </a:endParaRPr>
          </a:p>
          <a:p>
            <a:r>
              <a:rPr lang="en-US" sz="2000" b="1" dirty="0" err="1">
                <a:solidFill>
                  <a:schemeClr val="accent6">
                    <a:lumMod val="75000"/>
                  </a:schemeClr>
                </a:solidFill>
              </a:rPr>
              <a:t>Alianzas</a:t>
            </a:r>
            <a:r>
              <a:rPr lang="en-US" sz="2000" b="1" dirty="0">
                <a:solidFill>
                  <a:schemeClr val="accent6">
                    <a:lumMod val="75000"/>
                  </a:schemeClr>
                </a:solidFill>
              </a:rPr>
              <a:t> y </a:t>
            </a:r>
            <a:r>
              <a:rPr lang="en-US" sz="2000" b="1" dirty="0" err="1">
                <a:solidFill>
                  <a:schemeClr val="accent6">
                    <a:lumMod val="75000"/>
                  </a:schemeClr>
                </a:solidFill>
              </a:rPr>
              <a:t>oportunidades</a:t>
            </a:r>
            <a:r>
              <a:rPr lang="en-US" sz="2000" b="1" dirty="0">
                <a:solidFill>
                  <a:schemeClr val="accent6">
                    <a:lumMod val="75000"/>
                  </a:schemeClr>
                </a:solidFill>
              </a:rPr>
              <a:t> de inversion </a:t>
            </a:r>
            <a:r>
              <a:rPr lang="en-US" sz="2000" dirty="0">
                <a:solidFill>
                  <a:schemeClr val="accent6">
                    <a:lumMod val="75000"/>
                  </a:schemeClr>
                </a:solidFill>
              </a:rPr>
              <a:t>en </a:t>
            </a:r>
            <a:r>
              <a:rPr lang="en-US" sz="2000" dirty="0" err="1">
                <a:solidFill>
                  <a:schemeClr val="accent6">
                    <a:lumMod val="75000"/>
                  </a:schemeClr>
                </a:solidFill>
              </a:rPr>
              <a:t>Insurtechs</a:t>
            </a:r>
            <a:r>
              <a:rPr lang="en-US" sz="2000" dirty="0">
                <a:solidFill>
                  <a:schemeClr val="accent6">
                    <a:lumMod val="75000"/>
                  </a:schemeClr>
                </a:solidFill>
              </a:rPr>
              <a:t>, </a:t>
            </a:r>
            <a:r>
              <a:rPr lang="en-US" sz="2000" dirty="0" err="1">
                <a:solidFill>
                  <a:schemeClr val="accent6">
                    <a:lumMod val="75000"/>
                  </a:schemeClr>
                </a:solidFill>
              </a:rPr>
              <a:t>aprovechando</a:t>
            </a:r>
            <a:r>
              <a:rPr lang="en-US" sz="2000" dirty="0">
                <a:solidFill>
                  <a:schemeClr val="accent6">
                    <a:lumMod val="75000"/>
                  </a:schemeClr>
                </a:solidFill>
              </a:rPr>
              <a:t> </a:t>
            </a:r>
            <a:r>
              <a:rPr lang="en-US" sz="2000" dirty="0" err="1">
                <a:solidFill>
                  <a:schemeClr val="accent6">
                    <a:lumMod val="75000"/>
                  </a:schemeClr>
                </a:solidFill>
              </a:rPr>
              <a:t>bajas</a:t>
            </a:r>
            <a:r>
              <a:rPr lang="en-US" sz="2000" dirty="0">
                <a:solidFill>
                  <a:schemeClr val="accent6">
                    <a:lumMod val="75000"/>
                  </a:schemeClr>
                </a:solidFill>
              </a:rPr>
              <a:t> en la </a:t>
            </a:r>
            <a:r>
              <a:rPr lang="en-US" sz="2000" dirty="0" err="1">
                <a:solidFill>
                  <a:schemeClr val="accent6">
                    <a:lumMod val="75000"/>
                  </a:schemeClr>
                </a:solidFill>
              </a:rPr>
              <a:t>valuación</a:t>
            </a:r>
            <a:r>
              <a:rPr lang="en-US" sz="2000" dirty="0">
                <a:solidFill>
                  <a:schemeClr val="accent6">
                    <a:lumMod val="75000"/>
                  </a:schemeClr>
                </a:solidFill>
              </a:rPr>
              <a:t> de las </a:t>
            </a:r>
            <a:r>
              <a:rPr lang="en-US" sz="2000" dirty="0" err="1">
                <a:solidFill>
                  <a:schemeClr val="accent6">
                    <a:lumMod val="75000"/>
                  </a:schemeClr>
                </a:solidFill>
              </a:rPr>
              <a:t>insurtech</a:t>
            </a:r>
            <a:r>
              <a:rPr lang="en-US" sz="2000" dirty="0">
                <a:solidFill>
                  <a:schemeClr val="accent6">
                    <a:lumMod val="75000"/>
                  </a:schemeClr>
                </a:solidFill>
              </a:rPr>
              <a:t>.</a:t>
            </a:r>
          </a:p>
        </p:txBody>
      </p:sp>
      <p:pic>
        <p:nvPicPr>
          <p:cNvPr id="4" name="Picture Placeholder 33" descr="A picture containing grass, outdoor, nature, field, sunset">
            <a:extLst>
              <a:ext uri="{FF2B5EF4-FFF2-40B4-BE49-F238E27FC236}">
                <a16:creationId xmlns:a16="http://schemas.microsoft.com/office/drawing/2014/main" id="{8A3AC3FE-EF7B-4F82-A4D7-9729494AE341}"/>
              </a:ext>
            </a:extLst>
          </p:cNvPr>
          <p:cNvPicPr>
            <a:picLocks noChangeAspect="1"/>
          </p:cNvPicPr>
          <p:nvPr/>
        </p:nvPicPr>
        <p:blipFill rotWithShape="1">
          <a:blip r:embed="rId2">
            <a:extLst>
              <a:ext uri="{28A0092B-C50C-407E-A947-70E740481C1C}">
                <a14:useLocalDpi xmlns:a14="http://schemas.microsoft.com/office/drawing/2010/main" val="0"/>
              </a:ext>
            </a:extLst>
          </a:blip>
          <a:srcRect l="6410" r="5543"/>
          <a:stretch/>
        </p:blipFill>
        <p:spPr>
          <a:xfrm>
            <a:off x="6221895" y="10"/>
            <a:ext cx="597010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Rectangle 5">
            <a:extLst>
              <a:ext uri="{FF2B5EF4-FFF2-40B4-BE49-F238E27FC236}">
                <a16:creationId xmlns:a16="http://schemas.microsoft.com/office/drawing/2014/main" id="{E6DA709E-F5D6-F121-A4EC-92459EFED2C7}"/>
              </a:ext>
            </a:extLst>
          </p:cNvPr>
          <p:cNvSpPr/>
          <p:nvPr/>
        </p:nvSpPr>
        <p:spPr>
          <a:xfrm>
            <a:off x="6033049" y="0"/>
            <a:ext cx="1739347"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02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AAD93-D335-F524-CBC8-0B55F6EB289B}"/>
              </a:ext>
            </a:extLst>
          </p:cNvPr>
          <p:cNvSpPr/>
          <p:nvPr/>
        </p:nvSpPr>
        <p:spPr>
          <a:xfrm>
            <a:off x="0" y="1"/>
            <a:ext cx="6168355" cy="6857999"/>
          </a:xfrm>
          <a:prstGeom prst="rect">
            <a:avLst/>
          </a:prstGeom>
          <a:solidFill>
            <a:srgbClr val="4B5F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Placeholder 26" descr="Arial view of an avenue of tree and pastures on either side">
            <a:extLst>
              <a:ext uri="{FF2B5EF4-FFF2-40B4-BE49-F238E27FC236}">
                <a16:creationId xmlns:a16="http://schemas.microsoft.com/office/drawing/2014/main" id="{DB95F62D-9125-8F61-E46F-54E9929FA768}"/>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6605677" y="0"/>
            <a:ext cx="4491990" cy="6858000"/>
          </a:xfrm>
          <a:prstGeom prst="rect">
            <a:avLst/>
          </a:prstGeom>
          <a:noFill/>
        </p:spPr>
      </p:pic>
      <p:sp>
        <p:nvSpPr>
          <p:cNvPr id="6" name="TextBox 5">
            <a:extLst>
              <a:ext uri="{FF2B5EF4-FFF2-40B4-BE49-F238E27FC236}">
                <a16:creationId xmlns:a16="http://schemas.microsoft.com/office/drawing/2014/main" id="{9151FDB9-BC94-2464-F4A5-F880BCD52616}"/>
              </a:ext>
            </a:extLst>
          </p:cNvPr>
          <p:cNvSpPr txBox="1"/>
          <p:nvPr/>
        </p:nvSpPr>
        <p:spPr>
          <a:xfrm>
            <a:off x="546652" y="4540371"/>
            <a:ext cx="4681330" cy="1274020"/>
          </a:xfrm>
          <a:prstGeom prst="rect">
            <a:avLst/>
          </a:prstGeom>
        </p:spPr>
        <p:txBody>
          <a:bodyPr anchor="t">
            <a:normAutofit/>
          </a:bodyPr>
          <a:lstStyle/>
          <a:p>
            <a:pPr algn="ctr">
              <a:lnSpc>
                <a:spcPct val="80000"/>
              </a:lnSpc>
              <a:spcAft>
                <a:spcPts val="600"/>
              </a:spcAft>
            </a:pPr>
            <a:r>
              <a:rPr lang="en-US" sz="3600" b="1" i="0" kern="1200" cap="none" spc="100" baseline="0" dirty="0">
                <a:solidFill>
                  <a:schemeClr val="bg1"/>
                </a:solidFill>
                <a:effectLst/>
                <a:latin typeface="+mj-lt"/>
              </a:rPr>
              <a:t>NO </a:t>
            </a:r>
            <a:r>
              <a:rPr lang="en-US" sz="3600" b="1" i="0" kern="1200" cap="none" spc="100" baseline="0" dirty="0" err="1">
                <a:solidFill>
                  <a:schemeClr val="bg1"/>
                </a:solidFill>
                <a:effectLst/>
                <a:latin typeface="+mj-lt"/>
              </a:rPr>
              <a:t>adoptar</a:t>
            </a:r>
            <a:endParaRPr lang="en-US" sz="3600" b="1" i="0" kern="1200" cap="none" spc="100" baseline="0" dirty="0">
              <a:solidFill>
                <a:schemeClr val="bg1"/>
              </a:solidFill>
              <a:effectLst/>
              <a:latin typeface="+mj-lt"/>
            </a:endParaRPr>
          </a:p>
          <a:p>
            <a:pPr algn="ctr">
              <a:lnSpc>
                <a:spcPct val="80000"/>
              </a:lnSpc>
              <a:spcAft>
                <a:spcPts val="600"/>
              </a:spcAft>
            </a:pPr>
            <a:r>
              <a:rPr lang="en-US" sz="3600" b="1" i="0" kern="1200" cap="none" spc="100" baseline="0" dirty="0">
                <a:solidFill>
                  <a:schemeClr val="bg1"/>
                </a:solidFill>
                <a:effectLst/>
                <a:latin typeface="+mj-lt"/>
              </a:rPr>
              <a:t> </a:t>
            </a:r>
            <a:r>
              <a:rPr lang="en-US" sz="3600" b="1" i="0" kern="1200" cap="none" spc="100" baseline="0" dirty="0" err="1">
                <a:solidFill>
                  <a:schemeClr val="bg1"/>
                </a:solidFill>
                <a:effectLst/>
                <a:latin typeface="+mj-lt"/>
              </a:rPr>
              <a:t>tecnologías</a:t>
            </a:r>
            <a:r>
              <a:rPr lang="en-US" sz="3600" b="1" i="0" kern="1200" cap="none" spc="100" baseline="0" dirty="0">
                <a:solidFill>
                  <a:schemeClr val="bg1"/>
                </a:solidFill>
                <a:effectLst/>
                <a:latin typeface="+mj-lt"/>
              </a:rPr>
              <a:t> e </a:t>
            </a:r>
            <a:r>
              <a:rPr lang="en-US" sz="3600" b="1" i="0" kern="1200" cap="none" spc="100" baseline="0" dirty="0" err="1">
                <a:solidFill>
                  <a:schemeClr val="bg1"/>
                </a:solidFill>
                <a:effectLst/>
                <a:latin typeface="+mj-lt"/>
              </a:rPr>
              <a:t>innovar</a:t>
            </a:r>
            <a:endParaRPr lang="en-US" sz="3600" b="1" kern="1200" cap="none" spc="100" baseline="0" dirty="0">
              <a:solidFill>
                <a:schemeClr val="bg1"/>
              </a:solidFill>
              <a:latin typeface="+mj-lt"/>
            </a:endParaRPr>
          </a:p>
        </p:txBody>
      </p:sp>
      <p:sp>
        <p:nvSpPr>
          <p:cNvPr id="9" name="TextBox 8">
            <a:extLst>
              <a:ext uri="{FF2B5EF4-FFF2-40B4-BE49-F238E27FC236}">
                <a16:creationId xmlns:a16="http://schemas.microsoft.com/office/drawing/2014/main" id="{D121FC28-A5C6-C290-CA13-396EE4ADB29F}"/>
              </a:ext>
            </a:extLst>
          </p:cNvPr>
          <p:cNvSpPr txBox="1"/>
          <p:nvPr/>
        </p:nvSpPr>
        <p:spPr>
          <a:xfrm>
            <a:off x="1262535" y="721256"/>
            <a:ext cx="3498574" cy="1200329"/>
          </a:xfrm>
          <a:prstGeom prst="rect">
            <a:avLst/>
          </a:prstGeom>
          <a:noFill/>
          <a:ln>
            <a:solidFill>
              <a:schemeClr val="bg1"/>
            </a:solidFill>
          </a:ln>
        </p:spPr>
        <p:txBody>
          <a:bodyPr wrap="square">
            <a:spAutoFit/>
          </a:bodyPr>
          <a:lstStyle/>
          <a:p>
            <a:pPr algn="ctr"/>
            <a:r>
              <a:rPr lang="en-US" sz="3600" b="1" i="0" kern="1200" cap="none" spc="100" baseline="0" dirty="0">
                <a:solidFill>
                  <a:schemeClr val="bg1"/>
                </a:solidFill>
                <a:effectLst/>
                <a:latin typeface="+mj-lt"/>
              </a:rPr>
              <a:t>¿</a:t>
            </a:r>
            <a:r>
              <a:rPr lang="en-US" sz="3600" b="1" i="0" kern="1200" cap="none" spc="100" baseline="0" dirty="0" err="1">
                <a:solidFill>
                  <a:schemeClr val="bg1"/>
                </a:solidFill>
                <a:effectLst/>
                <a:latin typeface="+mj-lt"/>
              </a:rPr>
              <a:t>Cuál</a:t>
            </a:r>
            <a:r>
              <a:rPr lang="en-US" sz="3600" b="1" i="0" kern="1200" cap="none" spc="100" baseline="0" dirty="0">
                <a:solidFill>
                  <a:schemeClr val="bg1"/>
                </a:solidFill>
                <a:effectLst/>
                <a:latin typeface="+mj-lt"/>
              </a:rPr>
              <a:t> es </a:t>
            </a:r>
            <a:r>
              <a:rPr lang="en-US" sz="3600" b="1" i="0" kern="1200" cap="none" spc="100" baseline="0" dirty="0" err="1">
                <a:solidFill>
                  <a:schemeClr val="bg1"/>
                </a:solidFill>
                <a:effectLst/>
                <a:latin typeface="+mj-lt"/>
              </a:rPr>
              <a:t>el</a:t>
            </a:r>
            <a:r>
              <a:rPr lang="en-US" sz="3600" b="1" i="0" kern="1200" cap="none" spc="100" baseline="0" dirty="0">
                <a:solidFill>
                  <a:schemeClr val="bg1"/>
                </a:solidFill>
                <a:effectLst/>
                <a:latin typeface="+mj-lt"/>
              </a:rPr>
              <a:t> </a:t>
            </a:r>
          </a:p>
          <a:p>
            <a:pPr algn="ctr"/>
            <a:r>
              <a:rPr lang="en-US" sz="3600" b="1" i="0" kern="1200" cap="none" spc="100" baseline="0" dirty="0">
                <a:solidFill>
                  <a:schemeClr val="bg1"/>
                </a:solidFill>
                <a:effectLst/>
                <a:latin typeface="+mj-lt"/>
              </a:rPr>
              <a:t>mayor </a:t>
            </a:r>
            <a:r>
              <a:rPr lang="en-US" sz="3600" b="1" i="0" kern="1200" cap="none" spc="100" baseline="0" dirty="0" err="1">
                <a:solidFill>
                  <a:schemeClr val="bg1"/>
                </a:solidFill>
                <a:effectLst/>
                <a:latin typeface="+mj-lt"/>
              </a:rPr>
              <a:t>riesgo</a:t>
            </a:r>
            <a:r>
              <a:rPr lang="en-US" sz="3600" b="1" i="0" kern="1200" cap="none" spc="100" baseline="0" dirty="0">
                <a:solidFill>
                  <a:schemeClr val="bg1"/>
                </a:solidFill>
                <a:effectLst/>
                <a:latin typeface="+mj-lt"/>
              </a:rPr>
              <a:t>?</a:t>
            </a:r>
            <a:endParaRPr lang="en-US" sz="3600" dirty="0"/>
          </a:p>
        </p:txBody>
      </p:sp>
    </p:spTree>
    <p:extLst>
      <p:ext uri="{BB962C8B-B14F-4D97-AF65-F5344CB8AC3E}">
        <p14:creationId xmlns:p14="http://schemas.microsoft.com/office/powerpoint/2010/main" val="98978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2D4E0FD-3401-FC14-389E-5378F6C77D4F}"/>
              </a:ext>
            </a:extLst>
          </p:cNvPr>
          <p:cNvSpPr txBox="1">
            <a:spLocks/>
          </p:cNvSpPr>
          <p:nvPr/>
        </p:nvSpPr>
        <p:spPr>
          <a:xfrm>
            <a:off x="6225207" y="4848225"/>
            <a:ext cx="4396124" cy="621115"/>
          </a:xfrm>
          <a:prstGeom prst="rect">
            <a:avLst/>
          </a:prstGeom>
          <a:solidFill>
            <a:srgbClr val="2F8A69"/>
          </a:solidFill>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chemeClr val="bg1"/>
                </a:solidFill>
              </a:rPr>
              <a:t>          </a:t>
            </a:r>
            <a:r>
              <a:rPr lang="en-US" sz="2400" dirty="0" err="1">
                <a:solidFill>
                  <a:schemeClr val="bg1"/>
                </a:solidFill>
              </a:rPr>
              <a:t>Innovaciones</a:t>
            </a:r>
            <a:r>
              <a:rPr lang="en-US" sz="2400" dirty="0">
                <a:solidFill>
                  <a:schemeClr val="bg1"/>
                </a:solidFill>
              </a:rPr>
              <a:t> </a:t>
            </a:r>
            <a:r>
              <a:rPr lang="en-US" sz="2400" dirty="0" err="1">
                <a:solidFill>
                  <a:schemeClr val="bg1"/>
                </a:solidFill>
              </a:rPr>
              <a:t>tecnológicas</a:t>
            </a:r>
            <a:r>
              <a:rPr lang="en-US" sz="2400" dirty="0">
                <a:solidFill>
                  <a:schemeClr val="bg1"/>
                </a:solidFill>
              </a:rPr>
              <a:t>      </a:t>
            </a:r>
          </a:p>
        </p:txBody>
      </p:sp>
      <p:graphicFrame>
        <p:nvGraphicFramePr>
          <p:cNvPr id="4" name="Diagram 3">
            <a:extLst>
              <a:ext uri="{FF2B5EF4-FFF2-40B4-BE49-F238E27FC236}">
                <a16:creationId xmlns:a16="http://schemas.microsoft.com/office/drawing/2014/main" id="{DBD1463B-977C-CDBA-6466-4D4F43BF172D}"/>
              </a:ext>
            </a:extLst>
          </p:cNvPr>
          <p:cNvGraphicFramePr/>
          <p:nvPr/>
        </p:nvGraphicFramePr>
        <p:xfrm>
          <a:off x="-528012" y="106917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76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35BDF97-CEA2-C61C-E0D3-0D6878F81E80}"/>
              </a:ext>
            </a:extLst>
          </p:cNvPr>
          <p:cNvSpPr>
            <a:spLocks noGrp="1"/>
          </p:cNvSpPr>
          <p:nvPr>
            <p:ph type="title"/>
          </p:nvPr>
        </p:nvSpPr>
        <p:spPr>
          <a:xfrm>
            <a:off x="838201" y="365125"/>
            <a:ext cx="5393360" cy="1325563"/>
          </a:xfrm>
        </p:spPr>
        <p:txBody>
          <a:bodyPr>
            <a:normAutofit/>
          </a:bodyPr>
          <a:lstStyle/>
          <a:p>
            <a:r>
              <a:rPr lang="es-MX" dirty="0"/>
              <a:t>Agtech LATAM</a:t>
            </a:r>
            <a:endParaRPr lang="en-US" dirty="0"/>
          </a:p>
        </p:txBody>
      </p:sp>
      <p:sp>
        <p:nvSpPr>
          <p:cNvPr id="88" name="Freeform: Shape 87">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D1383DA-9A77-3AA0-A3E7-016D209B2430}"/>
              </a:ext>
            </a:extLst>
          </p:cNvPr>
          <p:cNvSpPr>
            <a:spLocks noGrp="1"/>
          </p:cNvSpPr>
          <p:nvPr>
            <p:ph idx="1"/>
          </p:nvPr>
        </p:nvSpPr>
        <p:spPr>
          <a:xfrm>
            <a:off x="440635" y="1750322"/>
            <a:ext cx="5711818" cy="4486275"/>
          </a:xfrm>
        </p:spPr>
        <p:txBody>
          <a:bodyPr>
            <a:normAutofit/>
          </a:bodyPr>
          <a:lstStyle/>
          <a:p>
            <a:r>
              <a:rPr lang="es-ES" sz="2000" b="1" i="0" dirty="0">
                <a:effectLst/>
                <a:latin typeface="Söhne"/>
              </a:rPr>
              <a:t>La inversión alcanzó los $1.3 mil millones en 2021, en comparación con los $800 millones en 2020. </a:t>
            </a:r>
          </a:p>
          <a:p>
            <a:pPr lvl="1"/>
            <a:r>
              <a:rPr lang="es-ES" sz="1800" b="1" i="0" dirty="0">
                <a:solidFill>
                  <a:schemeClr val="accent6">
                    <a:lumMod val="75000"/>
                  </a:schemeClr>
                </a:solidFill>
                <a:effectLst/>
                <a:latin typeface="Söhne"/>
              </a:rPr>
              <a:t>Agricultura de precisión</a:t>
            </a:r>
            <a:r>
              <a:rPr lang="es-ES" sz="1800" b="0" i="0" dirty="0">
                <a:effectLst/>
                <a:latin typeface="Söhne"/>
              </a:rPr>
              <a:t>: datos para fertilizantes, irrigación y control de plagas. </a:t>
            </a:r>
          </a:p>
          <a:p>
            <a:pPr lvl="1"/>
            <a:r>
              <a:rPr lang="es-ES" sz="1800" b="1" i="0" dirty="0">
                <a:solidFill>
                  <a:schemeClr val="accent6">
                    <a:lumMod val="75000"/>
                  </a:schemeClr>
                </a:solidFill>
                <a:effectLst/>
                <a:latin typeface="Söhne"/>
              </a:rPr>
              <a:t>Agricultura digital</a:t>
            </a:r>
            <a:r>
              <a:rPr lang="es-ES" sz="1800" b="0" i="0" dirty="0">
                <a:effectLst/>
                <a:latin typeface="Söhne"/>
              </a:rPr>
              <a:t>: software de </a:t>
            </a:r>
            <a:r>
              <a:rPr lang="es-ES" sz="1800" dirty="0">
                <a:latin typeface="Söhne"/>
              </a:rPr>
              <a:t>a</a:t>
            </a:r>
            <a:r>
              <a:rPr lang="es-ES" sz="1800" b="0" i="0" dirty="0">
                <a:effectLst/>
                <a:latin typeface="Söhne"/>
              </a:rPr>
              <a:t>dministración, comercio electrónico y plataformas para conectar. </a:t>
            </a:r>
          </a:p>
          <a:p>
            <a:pPr lvl="1"/>
            <a:r>
              <a:rPr lang="es-ES" sz="1800" b="1" i="0" dirty="0">
                <a:solidFill>
                  <a:schemeClr val="accent6">
                    <a:lumMod val="75000"/>
                  </a:schemeClr>
                </a:solidFill>
                <a:effectLst/>
                <a:latin typeface="Söhne"/>
              </a:rPr>
              <a:t>Agricultura sostenible</a:t>
            </a:r>
            <a:r>
              <a:rPr lang="es-ES" sz="1800" b="0" i="0" dirty="0">
                <a:effectLst/>
                <a:latin typeface="Söhne"/>
              </a:rPr>
              <a:t>: cultivos de cobertura, agricultura sin labranza, </a:t>
            </a:r>
            <a:r>
              <a:rPr lang="es-ES" sz="1800" b="0" i="0" dirty="0" err="1">
                <a:effectLst/>
                <a:latin typeface="Söhne"/>
              </a:rPr>
              <a:t>bioproductos</a:t>
            </a:r>
            <a:r>
              <a:rPr lang="es-ES" sz="1800" b="0" i="0" dirty="0">
                <a:effectLst/>
                <a:latin typeface="Söhne"/>
              </a:rPr>
              <a:t>.</a:t>
            </a:r>
          </a:p>
          <a:p>
            <a:pPr marL="457200" lvl="1" indent="0">
              <a:buNone/>
            </a:pPr>
            <a:r>
              <a:rPr lang="es-ES" sz="1800" b="0" i="0" dirty="0">
                <a:effectLst/>
                <a:latin typeface="Söhne"/>
              </a:rPr>
              <a:t> </a:t>
            </a:r>
          </a:p>
          <a:p>
            <a:r>
              <a:rPr lang="es-ES" sz="2000" b="1" i="0" dirty="0">
                <a:effectLst/>
                <a:latin typeface="Söhne"/>
              </a:rPr>
              <a:t>¿De dónde viene la inversión?</a:t>
            </a:r>
          </a:p>
          <a:p>
            <a:pPr lvl="1"/>
            <a:r>
              <a:rPr lang="es-ES" sz="1800" b="0" i="0" dirty="0">
                <a:effectLst/>
                <a:latin typeface="Söhne"/>
              </a:rPr>
              <a:t>Venture </a:t>
            </a:r>
            <a:r>
              <a:rPr lang="es-ES" sz="1800" b="0" i="0" dirty="0" err="1">
                <a:effectLst/>
                <a:latin typeface="Söhne"/>
              </a:rPr>
              <a:t>Capítal</a:t>
            </a:r>
            <a:r>
              <a:rPr lang="es-ES" sz="1800" b="0" i="0" dirty="0">
                <a:effectLst/>
                <a:latin typeface="Söhne"/>
              </a:rPr>
              <a:t>. </a:t>
            </a:r>
          </a:p>
          <a:p>
            <a:pPr lvl="1"/>
            <a:r>
              <a:rPr lang="es-ES" sz="1800" b="1" i="0" dirty="0">
                <a:solidFill>
                  <a:schemeClr val="accent6">
                    <a:lumMod val="75000"/>
                  </a:schemeClr>
                </a:solidFill>
                <a:effectLst/>
                <a:latin typeface="Söhne"/>
              </a:rPr>
              <a:t>Corporativos</a:t>
            </a:r>
            <a:r>
              <a:rPr lang="es-ES" sz="1800" b="0" i="0" dirty="0">
                <a:effectLst/>
                <a:latin typeface="Söhne"/>
              </a:rPr>
              <a:t>, (empresas de alimentos y bebidas, empresas de semillas y de fertilizantes).</a:t>
            </a:r>
            <a:endParaRPr lang="en-US" sz="1800" b="0" i="0" dirty="0">
              <a:effectLst/>
              <a:latin typeface="Google Sans"/>
            </a:endParaRPr>
          </a:p>
        </p:txBody>
      </p:sp>
      <p:sp>
        <p:nvSpPr>
          <p:cNvPr id="90" name="Oval 89">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7" name="Picture 6" descr="Business man pulling a block from Jenga tower">
            <a:extLst>
              <a:ext uri="{FF2B5EF4-FFF2-40B4-BE49-F238E27FC236}">
                <a16:creationId xmlns:a16="http://schemas.microsoft.com/office/drawing/2014/main" id="{C851AD17-F740-E113-938F-562CB5668B6D}"/>
              </a:ext>
            </a:extLst>
          </p:cNvPr>
          <p:cNvPicPr>
            <a:picLocks noChangeAspect="1"/>
          </p:cNvPicPr>
          <p:nvPr/>
        </p:nvPicPr>
        <p:blipFill rotWithShape="1">
          <a:blip r:embed="rId2">
            <a:extLst>
              <a:ext uri="{28A0092B-C50C-407E-A947-70E740481C1C}">
                <a14:useLocalDpi xmlns:a14="http://schemas.microsoft.com/office/drawing/2010/main" val="0"/>
              </a:ext>
            </a:extLst>
          </a:blip>
          <a:srcRect l="23333" r="9917"/>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94" name="Freeform: Shape 93">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96" name="Straight Connector 95">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0" name="Freeform: Shape 99">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E9D29D8A-1B4D-66BD-4888-6EC1D63E69EF}"/>
              </a:ext>
            </a:extLst>
          </p:cNvPr>
          <p:cNvSpPr txBox="1"/>
          <p:nvPr/>
        </p:nvSpPr>
        <p:spPr>
          <a:xfrm>
            <a:off x="618309" y="6345983"/>
            <a:ext cx="6096000" cy="261610"/>
          </a:xfrm>
          <a:prstGeom prst="rect">
            <a:avLst/>
          </a:prstGeom>
          <a:noFill/>
        </p:spPr>
        <p:txBody>
          <a:bodyPr wrap="square">
            <a:spAutoFit/>
          </a:bodyPr>
          <a:lstStyle/>
          <a:p>
            <a:pPr>
              <a:spcAft>
                <a:spcPts val="600"/>
              </a:spcAft>
            </a:pPr>
            <a:r>
              <a:rPr kumimoji="0" lang="en-US" sz="1100" b="0" i="0" u="none" strike="noStrike" kern="1200" cap="none" spc="0" normalizeH="0" baseline="0" noProof="0" dirty="0">
                <a:ln>
                  <a:noFill/>
                </a:ln>
                <a:solidFill>
                  <a:prstClr val="black"/>
                </a:solidFill>
                <a:effectLst/>
                <a:uLnTx/>
                <a:uFillTx/>
                <a:latin typeface="Google Sans"/>
                <a:ea typeface="+mn-ea"/>
                <a:cs typeface="+mn-cs"/>
              </a:rPr>
              <a:t>Source: Global </a:t>
            </a:r>
            <a:r>
              <a:rPr kumimoji="0" lang="en-US" sz="1100" b="0" i="0" u="none" strike="noStrike" kern="1200" cap="none" spc="0" normalizeH="0" baseline="0" noProof="0" dirty="0" err="1">
                <a:ln>
                  <a:noFill/>
                </a:ln>
                <a:solidFill>
                  <a:prstClr val="black"/>
                </a:solidFill>
                <a:effectLst/>
                <a:uLnTx/>
                <a:uFillTx/>
                <a:latin typeface="Google Sans"/>
                <a:ea typeface="+mn-ea"/>
                <a:cs typeface="+mn-cs"/>
              </a:rPr>
              <a:t>AgTech</a:t>
            </a:r>
            <a:r>
              <a:rPr kumimoji="0" lang="en-US" sz="1100" b="0" i="0" u="none" strike="noStrike" kern="1200" cap="none" spc="0" normalizeH="0" baseline="0" noProof="0" dirty="0">
                <a:ln>
                  <a:noFill/>
                </a:ln>
                <a:solidFill>
                  <a:prstClr val="black"/>
                </a:solidFill>
                <a:effectLst/>
                <a:uLnTx/>
                <a:uFillTx/>
                <a:latin typeface="Google Sans"/>
                <a:ea typeface="+mn-ea"/>
                <a:cs typeface="+mn-cs"/>
              </a:rPr>
              <a:t> Innovation Index</a:t>
            </a:r>
            <a:endParaRPr lang="en-US" sz="1050"/>
          </a:p>
        </p:txBody>
      </p:sp>
      <p:pic>
        <p:nvPicPr>
          <p:cNvPr id="11" name="Graphic 10" descr="Farmer male with solid fill">
            <a:extLst>
              <a:ext uri="{FF2B5EF4-FFF2-40B4-BE49-F238E27FC236}">
                <a16:creationId xmlns:a16="http://schemas.microsoft.com/office/drawing/2014/main" id="{80552F66-D368-C305-C71C-F5C1A4EC2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3627" y="187079"/>
            <a:ext cx="522647" cy="522647"/>
          </a:xfrm>
          <a:prstGeom prst="rect">
            <a:avLst/>
          </a:prstGeom>
        </p:spPr>
      </p:pic>
      <p:pic>
        <p:nvPicPr>
          <p:cNvPr id="15" name="Graphic 14" descr="Agriculture with solid fill">
            <a:extLst>
              <a:ext uri="{FF2B5EF4-FFF2-40B4-BE49-F238E27FC236}">
                <a16:creationId xmlns:a16="http://schemas.microsoft.com/office/drawing/2014/main" id="{F236C953-E173-E31E-05E8-E83DB46E4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8669" y="2088708"/>
            <a:ext cx="522647" cy="522647"/>
          </a:xfrm>
          <a:prstGeom prst="rect">
            <a:avLst/>
          </a:prstGeom>
        </p:spPr>
      </p:pic>
      <p:pic>
        <p:nvPicPr>
          <p:cNvPr id="33" name="Graphic 32" descr="Silo with solid fill">
            <a:extLst>
              <a:ext uri="{FF2B5EF4-FFF2-40B4-BE49-F238E27FC236}">
                <a16:creationId xmlns:a16="http://schemas.microsoft.com/office/drawing/2014/main" id="{27D463AE-AA39-39CA-66AA-859A073FE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40319" y="5671882"/>
            <a:ext cx="522647" cy="522647"/>
          </a:xfrm>
          <a:prstGeom prst="rect">
            <a:avLst/>
          </a:prstGeom>
        </p:spPr>
      </p:pic>
      <p:pic>
        <p:nvPicPr>
          <p:cNvPr id="41" name="Graphic 40" descr="The lulav with solid fill">
            <a:extLst>
              <a:ext uri="{FF2B5EF4-FFF2-40B4-BE49-F238E27FC236}">
                <a16:creationId xmlns:a16="http://schemas.microsoft.com/office/drawing/2014/main" id="{DA69CF0E-A050-1644-D5BD-62196F0D3A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18660" y="588810"/>
            <a:ext cx="522647" cy="522647"/>
          </a:xfrm>
          <a:prstGeom prst="rect">
            <a:avLst/>
          </a:prstGeom>
        </p:spPr>
      </p:pic>
      <p:pic>
        <p:nvPicPr>
          <p:cNvPr id="50" name="Graphic 49" descr="Seeds with solid fill">
            <a:extLst>
              <a:ext uri="{FF2B5EF4-FFF2-40B4-BE49-F238E27FC236}">
                <a16:creationId xmlns:a16="http://schemas.microsoft.com/office/drawing/2014/main" id="{808CADD4-6584-EC38-6D10-E65B829284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99132" y="105143"/>
            <a:ext cx="522647" cy="522647"/>
          </a:xfrm>
          <a:prstGeom prst="rect">
            <a:avLst/>
          </a:prstGeom>
        </p:spPr>
      </p:pic>
      <p:pic>
        <p:nvPicPr>
          <p:cNvPr id="61" name="Graphic 60" descr="Crops with solid fill">
            <a:extLst>
              <a:ext uri="{FF2B5EF4-FFF2-40B4-BE49-F238E27FC236}">
                <a16:creationId xmlns:a16="http://schemas.microsoft.com/office/drawing/2014/main" id="{C776A3D5-FCAF-0C50-1E28-6C0EEF7115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9993" y="4400902"/>
            <a:ext cx="522647" cy="522647"/>
          </a:xfrm>
          <a:prstGeom prst="rect">
            <a:avLst/>
          </a:prstGeom>
        </p:spPr>
      </p:pic>
      <p:pic>
        <p:nvPicPr>
          <p:cNvPr id="69" name="Graphic 68" descr="Farm scene with solid fill">
            <a:extLst>
              <a:ext uri="{FF2B5EF4-FFF2-40B4-BE49-F238E27FC236}">
                <a16:creationId xmlns:a16="http://schemas.microsoft.com/office/drawing/2014/main" id="{2EF0D8B5-5828-58E0-DA83-FE7D45E8E4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12367" y="5990327"/>
            <a:ext cx="522647" cy="522647"/>
          </a:xfrm>
          <a:prstGeom prst="rect">
            <a:avLst/>
          </a:prstGeom>
        </p:spPr>
      </p:pic>
    </p:spTree>
    <p:extLst>
      <p:ext uri="{BB962C8B-B14F-4D97-AF65-F5344CB8AC3E}">
        <p14:creationId xmlns:p14="http://schemas.microsoft.com/office/powerpoint/2010/main" val="197611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one flying over a field">
            <a:extLst>
              <a:ext uri="{FF2B5EF4-FFF2-40B4-BE49-F238E27FC236}">
                <a16:creationId xmlns:a16="http://schemas.microsoft.com/office/drawing/2014/main" id="{8F3DB261-2855-FBB2-50DF-C9B299167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3290"/>
            <a:ext cx="12192000" cy="8726750"/>
          </a:xfrm>
          <a:prstGeom prst="rect">
            <a:avLst/>
          </a:prstGeom>
        </p:spPr>
      </p:pic>
      <p:sp>
        <p:nvSpPr>
          <p:cNvPr id="3" name="Title 2">
            <a:extLst>
              <a:ext uri="{FF2B5EF4-FFF2-40B4-BE49-F238E27FC236}">
                <a16:creationId xmlns:a16="http://schemas.microsoft.com/office/drawing/2014/main" id="{BA3D38D8-40B8-F5AF-9EFB-FEBB33854CE8}"/>
              </a:ext>
            </a:extLst>
          </p:cNvPr>
          <p:cNvSpPr>
            <a:spLocks noGrp="1"/>
          </p:cNvSpPr>
          <p:nvPr>
            <p:ph type="title"/>
          </p:nvPr>
        </p:nvSpPr>
        <p:spPr>
          <a:xfrm>
            <a:off x="677031" y="188912"/>
            <a:ext cx="5418969" cy="879476"/>
          </a:xfrm>
        </p:spPr>
        <p:txBody>
          <a:bodyPr/>
          <a:lstStyle/>
          <a:p>
            <a:r>
              <a:rPr lang="es-MX" b="1" dirty="0"/>
              <a:t>Tendencias impulsoras Agtech</a:t>
            </a:r>
            <a:endParaRPr lang="en-US" b="1" dirty="0"/>
          </a:p>
        </p:txBody>
      </p:sp>
      <p:graphicFrame>
        <p:nvGraphicFramePr>
          <p:cNvPr id="7" name="Text Placeholder 4">
            <a:extLst>
              <a:ext uri="{FF2B5EF4-FFF2-40B4-BE49-F238E27FC236}">
                <a16:creationId xmlns:a16="http://schemas.microsoft.com/office/drawing/2014/main" id="{3C29F897-2803-59A4-9D03-3A9B05BD9000}"/>
              </a:ext>
            </a:extLst>
          </p:cNvPr>
          <p:cNvGraphicFramePr/>
          <p:nvPr>
            <p:extLst>
              <p:ext uri="{D42A27DB-BD31-4B8C-83A1-F6EECF244321}">
                <p14:modId xmlns:p14="http://schemas.microsoft.com/office/powerpoint/2010/main" val="123441477"/>
              </p:ext>
            </p:extLst>
          </p:nvPr>
        </p:nvGraphicFramePr>
        <p:xfrm>
          <a:off x="839788" y="2057400"/>
          <a:ext cx="10342562" cy="381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840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35BDF97-CEA2-C61C-E0D3-0D6878F81E80}"/>
              </a:ext>
            </a:extLst>
          </p:cNvPr>
          <p:cNvSpPr>
            <a:spLocks noGrp="1"/>
          </p:cNvSpPr>
          <p:nvPr>
            <p:ph type="title"/>
          </p:nvPr>
        </p:nvSpPr>
        <p:spPr>
          <a:xfrm>
            <a:off x="678121" y="105143"/>
            <a:ext cx="5393360" cy="1325563"/>
          </a:xfrm>
        </p:spPr>
        <p:txBody>
          <a:bodyPr>
            <a:normAutofit/>
          </a:bodyPr>
          <a:lstStyle/>
          <a:p>
            <a:r>
              <a:rPr lang="es-MX" dirty="0" err="1"/>
              <a:t>InsurTech</a:t>
            </a:r>
            <a:endParaRPr lang="en-US" dirty="0"/>
          </a:p>
        </p:txBody>
      </p:sp>
      <p:sp>
        <p:nvSpPr>
          <p:cNvPr id="88" name="Freeform: Shape 87">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D1383DA-9A77-3AA0-A3E7-016D209B2430}"/>
              </a:ext>
            </a:extLst>
          </p:cNvPr>
          <p:cNvSpPr>
            <a:spLocks noGrp="1"/>
          </p:cNvSpPr>
          <p:nvPr>
            <p:ph idx="1"/>
          </p:nvPr>
        </p:nvSpPr>
        <p:spPr>
          <a:xfrm>
            <a:off x="838200" y="1423100"/>
            <a:ext cx="5393361" cy="4555083"/>
          </a:xfrm>
        </p:spPr>
        <p:txBody>
          <a:bodyPr>
            <a:normAutofit lnSpcReduction="10000"/>
          </a:bodyPr>
          <a:lstStyle/>
          <a:p>
            <a:r>
              <a:rPr lang="es-ES" sz="2400" b="1" i="0" dirty="0">
                <a:effectLst/>
                <a:latin typeface="Söhne"/>
              </a:rPr>
              <a:t>Mercado USD $43 mil millones</a:t>
            </a:r>
          </a:p>
          <a:p>
            <a:pPr lvl="1"/>
            <a:r>
              <a:rPr lang="es-ES" sz="2000" dirty="0">
                <a:solidFill>
                  <a:srgbClr val="1F1F1F"/>
                </a:solidFill>
                <a:latin typeface="Google Sans"/>
              </a:rPr>
              <a:t>Más de 4,000 startups</a:t>
            </a:r>
          </a:p>
          <a:p>
            <a:pPr lvl="1"/>
            <a:r>
              <a:rPr lang="es-ES" sz="2000" dirty="0">
                <a:solidFill>
                  <a:srgbClr val="1F1F1F"/>
                </a:solidFill>
                <a:latin typeface="Google Sans"/>
              </a:rPr>
              <a:t>2022- 579 </a:t>
            </a:r>
            <a:r>
              <a:rPr lang="es-ES" sz="2000" dirty="0" err="1">
                <a:solidFill>
                  <a:srgbClr val="1F1F1F"/>
                </a:solidFill>
                <a:latin typeface="Google Sans"/>
              </a:rPr>
              <a:t>deals</a:t>
            </a:r>
            <a:endParaRPr lang="es-ES" sz="2000" dirty="0">
              <a:solidFill>
                <a:srgbClr val="1F1F1F"/>
              </a:solidFill>
              <a:latin typeface="Google Sans"/>
            </a:endParaRPr>
          </a:p>
          <a:p>
            <a:r>
              <a:rPr lang="es-ES" sz="2400" b="1" dirty="0">
                <a:latin typeface="Söhne"/>
              </a:rPr>
              <a:t>LATAM USD $1.2 mil millones al 2021</a:t>
            </a:r>
          </a:p>
          <a:p>
            <a:pPr lvl="1"/>
            <a:r>
              <a:rPr lang="en-US" sz="2000" b="0" i="0" dirty="0" err="1">
                <a:solidFill>
                  <a:srgbClr val="1F1F1F"/>
                </a:solidFill>
                <a:effectLst/>
                <a:latin typeface="Google Sans"/>
              </a:rPr>
              <a:t>Inversionistas</a:t>
            </a:r>
            <a:r>
              <a:rPr lang="en-US" sz="2000" b="0" i="0" dirty="0">
                <a:solidFill>
                  <a:srgbClr val="1F1F1F"/>
                </a:solidFill>
                <a:effectLst/>
                <a:latin typeface="Google Sans"/>
              </a:rPr>
              <a:t>: VC, CVC</a:t>
            </a:r>
          </a:p>
          <a:p>
            <a:pPr lvl="1"/>
            <a:r>
              <a:rPr lang="en-US" sz="2000" dirty="0" err="1">
                <a:solidFill>
                  <a:srgbClr val="1F1F1F"/>
                </a:solidFill>
                <a:latin typeface="Google Sans"/>
              </a:rPr>
              <a:t>Países</a:t>
            </a:r>
            <a:r>
              <a:rPr lang="en-US" sz="2000" dirty="0">
                <a:solidFill>
                  <a:srgbClr val="1F1F1F"/>
                </a:solidFill>
                <a:latin typeface="Google Sans"/>
              </a:rPr>
              <a:t>: </a:t>
            </a:r>
            <a:r>
              <a:rPr lang="en-US" sz="2000" dirty="0" err="1">
                <a:solidFill>
                  <a:srgbClr val="1F1F1F"/>
                </a:solidFill>
                <a:latin typeface="Google Sans"/>
              </a:rPr>
              <a:t>Brasil</a:t>
            </a:r>
            <a:r>
              <a:rPr lang="en-US" sz="2000" dirty="0">
                <a:solidFill>
                  <a:srgbClr val="1F1F1F"/>
                </a:solidFill>
                <a:latin typeface="Google Sans"/>
              </a:rPr>
              <a:t>, México, Colombia, Argentina, Chile</a:t>
            </a:r>
            <a:endParaRPr lang="es-ES" sz="1100" b="1" i="0" dirty="0">
              <a:effectLst/>
              <a:latin typeface="Söhne"/>
            </a:endParaRPr>
          </a:p>
          <a:p>
            <a:r>
              <a:rPr lang="es-ES" sz="2400" b="1" i="0" dirty="0">
                <a:effectLst/>
                <a:latin typeface="Söhne"/>
              </a:rPr>
              <a:t>Factores de Crecimiento</a:t>
            </a:r>
          </a:p>
          <a:p>
            <a:pPr lvl="1"/>
            <a:r>
              <a:rPr lang="es-ES" sz="1800" b="0" i="0" dirty="0">
                <a:effectLst/>
                <a:latin typeface="Söhne"/>
              </a:rPr>
              <a:t>Mayor demanda digital</a:t>
            </a:r>
          </a:p>
          <a:p>
            <a:pPr lvl="1"/>
            <a:r>
              <a:rPr lang="es-MX" sz="1800" b="0" i="0" dirty="0">
                <a:effectLst/>
                <a:latin typeface="Söhne"/>
              </a:rPr>
              <a:t>Más datos</a:t>
            </a:r>
          </a:p>
          <a:p>
            <a:pPr lvl="1"/>
            <a:r>
              <a:rPr lang="es-MX" sz="1800" dirty="0">
                <a:latin typeface="Söhne"/>
              </a:rPr>
              <a:t>Acceso a nuevas tecnologías</a:t>
            </a:r>
            <a:endParaRPr lang="en-US" sz="1800" b="0" i="0" dirty="0">
              <a:effectLst/>
              <a:latin typeface="Google Sans"/>
            </a:endParaRPr>
          </a:p>
          <a:p>
            <a:r>
              <a:rPr lang="es-ES" sz="2400" b="1" i="0" dirty="0">
                <a:effectLst/>
                <a:latin typeface="Söhne"/>
              </a:rPr>
              <a:t>Sectores</a:t>
            </a:r>
            <a:endParaRPr lang="es-ES" sz="1800" b="1" i="0" dirty="0">
              <a:effectLst/>
              <a:latin typeface="Söhne"/>
            </a:endParaRPr>
          </a:p>
          <a:p>
            <a:pPr marL="457200" lvl="1" indent="0">
              <a:buNone/>
            </a:pPr>
            <a:r>
              <a:rPr lang="es-ES" sz="1800" b="0" i="0" dirty="0">
                <a:effectLst/>
                <a:latin typeface="Söhne"/>
              </a:rPr>
              <a:t>-Salud         -Auto           -Vida</a:t>
            </a:r>
          </a:p>
          <a:p>
            <a:pPr marL="457200" lvl="1" indent="0">
              <a:buNone/>
            </a:pPr>
            <a:r>
              <a:rPr lang="es-MX" sz="1800" b="0" i="0" dirty="0">
                <a:effectLst/>
                <a:latin typeface="Söhne"/>
              </a:rPr>
              <a:t>-Daños        -Viajes</a:t>
            </a:r>
          </a:p>
          <a:p>
            <a:pPr lvl="1"/>
            <a:endParaRPr lang="es-MX" sz="1800" b="0" i="0" dirty="0">
              <a:effectLst/>
              <a:latin typeface="Söhne"/>
            </a:endParaRPr>
          </a:p>
          <a:p>
            <a:endParaRPr lang="en-US" sz="1800" dirty="0"/>
          </a:p>
        </p:txBody>
      </p:sp>
      <p:sp>
        <p:nvSpPr>
          <p:cNvPr id="90" name="Oval 89">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7" name="Picture 6" descr="Business man pulling a block from Jenga tower">
            <a:extLst>
              <a:ext uri="{FF2B5EF4-FFF2-40B4-BE49-F238E27FC236}">
                <a16:creationId xmlns:a16="http://schemas.microsoft.com/office/drawing/2014/main" id="{C851AD17-F740-E113-938F-562CB5668B6D}"/>
              </a:ext>
            </a:extLst>
          </p:cNvPr>
          <p:cNvPicPr>
            <a:picLocks noChangeAspect="1"/>
          </p:cNvPicPr>
          <p:nvPr/>
        </p:nvPicPr>
        <p:blipFill rotWithShape="1">
          <a:blip r:embed="rId2">
            <a:extLst>
              <a:ext uri="{28A0092B-C50C-407E-A947-70E740481C1C}">
                <a14:useLocalDpi xmlns:a14="http://schemas.microsoft.com/office/drawing/2010/main" val="0"/>
              </a:ext>
            </a:extLst>
          </a:blip>
          <a:srcRect l="23333" r="9917"/>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94" name="Freeform: Shape 93">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96" name="Straight Connector 95">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8" name="Freeform: Shape 97">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0" name="Freeform: Shape 99">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9" name="TextBox 8">
            <a:extLst>
              <a:ext uri="{FF2B5EF4-FFF2-40B4-BE49-F238E27FC236}">
                <a16:creationId xmlns:a16="http://schemas.microsoft.com/office/drawing/2014/main" id="{E9D29D8A-1B4D-66BD-4888-6EC1D63E69EF}"/>
              </a:ext>
            </a:extLst>
          </p:cNvPr>
          <p:cNvSpPr txBox="1"/>
          <p:nvPr/>
        </p:nvSpPr>
        <p:spPr>
          <a:xfrm>
            <a:off x="618309" y="6345983"/>
            <a:ext cx="6096000" cy="261610"/>
          </a:xfrm>
          <a:prstGeom prst="rect">
            <a:avLst/>
          </a:prstGeom>
          <a:noFill/>
        </p:spPr>
        <p:txBody>
          <a:bodyPr wrap="square">
            <a:spAutoFit/>
          </a:bodyPr>
          <a:lstStyle/>
          <a:p>
            <a:pPr>
              <a:spcAft>
                <a:spcPts val="600"/>
              </a:spcAft>
            </a:pPr>
            <a:r>
              <a:rPr kumimoji="0" lang="en-US" sz="1100" b="0" i="0" u="none" strike="noStrike" kern="1200" cap="none" spc="0" normalizeH="0" baseline="0" noProof="0" dirty="0">
                <a:ln>
                  <a:noFill/>
                </a:ln>
                <a:solidFill>
                  <a:prstClr val="black"/>
                </a:solidFill>
                <a:effectLst/>
                <a:uLnTx/>
                <a:uFillTx/>
                <a:latin typeface="Google Sans"/>
                <a:ea typeface="+mn-ea"/>
                <a:cs typeface="+mn-cs"/>
              </a:rPr>
              <a:t>Source: CB insights, </a:t>
            </a:r>
            <a:r>
              <a:rPr kumimoji="0" lang="en-US" sz="1100" b="0" i="0" u="none" strike="noStrike" kern="1200" cap="none" spc="0" normalizeH="0" baseline="0" noProof="0" dirty="0" err="1">
                <a:ln>
                  <a:noFill/>
                </a:ln>
                <a:solidFill>
                  <a:prstClr val="black"/>
                </a:solidFill>
                <a:effectLst/>
                <a:uLnTx/>
                <a:uFillTx/>
                <a:latin typeface="Google Sans"/>
                <a:ea typeface="+mn-ea"/>
                <a:cs typeface="+mn-cs"/>
              </a:rPr>
              <a:t>Finnovista</a:t>
            </a:r>
            <a:endParaRPr lang="en-US" sz="1050" dirty="0"/>
          </a:p>
        </p:txBody>
      </p:sp>
      <p:pic>
        <p:nvPicPr>
          <p:cNvPr id="11" name="Graphic 10" descr="Farmer male with solid fill">
            <a:extLst>
              <a:ext uri="{FF2B5EF4-FFF2-40B4-BE49-F238E27FC236}">
                <a16:creationId xmlns:a16="http://schemas.microsoft.com/office/drawing/2014/main" id="{80552F66-D368-C305-C71C-F5C1A4EC2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23627" y="187079"/>
            <a:ext cx="522647" cy="522647"/>
          </a:xfrm>
          <a:prstGeom prst="rect">
            <a:avLst/>
          </a:prstGeom>
        </p:spPr>
      </p:pic>
      <p:pic>
        <p:nvPicPr>
          <p:cNvPr id="15" name="Graphic 14" descr="Agriculture with solid fill">
            <a:extLst>
              <a:ext uri="{FF2B5EF4-FFF2-40B4-BE49-F238E27FC236}">
                <a16:creationId xmlns:a16="http://schemas.microsoft.com/office/drawing/2014/main" id="{F236C953-E173-E31E-05E8-E83DB46E46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8669" y="2088708"/>
            <a:ext cx="522647" cy="522647"/>
          </a:xfrm>
          <a:prstGeom prst="rect">
            <a:avLst/>
          </a:prstGeom>
        </p:spPr>
      </p:pic>
      <p:pic>
        <p:nvPicPr>
          <p:cNvPr id="33" name="Graphic 32" descr="Silo with solid fill">
            <a:extLst>
              <a:ext uri="{FF2B5EF4-FFF2-40B4-BE49-F238E27FC236}">
                <a16:creationId xmlns:a16="http://schemas.microsoft.com/office/drawing/2014/main" id="{27D463AE-AA39-39CA-66AA-859A073FE0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40319" y="5671882"/>
            <a:ext cx="522647" cy="522647"/>
          </a:xfrm>
          <a:prstGeom prst="rect">
            <a:avLst/>
          </a:prstGeom>
        </p:spPr>
      </p:pic>
      <p:pic>
        <p:nvPicPr>
          <p:cNvPr id="41" name="Graphic 40" descr="The lulav with solid fill">
            <a:extLst>
              <a:ext uri="{FF2B5EF4-FFF2-40B4-BE49-F238E27FC236}">
                <a16:creationId xmlns:a16="http://schemas.microsoft.com/office/drawing/2014/main" id="{DA69CF0E-A050-1644-D5BD-62196F0D3A9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318660" y="588810"/>
            <a:ext cx="522647" cy="522647"/>
          </a:xfrm>
          <a:prstGeom prst="rect">
            <a:avLst/>
          </a:prstGeom>
        </p:spPr>
      </p:pic>
      <p:pic>
        <p:nvPicPr>
          <p:cNvPr id="50" name="Graphic 49" descr="Seeds with solid fill">
            <a:extLst>
              <a:ext uri="{FF2B5EF4-FFF2-40B4-BE49-F238E27FC236}">
                <a16:creationId xmlns:a16="http://schemas.microsoft.com/office/drawing/2014/main" id="{808CADD4-6584-EC38-6D10-E65B829284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099132" y="105143"/>
            <a:ext cx="522647" cy="522647"/>
          </a:xfrm>
          <a:prstGeom prst="rect">
            <a:avLst/>
          </a:prstGeom>
        </p:spPr>
      </p:pic>
      <p:pic>
        <p:nvPicPr>
          <p:cNvPr id="61" name="Graphic 60" descr="Crops with solid fill">
            <a:extLst>
              <a:ext uri="{FF2B5EF4-FFF2-40B4-BE49-F238E27FC236}">
                <a16:creationId xmlns:a16="http://schemas.microsoft.com/office/drawing/2014/main" id="{C776A3D5-FCAF-0C50-1E28-6C0EEF7115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9993" y="4400902"/>
            <a:ext cx="522647" cy="522647"/>
          </a:xfrm>
          <a:prstGeom prst="rect">
            <a:avLst/>
          </a:prstGeom>
        </p:spPr>
      </p:pic>
      <p:pic>
        <p:nvPicPr>
          <p:cNvPr id="69" name="Graphic 68" descr="Farm scene with solid fill">
            <a:extLst>
              <a:ext uri="{FF2B5EF4-FFF2-40B4-BE49-F238E27FC236}">
                <a16:creationId xmlns:a16="http://schemas.microsoft.com/office/drawing/2014/main" id="{2EF0D8B5-5828-58E0-DA83-FE7D45E8E45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312367" y="5990327"/>
            <a:ext cx="522647" cy="522647"/>
          </a:xfrm>
          <a:prstGeom prst="rect">
            <a:avLst/>
          </a:prstGeom>
        </p:spPr>
      </p:pic>
    </p:spTree>
    <p:extLst>
      <p:ext uri="{BB962C8B-B14F-4D97-AF65-F5344CB8AC3E}">
        <p14:creationId xmlns:p14="http://schemas.microsoft.com/office/powerpoint/2010/main" val="2187319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4773</TotalTime>
  <Words>1351</Words>
  <Application>Microsoft Office PowerPoint</Application>
  <PresentationFormat>Panorámica</PresentationFormat>
  <Paragraphs>268</Paragraphs>
  <Slides>39</Slides>
  <Notes>7</Notes>
  <HiddenSlides>1</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39</vt:i4>
      </vt:variant>
    </vt:vector>
  </HeadingPairs>
  <TitlesOfParts>
    <vt:vector size="49" baseType="lpstr">
      <vt:lpstr>Abadi Extra Light</vt:lpstr>
      <vt:lpstr>Arial</vt:lpstr>
      <vt:lpstr>Calibri</vt:lpstr>
      <vt:lpstr>Calibri Light</vt:lpstr>
      <vt:lpstr>Google Sans</vt:lpstr>
      <vt:lpstr>PingFang SC</vt:lpstr>
      <vt:lpstr>Söhne</vt:lpstr>
      <vt:lpstr>Tw Cen MT</vt:lpstr>
      <vt:lpstr>Office Theme</vt:lpstr>
      <vt:lpstr>1_Office Theme</vt:lpstr>
      <vt:lpstr>Innovando en Agroseguros: Una nueva frontera</vt:lpstr>
      <vt:lpstr>indice</vt:lpstr>
      <vt:lpstr>desafios</vt:lpstr>
      <vt:lpstr>Efectos más macro</vt:lpstr>
      <vt:lpstr>Presentación de PowerPoint</vt:lpstr>
      <vt:lpstr>Presentación de PowerPoint</vt:lpstr>
      <vt:lpstr>Agtech LATAM</vt:lpstr>
      <vt:lpstr>Tendencias impulsoras Agtech</vt:lpstr>
      <vt:lpstr>InsurTech</vt:lpstr>
      <vt:lpstr>Tendencias tecnológicas</vt:lpstr>
      <vt:lpstr>Application Programming Interfaces</vt:lpstr>
      <vt:lpstr>base de datos descentralizada</vt:lpstr>
      <vt:lpstr>Open source</vt:lpstr>
      <vt:lpstr>IoT</vt:lpstr>
      <vt:lpstr>AI</vt:lpstr>
      <vt:lpstr>Interconectando tecnologías</vt:lpstr>
      <vt:lpstr>Hyper-personalización</vt:lpstr>
      <vt:lpstr>Finanzas Descentralizadas (DEFI)</vt:lpstr>
      <vt:lpstr>Seamless solutions</vt:lpstr>
      <vt:lpstr>seguridad</vt:lpstr>
      <vt:lpstr>Casos de Éxito</vt:lpstr>
      <vt:lpstr>Presentación de PowerPoint</vt:lpstr>
      <vt:lpstr>Presentación de PowerPoint</vt:lpstr>
      <vt:lpstr>Presentación de PowerPoint</vt:lpstr>
      <vt:lpstr>Presentación de PowerPoint</vt:lpstr>
      <vt:lpstr>Beneficios</vt:lpstr>
      <vt:lpstr>Recomendaciones</vt:lpstr>
      <vt:lpstr>Presentación de PowerPoint</vt:lpstr>
      <vt:lpstr>Sostentibilidad </vt:lpstr>
      <vt:lpstr>Digitalízate</vt:lpstr>
      <vt:lpstr>-Capacitación Continua  (Edx, Coursera, AWS, Microsoft, Google)</vt:lpstr>
      <vt:lpstr>Usen datos (internos y externos)</vt:lpstr>
      <vt:lpstr>-Compórtate como una startup! </vt:lpstr>
      <vt:lpstr> -Nuevas alianzas </vt:lpstr>
      <vt:lpstr>Presentación de PowerPoint</vt:lpstr>
      <vt:lpstr>Presentación de PowerPoint</vt:lpstr>
      <vt:lpstr>¿Cómo empiezo?</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Innovando en Agroseguros: Una nueva frontera</dc:title>
  <dc:creator>Riquelme Arriola, Leticia</dc:creator>
  <cp:lastModifiedBy>Laura Celia Méndez Herrera</cp:lastModifiedBy>
  <cp:revision>3</cp:revision>
  <dcterms:created xsi:type="dcterms:W3CDTF">2023-04-13T18:59:37Z</dcterms:created>
  <dcterms:modified xsi:type="dcterms:W3CDTF">2023-06-01T00:59:29Z</dcterms:modified>
</cp:coreProperties>
</file>