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50" r:id="rId5"/>
    <p:sldMasterId id="2147483661" r:id="rId6"/>
    <p:sldMasterId id="2147483663" r:id="rId7"/>
    <p:sldMasterId id="2147483665" r:id="rId8"/>
    <p:sldMasterId id="2147483667" r:id="rId9"/>
    <p:sldMasterId id="2147483669" r:id="rId10"/>
    <p:sldMasterId id="2147483671" r:id="rId11"/>
  </p:sldMasterIdLst>
  <p:notesMasterIdLst>
    <p:notesMasterId r:id="rId44"/>
  </p:notesMasterIdLst>
  <p:sldIdLst>
    <p:sldId id="256" r:id="rId12"/>
    <p:sldId id="257" r:id="rId13"/>
    <p:sldId id="258" r:id="rId14"/>
    <p:sldId id="375" r:id="rId15"/>
    <p:sldId id="263" r:id="rId16"/>
    <p:sldId id="376" r:id="rId17"/>
    <p:sldId id="390" r:id="rId18"/>
    <p:sldId id="267" r:id="rId19"/>
    <p:sldId id="410" r:id="rId20"/>
    <p:sldId id="2147377302" r:id="rId21"/>
    <p:sldId id="2147377304" r:id="rId22"/>
    <p:sldId id="261" r:id="rId23"/>
    <p:sldId id="2147377310" r:id="rId24"/>
    <p:sldId id="2147377306" r:id="rId25"/>
    <p:sldId id="2147377298" r:id="rId26"/>
    <p:sldId id="2147377309" r:id="rId27"/>
    <p:sldId id="2147377307" r:id="rId28"/>
    <p:sldId id="406" r:id="rId29"/>
    <p:sldId id="2147377308" r:id="rId30"/>
    <p:sldId id="2147377311" r:id="rId31"/>
    <p:sldId id="2147377296" r:id="rId32"/>
    <p:sldId id="2147377300" r:id="rId33"/>
    <p:sldId id="285" r:id="rId34"/>
    <p:sldId id="278" r:id="rId35"/>
    <p:sldId id="409" r:id="rId36"/>
    <p:sldId id="269" r:id="rId37"/>
    <p:sldId id="408" r:id="rId38"/>
    <p:sldId id="2147377312" r:id="rId39"/>
    <p:sldId id="373" r:id="rId40"/>
    <p:sldId id="282" r:id="rId41"/>
    <p:sldId id="283" r:id="rId42"/>
    <p:sldId id="377"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7bwF9KLr1Vz9G0GzvW3Te7x0Dd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3148"/>
    <a:srgbClr val="5390CE"/>
    <a:srgbClr val="539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A87E83-2CD5-49C4-8ADB-E69ADD591275}">
  <a:tblStyle styleId="{16A87E83-2CD5-49C4-8ADB-E69ADD59127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69"/>
    <p:restoredTop sz="89467" autoAdjust="0"/>
  </p:normalViewPr>
  <p:slideViewPr>
    <p:cSldViewPr snapToGrid="0" snapToObjects="1">
      <p:cViewPr varScale="1">
        <p:scale>
          <a:sx n="64" d="100"/>
          <a:sy n="64" d="100"/>
        </p:scale>
        <p:origin x="1236" y="72"/>
      </p:cViewPr>
      <p:guideLst/>
    </p:cSldViewPr>
  </p:slideViewPr>
  <p:outlineViewPr>
    <p:cViewPr>
      <p:scale>
        <a:sx n="33" d="100"/>
        <a:sy n="33" d="100"/>
      </p:scale>
      <p:origin x="0" y="-4544"/>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CC312-A715-794C-B494-EE5693622ABD}" type="doc">
      <dgm:prSet loTypeId="urn:microsoft.com/office/officeart/2005/8/layout/venn2" loCatId="" qsTypeId="urn:microsoft.com/office/officeart/2005/8/quickstyle/simple1" qsCatId="simple" csTypeId="urn:microsoft.com/office/officeart/2005/8/colors/accent0_1" csCatId="mainScheme" phldr="1"/>
      <dgm:spPr/>
      <dgm:t>
        <a:bodyPr/>
        <a:lstStyle/>
        <a:p>
          <a:endParaRPr lang="it-IT"/>
        </a:p>
      </dgm:t>
    </dgm:pt>
    <dgm:pt modelId="{9050E8C6-F684-E14C-AC47-A41906972500}">
      <dgm:prSet phldrT="[Testo]" custT="1"/>
      <dgm:spPr>
        <a:solidFill>
          <a:schemeClr val="accent1">
            <a:lumMod val="20000"/>
            <a:lumOff val="80000"/>
          </a:schemeClr>
        </a:solidFill>
        <a:ln>
          <a:noFill/>
        </a:ln>
      </dgm:spPr>
      <dgm:t>
        <a:bodyPr/>
        <a:lstStyle/>
        <a:p>
          <a:r>
            <a:rPr lang="it-IT" sz="1400" b="1" dirty="0"/>
            <a:t>Public</a:t>
          </a:r>
        </a:p>
      </dgm:t>
    </dgm:pt>
    <dgm:pt modelId="{0843B6BC-1063-4D4A-9477-DEA8BA238405}" type="parTrans" cxnId="{8FCC1D4B-757F-3348-969E-557EAC60A09B}">
      <dgm:prSet/>
      <dgm:spPr/>
      <dgm:t>
        <a:bodyPr/>
        <a:lstStyle/>
        <a:p>
          <a:endParaRPr lang="it-IT"/>
        </a:p>
      </dgm:t>
    </dgm:pt>
    <dgm:pt modelId="{4523AF6C-5162-3542-9B64-28C98E6A8D85}" type="sibTrans" cxnId="{8FCC1D4B-757F-3348-969E-557EAC60A09B}">
      <dgm:prSet/>
      <dgm:spPr/>
      <dgm:t>
        <a:bodyPr/>
        <a:lstStyle/>
        <a:p>
          <a:endParaRPr lang="it-IT"/>
        </a:p>
      </dgm:t>
    </dgm:pt>
    <dgm:pt modelId="{2C5477DC-6B93-B44B-9177-8C86EA535101}">
      <dgm:prSet phldrT="[Testo]" custT="1"/>
      <dgm:spPr>
        <a:solidFill>
          <a:schemeClr val="accent1">
            <a:lumMod val="60000"/>
            <a:lumOff val="40000"/>
            <a:alpha val="62000"/>
          </a:schemeClr>
        </a:solidFill>
        <a:ln>
          <a:noFill/>
        </a:ln>
      </dgm:spPr>
      <dgm:t>
        <a:bodyPr/>
        <a:lstStyle/>
        <a:p>
          <a:endParaRPr lang="it-IT" sz="1400" b="1" dirty="0"/>
        </a:p>
        <a:p>
          <a:r>
            <a:rPr lang="it-IT" sz="1400" b="1" dirty="0" err="1"/>
            <a:t>Governments</a:t>
          </a:r>
          <a:r>
            <a:rPr lang="it-IT" sz="1400" b="1" dirty="0"/>
            <a:t> </a:t>
          </a:r>
          <a:r>
            <a:rPr lang="it-IT" sz="1400" b="1" dirty="0" err="1"/>
            <a:t>Regulators</a:t>
          </a:r>
          <a:r>
            <a:rPr lang="it-IT" sz="1400" b="1" dirty="0"/>
            <a:t> and </a:t>
          </a:r>
          <a:r>
            <a:rPr lang="it-IT" sz="1400" b="1" dirty="0" err="1"/>
            <a:t>Other</a:t>
          </a:r>
          <a:r>
            <a:rPr lang="it-IT" sz="1400" b="1" dirty="0"/>
            <a:t> </a:t>
          </a:r>
          <a:r>
            <a:rPr lang="it-IT" sz="1400" b="1" dirty="0" err="1"/>
            <a:t>Key</a:t>
          </a:r>
          <a:r>
            <a:rPr lang="it-IT" sz="1400" b="1" dirty="0"/>
            <a:t> </a:t>
          </a:r>
          <a:r>
            <a:rPr lang="it-IT" sz="1400" b="1" dirty="0" err="1"/>
            <a:t>Stakeholders</a:t>
          </a:r>
          <a:endParaRPr lang="it-IT" sz="1400" b="1" dirty="0"/>
        </a:p>
      </dgm:t>
    </dgm:pt>
    <dgm:pt modelId="{1DE6066A-4AD9-F64C-A4E0-E163DA322B42}" type="parTrans" cxnId="{72B571FD-B814-1D4C-AF96-67F6560FB79F}">
      <dgm:prSet/>
      <dgm:spPr/>
      <dgm:t>
        <a:bodyPr/>
        <a:lstStyle/>
        <a:p>
          <a:endParaRPr lang="it-IT"/>
        </a:p>
      </dgm:t>
    </dgm:pt>
    <dgm:pt modelId="{BDC978B1-50D1-5344-9179-91B9A791F0F8}" type="sibTrans" cxnId="{72B571FD-B814-1D4C-AF96-67F6560FB79F}">
      <dgm:prSet/>
      <dgm:spPr/>
      <dgm:t>
        <a:bodyPr/>
        <a:lstStyle/>
        <a:p>
          <a:endParaRPr lang="it-IT"/>
        </a:p>
      </dgm:t>
    </dgm:pt>
    <dgm:pt modelId="{7088B73B-A40A-7242-AB0F-61E5F9D522EF}">
      <dgm:prSet phldrT="[Testo]" custT="1"/>
      <dgm:spPr>
        <a:solidFill>
          <a:srgbClr val="5390CD">
            <a:alpha val="60000"/>
          </a:srgbClr>
        </a:solidFill>
        <a:ln>
          <a:noFill/>
        </a:ln>
      </dgm:spPr>
      <dgm:t>
        <a:bodyPr/>
        <a:lstStyle/>
        <a:p>
          <a:r>
            <a:rPr lang="it-IT" sz="1400" b="1" dirty="0"/>
            <a:t>Clients and Business </a:t>
          </a:r>
          <a:r>
            <a:rPr lang="it-IT" sz="1400" b="1" dirty="0" err="1"/>
            <a:t>Partners</a:t>
          </a:r>
          <a:endParaRPr lang="it-IT" sz="1400" b="1" dirty="0"/>
        </a:p>
      </dgm:t>
    </dgm:pt>
    <dgm:pt modelId="{B1FB30D4-8DC4-4C48-B17E-BB3F9A860069}" type="parTrans" cxnId="{B087874A-3F91-BE42-9D54-28F3CEFA846D}">
      <dgm:prSet/>
      <dgm:spPr/>
      <dgm:t>
        <a:bodyPr/>
        <a:lstStyle/>
        <a:p>
          <a:endParaRPr lang="it-IT"/>
        </a:p>
      </dgm:t>
    </dgm:pt>
    <dgm:pt modelId="{80A3FD11-A7CF-7440-B397-2D48E7E4C02F}" type="sibTrans" cxnId="{B087874A-3F91-BE42-9D54-28F3CEFA846D}">
      <dgm:prSet/>
      <dgm:spPr/>
      <dgm:t>
        <a:bodyPr/>
        <a:lstStyle/>
        <a:p>
          <a:endParaRPr lang="it-IT"/>
        </a:p>
      </dgm:t>
    </dgm:pt>
    <dgm:pt modelId="{33508579-B6E7-1F45-953D-BCCAC38B1025}">
      <dgm:prSet phldrT="[Testo]" custT="1"/>
      <dgm:spPr>
        <a:solidFill>
          <a:srgbClr val="5390CD"/>
        </a:solidFill>
        <a:ln>
          <a:noFill/>
        </a:ln>
      </dgm:spPr>
      <dgm:t>
        <a:bodyPr/>
        <a:lstStyle/>
        <a:p>
          <a:r>
            <a:rPr lang="it-IT" sz="1400" b="1" dirty="0"/>
            <a:t>Core Business</a:t>
          </a:r>
        </a:p>
      </dgm:t>
    </dgm:pt>
    <dgm:pt modelId="{B5CEE8FD-EB3E-394B-8198-F52DE26D8079}" type="parTrans" cxnId="{9D4368BC-F8FA-1D49-B322-BC7639C3C5F4}">
      <dgm:prSet/>
      <dgm:spPr/>
      <dgm:t>
        <a:bodyPr/>
        <a:lstStyle/>
        <a:p>
          <a:endParaRPr lang="it-IT"/>
        </a:p>
      </dgm:t>
    </dgm:pt>
    <dgm:pt modelId="{E4442F36-862E-304D-8F36-9B41ECACBFB4}" type="sibTrans" cxnId="{9D4368BC-F8FA-1D49-B322-BC7639C3C5F4}">
      <dgm:prSet/>
      <dgm:spPr/>
      <dgm:t>
        <a:bodyPr/>
        <a:lstStyle/>
        <a:p>
          <a:endParaRPr lang="it-IT"/>
        </a:p>
      </dgm:t>
    </dgm:pt>
    <dgm:pt modelId="{7A67748D-CA88-FC40-91E3-204EF680E03B}" type="pres">
      <dgm:prSet presAssocID="{EF0CC312-A715-794C-B494-EE5693622ABD}" presName="Name0" presStyleCnt="0">
        <dgm:presLayoutVars>
          <dgm:chMax val="7"/>
          <dgm:resizeHandles val="exact"/>
        </dgm:presLayoutVars>
      </dgm:prSet>
      <dgm:spPr/>
    </dgm:pt>
    <dgm:pt modelId="{61792AA2-7866-524B-AA6D-7EA5B7FFDFEF}" type="pres">
      <dgm:prSet presAssocID="{EF0CC312-A715-794C-B494-EE5693622ABD}" presName="comp1" presStyleCnt="0"/>
      <dgm:spPr/>
    </dgm:pt>
    <dgm:pt modelId="{9A717298-5D7F-454D-A2EF-F3A6E5F97636}" type="pres">
      <dgm:prSet presAssocID="{EF0CC312-A715-794C-B494-EE5693622ABD}" presName="circle1" presStyleLbl="node1" presStyleIdx="0" presStyleCnt="4"/>
      <dgm:spPr/>
    </dgm:pt>
    <dgm:pt modelId="{DED977EF-024F-8B4E-A278-2763E84B9428}" type="pres">
      <dgm:prSet presAssocID="{EF0CC312-A715-794C-B494-EE5693622ABD}" presName="c1text" presStyleLbl="node1" presStyleIdx="0" presStyleCnt="4">
        <dgm:presLayoutVars>
          <dgm:bulletEnabled val="1"/>
        </dgm:presLayoutVars>
      </dgm:prSet>
      <dgm:spPr/>
    </dgm:pt>
    <dgm:pt modelId="{FE78D955-7E94-3F42-9129-5F2D64073BA5}" type="pres">
      <dgm:prSet presAssocID="{EF0CC312-A715-794C-B494-EE5693622ABD}" presName="comp2" presStyleCnt="0"/>
      <dgm:spPr/>
    </dgm:pt>
    <dgm:pt modelId="{5A29EABA-1626-184B-B7B9-2078228B36BA}" type="pres">
      <dgm:prSet presAssocID="{EF0CC312-A715-794C-B494-EE5693622ABD}" presName="circle2" presStyleLbl="node1" presStyleIdx="1" presStyleCnt="4"/>
      <dgm:spPr/>
    </dgm:pt>
    <dgm:pt modelId="{FD3A518C-D89C-7245-98F7-0BF31CAC13C4}" type="pres">
      <dgm:prSet presAssocID="{EF0CC312-A715-794C-B494-EE5693622ABD}" presName="c2text" presStyleLbl="node1" presStyleIdx="1" presStyleCnt="4">
        <dgm:presLayoutVars>
          <dgm:bulletEnabled val="1"/>
        </dgm:presLayoutVars>
      </dgm:prSet>
      <dgm:spPr/>
    </dgm:pt>
    <dgm:pt modelId="{90C1C7BE-18B9-2C47-82CC-382D8C233138}" type="pres">
      <dgm:prSet presAssocID="{EF0CC312-A715-794C-B494-EE5693622ABD}" presName="comp3" presStyleCnt="0"/>
      <dgm:spPr/>
    </dgm:pt>
    <dgm:pt modelId="{01E25FB9-8AA7-E647-8B6B-3983AFC475F1}" type="pres">
      <dgm:prSet presAssocID="{EF0CC312-A715-794C-B494-EE5693622ABD}" presName="circle3" presStyleLbl="node1" presStyleIdx="2" presStyleCnt="4" custScaleY="90839" custLinFactNeighborX="0" custLinFactNeighborY="4581"/>
      <dgm:spPr/>
    </dgm:pt>
    <dgm:pt modelId="{E032EDFC-AC7E-834F-8B11-2A9DDEB68CB4}" type="pres">
      <dgm:prSet presAssocID="{EF0CC312-A715-794C-B494-EE5693622ABD}" presName="c3text" presStyleLbl="node1" presStyleIdx="2" presStyleCnt="4">
        <dgm:presLayoutVars>
          <dgm:bulletEnabled val="1"/>
        </dgm:presLayoutVars>
      </dgm:prSet>
      <dgm:spPr/>
    </dgm:pt>
    <dgm:pt modelId="{344BA391-EF02-1B45-8A9E-B620FB5A3B8C}" type="pres">
      <dgm:prSet presAssocID="{EF0CC312-A715-794C-B494-EE5693622ABD}" presName="comp4" presStyleCnt="0"/>
      <dgm:spPr/>
    </dgm:pt>
    <dgm:pt modelId="{06D1AD65-72C3-1B4F-B8CC-C2CC83A4FE1D}" type="pres">
      <dgm:prSet presAssocID="{EF0CC312-A715-794C-B494-EE5693622ABD}" presName="circle4" presStyleLbl="node1" presStyleIdx="3" presStyleCnt="4" custScaleY="84106" custLinFactNeighborY="15699"/>
      <dgm:spPr/>
    </dgm:pt>
    <dgm:pt modelId="{E1970D7F-F7A2-554F-9B0C-FF2BF2F1B8EF}" type="pres">
      <dgm:prSet presAssocID="{EF0CC312-A715-794C-B494-EE5693622ABD}" presName="c4text" presStyleLbl="node1" presStyleIdx="3" presStyleCnt="4">
        <dgm:presLayoutVars>
          <dgm:bulletEnabled val="1"/>
        </dgm:presLayoutVars>
      </dgm:prSet>
      <dgm:spPr/>
    </dgm:pt>
  </dgm:ptLst>
  <dgm:cxnLst>
    <dgm:cxn modelId="{66C16E26-1B5C-DA4C-9632-CF70C4C73DFC}" type="presOf" srcId="{EF0CC312-A715-794C-B494-EE5693622ABD}" destId="{7A67748D-CA88-FC40-91E3-204EF680E03B}" srcOrd="0" destOrd="0" presId="urn:microsoft.com/office/officeart/2005/8/layout/venn2"/>
    <dgm:cxn modelId="{66C60F42-0DC3-6E4E-80CE-EDC3B2F180CA}" type="presOf" srcId="{9050E8C6-F684-E14C-AC47-A41906972500}" destId="{9A717298-5D7F-454D-A2EF-F3A6E5F97636}" srcOrd="0" destOrd="0" presId="urn:microsoft.com/office/officeart/2005/8/layout/venn2"/>
    <dgm:cxn modelId="{B087874A-3F91-BE42-9D54-28F3CEFA846D}" srcId="{EF0CC312-A715-794C-B494-EE5693622ABD}" destId="{7088B73B-A40A-7242-AB0F-61E5F9D522EF}" srcOrd="2" destOrd="0" parTransId="{B1FB30D4-8DC4-4C48-B17E-BB3F9A860069}" sibTransId="{80A3FD11-A7CF-7440-B397-2D48E7E4C02F}"/>
    <dgm:cxn modelId="{8FCC1D4B-757F-3348-969E-557EAC60A09B}" srcId="{EF0CC312-A715-794C-B494-EE5693622ABD}" destId="{9050E8C6-F684-E14C-AC47-A41906972500}" srcOrd="0" destOrd="0" parTransId="{0843B6BC-1063-4D4A-9477-DEA8BA238405}" sibTransId="{4523AF6C-5162-3542-9B64-28C98E6A8D85}"/>
    <dgm:cxn modelId="{7B0DFF6F-8C79-754C-B1A4-F2BA1AA846DC}" type="presOf" srcId="{2C5477DC-6B93-B44B-9177-8C86EA535101}" destId="{FD3A518C-D89C-7245-98F7-0BF31CAC13C4}" srcOrd="1" destOrd="0" presId="urn:microsoft.com/office/officeart/2005/8/layout/venn2"/>
    <dgm:cxn modelId="{A9742D83-1C6D-CE4A-9EC5-DE48F045490E}" type="presOf" srcId="{9050E8C6-F684-E14C-AC47-A41906972500}" destId="{DED977EF-024F-8B4E-A278-2763E84B9428}" srcOrd="1" destOrd="0" presId="urn:microsoft.com/office/officeart/2005/8/layout/venn2"/>
    <dgm:cxn modelId="{D8591C85-D3EA-2E4F-BB07-313293FB9F59}" type="presOf" srcId="{7088B73B-A40A-7242-AB0F-61E5F9D522EF}" destId="{01E25FB9-8AA7-E647-8B6B-3983AFC475F1}" srcOrd="0" destOrd="0" presId="urn:microsoft.com/office/officeart/2005/8/layout/venn2"/>
    <dgm:cxn modelId="{9D4368BC-F8FA-1D49-B322-BC7639C3C5F4}" srcId="{EF0CC312-A715-794C-B494-EE5693622ABD}" destId="{33508579-B6E7-1F45-953D-BCCAC38B1025}" srcOrd="3" destOrd="0" parTransId="{B5CEE8FD-EB3E-394B-8198-F52DE26D8079}" sibTransId="{E4442F36-862E-304D-8F36-9B41ECACBFB4}"/>
    <dgm:cxn modelId="{2FC9C3BD-7E09-A44B-9491-089611C35852}" type="presOf" srcId="{33508579-B6E7-1F45-953D-BCCAC38B1025}" destId="{E1970D7F-F7A2-554F-9B0C-FF2BF2F1B8EF}" srcOrd="1" destOrd="0" presId="urn:microsoft.com/office/officeart/2005/8/layout/venn2"/>
    <dgm:cxn modelId="{22A6C4CC-5AF4-8744-978F-572CDF6FB263}" type="presOf" srcId="{7088B73B-A40A-7242-AB0F-61E5F9D522EF}" destId="{E032EDFC-AC7E-834F-8B11-2A9DDEB68CB4}" srcOrd="1" destOrd="0" presId="urn:microsoft.com/office/officeart/2005/8/layout/venn2"/>
    <dgm:cxn modelId="{784364CE-FD1B-3448-B2F9-C87C56AF4C9A}" type="presOf" srcId="{33508579-B6E7-1F45-953D-BCCAC38B1025}" destId="{06D1AD65-72C3-1B4F-B8CC-C2CC83A4FE1D}" srcOrd="0" destOrd="0" presId="urn:microsoft.com/office/officeart/2005/8/layout/venn2"/>
    <dgm:cxn modelId="{457DC4F8-4D0C-854D-B3D0-FB1A5A8DED06}" type="presOf" srcId="{2C5477DC-6B93-B44B-9177-8C86EA535101}" destId="{5A29EABA-1626-184B-B7B9-2078228B36BA}" srcOrd="0" destOrd="0" presId="urn:microsoft.com/office/officeart/2005/8/layout/venn2"/>
    <dgm:cxn modelId="{72B571FD-B814-1D4C-AF96-67F6560FB79F}" srcId="{EF0CC312-A715-794C-B494-EE5693622ABD}" destId="{2C5477DC-6B93-B44B-9177-8C86EA535101}" srcOrd="1" destOrd="0" parTransId="{1DE6066A-4AD9-F64C-A4E0-E163DA322B42}" sibTransId="{BDC978B1-50D1-5344-9179-91B9A791F0F8}"/>
    <dgm:cxn modelId="{5CF08072-F6F6-8B4E-BEA3-6AC811A63212}" type="presParOf" srcId="{7A67748D-CA88-FC40-91E3-204EF680E03B}" destId="{61792AA2-7866-524B-AA6D-7EA5B7FFDFEF}" srcOrd="0" destOrd="0" presId="urn:microsoft.com/office/officeart/2005/8/layout/venn2"/>
    <dgm:cxn modelId="{2B268089-AAD8-864A-BD25-5582B29AAC1C}" type="presParOf" srcId="{61792AA2-7866-524B-AA6D-7EA5B7FFDFEF}" destId="{9A717298-5D7F-454D-A2EF-F3A6E5F97636}" srcOrd="0" destOrd="0" presId="urn:microsoft.com/office/officeart/2005/8/layout/venn2"/>
    <dgm:cxn modelId="{39F39F10-D9EB-8E4D-88B4-A6D1ECF192EB}" type="presParOf" srcId="{61792AA2-7866-524B-AA6D-7EA5B7FFDFEF}" destId="{DED977EF-024F-8B4E-A278-2763E84B9428}" srcOrd="1" destOrd="0" presId="urn:microsoft.com/office/officeart/2005/8/layout/venn2"/>
    <dgm:cxn modelId="{85DEEAAB-8881-D541-9C8B-74AE316E01C3}" type="presParOf" srcId="{7A67748D-CA88-FC40-91E3-204EF680E03B}" destId="{FE78D955-7E94-3F42-9129-5F2D64073BA5}" srcOrd="1" destOrd="0" presId="urn:microsoft.com/office/officeart/2005/8/layout/venn2"/>
    <dgm:cxn modelId="{8ECA0189-0B62-8141-9458-754A2E3341E4}" type="presParOf" srcId="{FE78D955-7E94-3F42-9129-5F2D64073BA5}" destId="{5A29EABA-1626-184B-B7B9-2078228B36BA}" srcOrd="0" destOrd="0" presId="urn:microsoft.com/office/officeart/2005/8/layout/venn2"/>
    <dgm:cxn modelId="{93B69186-AB2D-7242-9713-F1EC98108AAB}" type="presParOf" srcId="{FE78D955-7E94-3F42-9129-5F2D64073BA5}" destId="{FD3A518C-D89C-7245-98F7-0BF31CAC13C4}" srcOrd="1" destOrd="0" presId="urn:microsoft.com/office/officeart/2005/8/layout/venn2"/>
    <dgm:cxn modelId="{03D4E8C1-B012-C346-811E-96BEF2BF4D54}" type="presParOf" srcId="{7A67748D-CA88-FC40-91E3-204EF680E03B}" destId="{90C1C7BE-18B9-2C47-82CC-382D8C233138}" srcOrd="2" destOrd="0" presId="urn:microsoft.com/office/officeart/2005/8/layout/venn2"/>
    <dgm:cxn modelId="{E65C2DCE-E384-684E-8AA6-0A100616C332}" type="presParOf" srcId="{90C1C7BE-18B9-2C47-82CC-382D8C233138}" destId="{01E25FB9-8AA7-E647-8B6B-3983AFC475F1}" srcOrd="0" destOrd="0" presId="urn:microsoft.com/office/officeart/2005/8/layout/venn2"/>
    <dgm:cxn modelId="{3C4AC930-46EA-EA4E-864A-285747143994}" type="presParOf" srcId="{90C1C7BE-18B9-2C47-82CC-382D8C233138}" destId="{E032EDFC-AC7E-834F-8B11-2A9DDEB68CB4}" srcOrd="1" destOrd="0" presId="urn:microsoft.com/office/officeart/2005/8/layout/venn2"/>
    <dgm:cxn modelId="{4374D2D2-542A-E644-861A-B1F135F0A3B4}" type="presParOf" srcId="{7A67748D-CA88-FC40-91E3-204EF680E03B}" destId="{344BA391-EF02-1B45-8A9E-B620FB5A3B8C}" srcOrd="3" destOrd="0" presId="urn:microsoft.com/office/officeart/2005/8/layout/venn2"/>
    <dgm:cxn modelId="{E6D55483-7677-0540-B23A-151941CC2D3E}" type="presParOf" srcId="{344BA391-EF02-1B45-8A9E-B620FB5A3B8C}" destId="{06D1AD65-72C3-1B4F-B8CC-C2CC83A4FE1D}" srcOrd="0" destOrd="0" presId="urn:microsoft.com/office/officeart/2005/8/layout/venn2"/>
    <dgm:cxn modelId="{C3F1C76C-C554-C54F-BC6C-7B04163F1C66}" type="presParOf" srcId="{344BA391-EF02-1B45-8A9E-B620FB5A3B8C}" destId="{E1970D7F-F7A2-554F-9B0C-FF2BF2F1B8EF}" srcOrd="1" destOrd="0" presId="urn:microsoft.com/office/officeart/2005/8/layout/ven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7776F-07C2-F24A-8837-C2A123833241}" type="doc">
      <dgm:prSet loTypeId="urn:microsoft.com/office/officeart/2005/8/layout/pyramid4" loCatId="" qsTypeId="urn:microsoft.com/office/officeart/2005/8/quickstyle/simple2" qsCatId="simple" csTypeId="urn:microsoft.com/office/officeart/2005/8/colors/accent1_3" csCatId="accent1" phldr="1"/>
      <dgm:spPr/>
      <dgm:t>
        <a:bodyPr/>
        <a:lstStyle/>
        <a:p>
          <a:endParaRPr lang="it-IT"/>
        </a:p>
      </dgm:t>
    </dgm:pt>
    <dgm:pt modelId="{36B72E21-391B-F44F-944A-D0A11DD8886B}">
      <dgm:prSet phldrT="[Testo]" custT="1"/>
      <dgm:spPr>
        <a:ln>
          <a:noFill/>
        </a:ln>
      </dgm:spPr>
      <dgm:t>
        <a:bodyPr/>
        <a:lstStyle/>
        <a:p>
          <a:r>
            <a:rPr lang="it-IT" sz="1100" b="1" dirty="0"/>
            <a:t>Aseguradores</a:t>
          </a:r>
        </a:p>
        <a:p>
          <a:r>
            <a:rPr lang="it-IT" sz="1200" dirty="0"/>
            <a:t>(Manejo de riesgos financieros)</a:t>
          </a:r>
        </a:p>
      </dgm:t>
    </dgm:pt>
    <dgm:pt modelId="{FEEC4953-4467-6448-B43D-F1C740CC09BE}" type="parTrans" cxnId="{D40145E3-4891-3245-923C-E3D971C88317}">
      <dgm:prSet/>
      <dgm:spPr/>
      <dgm:t>
        <a:bodyPr/>
        <a:lstStyle/>
        <a:p>
          <a:endParaRPr lang="it-IT"/>
        </a:p>
      </dgm:t>
    </dgm:pt>
    <dgm:pt modelId="{2AEB838A-C443-F743-9593-C6D856C94623}" type="sibTrans" cxnId="{D40145E3-4891-3245-923C-E3D971C88317}">
      <dgm:prSet/>
      <dgm:spPr/>
      <dgm:t>
        <a:bodyPr/>
        <a:lstStyle/>
        <a:p>
          <a:endParaRPr lang="it-IT"/>
        </a:p>
      </dgm:t>
    </dgm:pt>
    <dgm:pt modelId="{33EF5FE2-88B7-B941-A550-741E29FF3F99}">
      <dgm:prSet phldrT="[Testo]" custT="1"/>
      <dgm:spPr>
        <a:solidFill>
          <a:schemeClr val="accent1">
            <a:lumMod val="75000"/>
          </a:schemeClr>
        </a:solidFill>
        <a:ln>
          <a:noFill/>
        </a:ln>
      </dgm:spPr>
      <dgm:t>
        <a:bodyPr/>
        <a:lstStyle/>
        <a:p>
          <a:r>
            <a:rPr lang="it-IT" sz="1200" b="1" dirty="0"/>
            <a:t>Gestores de riesgo</a:t>
          </a:r>
        </a:p>
        <a:p>
          <a:r>
            <a:rPr lang="it-IT" sz="1200" dirty="0"/>
            <a:t>(Manejo de riesgos fisicos)</a:t>
          </a:r>
        </a:p>
      </dgm:t>
    </dgm:pt>
    <dgm:pt modelId="{EE1C3232-61BE-144A-A7BB-0D33D493C59B}" type="parTrans" cxnId="{F75C01C6-04D6-D145-8B52-69C226045396}">
      <dgm:prSet/>
      <dgm:spPr/>
      <dgm:t>
        <a:bodyPr/>
        <a:lstStyle/>
        <a:p>
          <a:endParaRPr lang="it-IT"/>
        </a:p>
      </dgm:t>
    </dgm:pt>
    <dgm:pt modelId="{EC53E34F-0E1C-754F-8D1F-9031AFACA6DF}" type="sibTrans" cxnId="{F75C01C6-04D6-D145-8B52-69C226045396}">
      <dgm:prSet/>
      <dgm:spPr/>
      <dgm:t>
        <a:bodyPr/>
        <a:lstStyle/>
        <a:p>
          <a:endParaRPr lang="it-IT"/>
        </a:p>
      </dgm:t>
    </dgm:pt>
    <dgm:pt modelId="{242019E5-1370-714E-BBD2-5644E891A8BC}">
      <dgm:prSet phldrT="[Testo]"/>
      <dgm:spPr>
        <a:ln>
          <a:noFill/>
        </a:ln>
      </dgm:spPr>
      <dgm:t>
        <a:bodyPr/>
        <a:lstStyle/>
        <a:p>
          <a:r>
            <a:rPr lang="it-IT" dirty="0"/>
            <a:t>Desarrollo sostenible</a:t>
          </a:r>
        </a:p>
      </dgm:t>
    </dgm:pt>
    <dgm:pt modelId="{35FDA6F8-5F25-8A43-8AD4-327F0D699957}" type="parTrans" cxnId="{47549741-EF3B-5146-91FF-4BFACFF9455C}">
      <dgm:prSet/>
      <dgm:spPr/>
      <dgm:t>
        <a:bodyPr/>
        <a:lstStyle/>
        <a:p>
          <a:endParaRPr lang="it-IT"/>
        </a:p>
      </dgm:t>
    </dgm:pt>
    <dgm:pt modelId="{019198EB-DAED-5B40-8407-24DE0ECEB0FB}" type="sibTrans" cxnId="{47549741-EF3B-5146-91FF-4BFACFF9455C}">
      <dgm:prSet/>
      <dgm:spPr/>
      <dgm:t>
        <a:bodyPr/>
        <a:lstStyle/>
        <a:p>
          <a:endParaRPr lang="it-IT"/>
        </a:p>
      </dgm:t>
    </dgm:pt>
    <dgm:pt modelId="{FDA97DC1-3CFB-554C-9493-5D0F5BEF29D2}">
      <dgm:prSet phldrT="[Testo]" custT="1"/>
      <dgm:spPr>
        <a:solidFill>
          <a:schemeClr val="accent1">
            <a:lumMod val="75000"/>
          </a:schemeClr>
        </a:solidFill>
        <a:ln>
          <a:noFill/>
        </a:ln>
      </dgm:spPr>
      <dgm:t>
        <a:bodyPr/>
        <a:lstStyle/>
        <a:p>
          <a:r>
            <a:rPr lang="it-IT" sz="1200" b="1" dirty="0"/>
            <a:t>Inversores</a:t>
          </a:r>
        </a:p>
        <a:p>
          <a:r>
            <a:rPr lang="it-IT" sz="1200" dirty="0"/>
            <a:t>(Gestion de activos)</a:t>
          </a:r>
        </a:p>
      </dgm:t>
    </dgm:pt>
    <dgm:pt modelId="{80A92532-4E26-2545-9DDA-BF92CB33004A}" type="parTrans" cxnId="{EBF0AA87-4FA2-1C41-8047-E3A846E06C41}">
      <dgm:prSet/>
      <dgm:spPr/>
      <dgm:t>
        <a:bodyPr/>
        <a:lstStyle/>
        <a:p>
          <a:endParaRPr lang="it-IT"/>
        </a:p>
      </dgm:t>
    </dgm:pt>
    <dgm:pt modelId="{EE7754D1-2D2C-334E-970D-0DB612C28A3A}" type="sibTrans" cxnId="{EBF0AA87-4FA2-1C41-8047-E3A846E06C41}">
      <dgm:prSet/>
      <dgm:spPr/>
      <dgm:t>
        <a:bodyPr/>
        <a:lstStyle/>
        <a:p>
          <a:endParaRPr lang="it-IT"/>
        </a:p>
      </dgm:t>
    </dgm:pt>
    <dgm:pt modelId="{D05327D8-BBE4-264C-95E9-43708EB9FFB1}" type="pres">
      <dgm:prSet presAssocID="{FF77776F-07C2-F24A-8837-C2A123833241}" presName="compositeShape" presStyleCnt="0">
        <dgm:presLayoutVars>
          <dgm:chMax val="9"/>
          <dgm:dir/>
          <dgm:resizeHandles val="exact"/>
        </dgm:presLayoutVars>
      </dgm:prSet>
      <dgm:spPr/>
    </dgm:pt>
    <dgm:pt modelId="{76D34061-D6A5-0643-B050-D177824B3B64}" type="pres">
      <dgm:prSet presAssocID="{FF77776F-07C2-F24A-8837-C2A123833241}" presName="triangle1" presStyleLbl="node1" presStyleIdx="0" presStyleCnt="4">
        <dgm:presLayoutVars>
          <dgm:bulletEnabled val="1"/>
        </dgm:presLayoutVars>
      </dgm:prSet>
      <dgm:spPr/>
    </dgm:pt>
    <dgm:pt modelId="{F56BCEC8-8951-4541-8312-E39D19AB2B66}" type="pres">
      <dgm:prSet presAssocID="{FF77776F-07C2-F24A-8837-C2A123833241}" presName="triangle2" presStyleLbl="node1" presStyleIdx="1" presStyleCnt="4">
        <dgm:presLayoutVars>
          <dgm:bulletEnabled val="1"/>
        </dgm:presLayoutVars>
      </dgm:prSet>
      <dgm:spPr/>
    </dgm:pt>
    <dgm:pt modelId="{B9BF7F6F-272B-774A-95D6-A6210C3659B5}" type="pres">
      <dgm:prSet presAssocID="{FF77776F-07C2-F24A-8837-C2A123833241}" presName="triangle3" presStyleLbl="node1" presStyleIdx="2" presStyleCnt="4">
        <dgm:presLayoutVars>
          <dgm:bulletEnabled val="1"/>
        </dgm:presLayoutVars>
      </dgm:prSet>
      <dgm:spPr/>
    </dgm:pt>
    <dgm:pt modelId="{D6155465-C4D7-B348-B9EF-B5C374F6B9A9}" type="pres">
      <dgm:prSet presAssocID="{FF77776F-07C2-F24A-8837-C2A123833241}" presName="triangle4" presStyleLbl="node1" presStyleIdx="3" presStyleCnt="4">
        <dgm:presLayoutVars>
          <dgm:bulletEnabled val="1"/>
        </dgm:presLayoutVars>
      </dgm:prSet>
      <dgm:spPr/>
    </dgm:pt>
  </dgm:ptLst>
  <dgm:cxnLst>
    <dgm:cxn modelId="{47549741-EF3B-5146-91FF-4BFACFF9455C}" srcId="{FF77776F-07C2-F24A-8837-C2A123833241}" destId="{242019E5-1370-714E-BBD2-5644E891A8BC}" srcOrd="2" destOrd="0" parTransId="{35FDA6F8-5F25-8A43-8AD4-327F0D699957}" sibTransId="{019198EB-DAED-5B40-8407-24DE0ECEB0FB}"/>
    <dgm:cxn modelId="{EBF0AA87-4FA2-1C41-8047-E3A846E06C41}" srcId="{FF77776F-07C2-F24A-8837-C2A123833241}" destId="{FDA97DC1-3CFB-554C-9493-5D0F5BEF29D2}" srcOrd="3" destOrd="0" parTransId="{80A92532-4E26-2545-9DDA-BF92CB33004A}" sibTransId="{EE7754D1-2D2C-334E-970D-0DB612C28A3A}"/>
    <dgm:cxn modelId="{E7F5249A-CB39-C740-B080-43B3D1E131D7}" type="presOf" srcId="{FDA97DC1-3CFB-554C-9493-5D0F5BEF29D2}" destId="{D6155465-C4D7-B348-B9EF-B5C374F6B9A9}" srcOrd="0" destOrd="0" presId="urn:microsoft.com/office/officeart/2005/8/layout/pyramid4"/>
    <dgm:cxn modelId="{06CE999B-76DB-1849-A36C-29769E5CF8B4}" type="presOf" srcId="{FF77776F-07C2-F24A-8837-C2A123833241}" destId="{D05327D8-BBE4-264C-95E9-43708EB9FFB1}" srcOrd="0" destOrd="0" presId="urn:microsoft.com/office/officeart/2005/8/layout/pyramid4"/>
    <dgm:cxn modelId="{F75C01C6-04D6-D145-8B52-69C226045396}" srcId="{FF77776F-07C2-F24A-8837-C2A123833241}" destId="{33EF5FE2-88B7-B941-A550-741E29FF3F99}" srcOrd="1" destOrd="0" parTransId="{EE1C3232-61BE-144A-A7BB-0D33D493C59B}" sibTransId="{EC53E34F-0E1C-754F-8D1F-9031AFACA6DF}"/>
    <dgm:cxn modelId="{9C0ECADC-43BC-D34F-927F-2A12D98E6B72}" type="presOf" srcId="{36B72E21-391B-F44F-944A-D0A11DD8886B}" destId="{76D34061-D6A5-0643-B050-D177824B3B64}" srcOrd="0" destOrd="0" presId="urn:microsoft.com/office/officeart/2005/8/layout/pyramid4"/>
    <dgm:cxn modelId="{D40145E3-4891-3245-923C-E3D971C88317}" srcId="{FF77776F-07C2-F24A-8837-C2A123833241}" destId="{36B72E21-391B-F44F-944A-D0A11DD8886B}" srcOrd="0" destOrd="0" parTransId="{FEEC4953-4467-6448-B43D-F1C740CC09BE}" sibTransId="{2AEB838A-C443-F743-9593-C6D856C94623}"/>
    <dgm:cxn modelId="{627BA7F3-415E-6B40-AE9C-8142221C8DEE}" type="presOf" srcId="{242019E5-1370-714E-BBD2-5644E891A8BC}" destId="{B9BF7F6F-272B-774A-95D6-A6210C3659B5}" srcOrd="0" destOrd="0" presId="urn:microsoft.com/office/officeart/2005/8/layout/pyramid4"/>
    <dgm:cxn modelId="{F19497FE-6393-144E-BBA3-2D64B071AE95}" type="presOf" srcId="{33EF5FE2-88B7-B941-A550-741E29FF3F99}" destId="{F56BCEC8-8951-4541-8312-E39D19AB2B66}" srcOrd="0" destOrd="0" presId="urn:microsoft.com/office/officeart/2005/8/layout/pyramid4"/>
    <dgm:cxn modelId="{DC5A1374-2D85-374A-82C5-061FF8B5F812}" type="presParOf" srcId="{D05327D8-BBE4-264C-95E9-43708EB9FFB1}" destId="{76D34061-D6A5-0643-B050-D177824B3B64}" srcOrd="0" destOrd="0" presId="urn:microsoft.com/office/officeart/2005/8/layout/pyramid4"/>
    <dgm:cxn modelId="{1D99CEF2-59EA-E846-B034-21DF45F41296}" type="presParOf" srcId="{D05327D8-BBE4-264C-95E9-43708EB9FFB1}" destId="{F56BCEC8-8951-4541-8312-E39D19AB2B66}" srcOrd="1" destOrd="0" presId="urn:microsoft.com/office/officeart/2005/8/layout/pyramid4"/>
    <dgm:cxn modelId="{AACDF3C7-DBA6-864E-BB40-41459C33E169}" type="presParOf" srcId="{D05327D8-BBE4-264C-95E9-43708EB9FFB1}" destId="{B9BF7F6F-272B-774A-95D6-A6210C3659B5}" srcOrd="2" destOrd="0" presId="urn:microsoft.com/office/officeart/2005/8/layout/pyramid4"/>
    <dgm:cxn modelId="{C178CA2A-2726-C14C-BA1F-B6AB397B4BDB}" type="presParOf" srcId="{D05327D8-BBE4-264C-95E9-43708EB9FFB1}" destId="{D6155465-C4D7-B348-B9EF-B5C374F6B9A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25A839-F5DD-4FA5-987B-F52EE910FE9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A0604AAD-9BC5-4D59-9BED-1890F37DB7A5}">
      <dgm:prSet/>
      <dgm:spPr/>
      <dgm:t>
        <a:bodyPr/>
        <a:lstStyle/>
        <a:p>
          <a:r>
            <a:rPr lang="es-CO" b="0" i="0" dirty="0"/>
            <a:t>Abatir emisiones </a:t>
          </a:r>
          <a:endParaRPr lang="en-GB" dirty="0"/>
        </a:p>
      </dgm:t>
    </dgm:pt>
    <dgm:pt modelId="{02089BD3-098C-414D-900A-FF3A825FAFBF}" type="parTrans" cxnId="{D0304BD5-A169-4F8D-A171-82F17CF29A9A}">
      <dgm:prSet/>
      <dgm:spPr/>
      <dgm:t>
        <a:bodyPr/>
        <a:lstStyle/>
        <a:p>
          <a:endParaRPr lang="en-GB"/>
        </a:p>
      </dgm:t>
    </dgm:pt>
    <dgm:pt modelId="{F45F5983-B239-4F0F-A81B-609357A33D39}" type="sibTrans" cxnId="{D0304BD5-A169-4F8D-A171-82F17CF29A9A}">
      <dgm:prSet/>
      <dgm:spPr/>
      <dgm:t>
        <a:bodyPr/>
        <a:lstStyle/>
        <a:p>
          <a:endParaRPr lang="en-GB"/>
        </a:p>
      </dgm:t>
    </dgm:pt>
    <dgm:pt modelId="{22304A14-0B41-42E4-8933-5EF26CED0062}">
      <dgm:prSet/>
      <dgm:spPr/>
      <dgm:t>
        <a:bodyPr/>
        <a:lstStyle/>
        <a:p>
          <a:r>
            <a:rPr lang="es-ES" b="0" i="0"/>
            <a:t>Retirar la capacidad de seguro puede ser una táctica útil en áreas específicas donde los riesgos climáticos superan los riesgos de suscripción.</a:t>
          </a:r>
          <a:endParaRPr lang="en-GB"/>
        </a:p>
      </dgm:t>
    </dgm:pt>
    <dgm:pt modelId="{4BF62094-FE61-4BA0-B5B4-D2F38DF5D461}" type="parTrans" cxnId="{A2974439-6E8E-474A-8F53-141788910EC7}">
      <dgm:prSet/>
      <dgm:spPr/>
      <dgm:t>
        <a:bodyPr/>
        <a:lstStyle/>
        <a:p>
          <a:endParaRPr lang="en-GB"/>
        </a:p>
      </dgm:t>
    </dgm:pt>
    <dgm:pt modelId="{300272C4-B79B-4ACE-815F-918290CD9E51}" type="sibTrans" cxnId="{A2974439-6E8E-474A-8F53-141788910EC7}">
      <dgm:prSet/>
      <dgm:spPr/>
      <dgm:t>
        <a:bodyPr/>
        <a:lstStyle/>
        <a:p>
          <a:endParaRPr lang="en-GB"/>
        </a:p>
      </dgm:t>
    </dgm:pt>
    <dgm:pt modelId="{CBC204C7-C1B9-4918-A618-BA870653B468}">
      <dgm:prSet/>
      <dgm:spPr/>
      <dgm:t>
        <a:bodyPr/>
        <a:lstStyle/>
        <a:p>
          <a:r>
            <a:rPr lang="es-ES" b="0" i="0" dirty="0"/>
            <a:t>Las aseguradoras pueden enviar señales de suscripción basadas en el riesgo.</a:t>
          </a:r>
          <a:endParaRPr lang="en-GB" dirty="0"/>
        </a:p>
      </dgm:t>
    </dgm:pt>
    <dgm:pt modelId="{353A2070-15AB-4A67-A287-37493647E9BA}" type="parTrans" cxnId="{31F530DF-7BB6-4C9D-BDD5-E0B5AFCF9E33}">
      <dgm:prSet/>
      <dgm:spPr/>
      <dgm:t>
        <a:bodyPr/>
        <a:lstStyle/>
        <a:p>
          <a:endParaRPr lang="en-GB"/>
        </a:p>
      </dgm:t>
    </dgm:pt>
    <dgm:pt modelId="{232EAC45-33D4-486D-880E-D64EBADBD493}" type="sibTrans" cxnId="{31F530DF-7BB6-4C9D-BDD5-E0B5AFCF9E33}">
      <dgm:prSet/>
      <dgm:spPr/>
      <dgm:t>
        <a:bodyPr/>
        <a:lstStyle/>
        <a:p>
          <a:endParaRPr lang="en-GB"/>
        </a:p>
      </dgm:t>
    </dgm:pt>
    <dgm:pt modelId="{3E68540E-CA6C-4FB7-BEF5-18F389E2FD49}">
      <dgm:prSet/>
      <dgm:spPr/>
      <dgm:t>
        <a:bodyPr/>
        <a:lstStyle/>
        <a:p>
          <a:r>
            <a:rPr lang="es-ES" b="0" i="0" dirty="0"/>
            <a:t>Reconocer el papel de las aseguradoras en la disminución de emisiones durante el ciclo de vida</a:t>
          </a:r>
          <a:endParaRPr lang="en-GB" dirty="0"/>
        </a:p>
      </dgm:t>
    </dgm:pt>
    <dgm:pt modelId="{8FABDDBE-5E53-4EE3-9670-E4CCC5AA5123}" type="parTrans" cxnId="{8E3826A7-4F9F-4C28-929F-2460DD32EFC0}">
      <dgm:prSet/>
      <dgm:spPr/>
      <dgm:t>
        <a:bodyPr/>
        <a:lstStyle/>
        <a:p>
          <a:endParaRPr lang="en-GB"/>
        </a:p>
      </dgm:t>
    </dgm:pt>
    <dgm:pt modelId="{7C916109-8554-402E-8404-2B55706ACE4A}" type="sibTrans" cxnId="{8E3826A7-4F9F-4C28-929F-2460DD32EFC0}">
      <dgm:prSet/>
      <dgm:spPr/>
      <dgm:t>
        <a:bodyPr/>
        <a:lstStyle/>
        <a:p>
          <a:endParaRPr lang="en-GB"/>
        </a:p>
      </dgm:t>
    </dgm:pt>
    <dgm:pt modelId="{C865CB5A-7CC9-4B06-8A69-FAA674FCCE4E}">
      <dgm:prSet/>
      <dgm:spPr/>
      <dgm:t>
        <a:bodyPr/>
        <a:lstStyle/>
        <a:p>
          <a:r>
            <a:rPr lang="es-ES" b="0" i="0"/>
            <a:t>Trabajar con clientes y gobiernos para abordar los riesgos sistémicos y la falta de legislación o regulación adecuada</a:t>
          </a:r>
          <a:endParaRPr lang="en-GB"/>
        </a:p>
      </dgm:t>
    </dgm:pt>
    <dgm:pt modelId="{01929980-4A0C-4896-9CBA-01E27747DB98}" type="parTrans" cxnId="{A5294EF5-4EBE-42DD-B355-9D20FC9C0415}">
      <dgm:prSet/>
      <dgm:spPr/>
      <dgm:t>
        <a:bodyPr/>
        <a:lstStyle/>
        <a:p>
          <a:endParaRPr lang="en-GB"/>
        </a:p>
      </dgm:t>
    </dgm:pt>
    <dgm:pt modelId="{11D5AB72-E204-457C-9A70-328234006309}" type="sibTrans" cxnId="{A5294EF5-4EBE-42DD-B355-9D20FC9C0415}">
      <dgm:prSet/>
      <dgm:spPr/>
      <dgm:t>
        <a:bodyPr/>
        <a:lstStyle/>
        <a:p>
          <a:endParaRPr lang="en-GB"/>
        </a:p>
      </dgm:t>
    </dgm:pt>
    <dgm:pt modelId="{95E598EE-F1F0-4818-B7ED-27D2A772A78C}" type="pres">
      <dgm:prSet presAssocID="{DF25A839-F5DD-4FA5-987B-F52EE910FE99}" presName="Name0" presStyleCnt="0">
        <dgm:presLayoutVars>
          <dgm:dir/>
          <dgm:animLvl val="lvl"/>
          <dgm:resizeHandles val="exact"/>
        </dgm:presLayoutVars>
      </dgm:prSet>
      <dgm:spPr/>
    </dgm:pt>
    <dgm:pt modelId="{D600CE8A-6A9D-42B1-AC73-23A82BF61708}" type="pres">
      <dgm:prSet presAssocID="{A0604AAD-9BC5-4D59-9BED-1890F37DB7A5}" presName="composite" presStyleCnt="0"/>
      <dgm:spPr/>
    </dgm:pt>
    <dgm:pt modelId="{FD111EFA-6BE6-434D-A9EE-E0EE45628B0F}" type="pres">
      <dgm:prSet presAssocID="{A0604AAD-9BC5-4D59-9BED-1890F37DB7A5}" presName="parTx" presStyleLbl="alignNode1" presStyleIdx="0" presStyleCnt="1">
        <dgm:presLayoutVars>
          <dgm:chMax val="0"/>
          <dgm:chPref val="0"/>
          <dgm:bulletEnabled val="1"/>
        </dgm:presLayoutVars>
      </dgm:prSet>
      <dgm:spPr/>
    </dgm:pt>
    <dgm:pt modelId="{D3ACD089-4EE6-4156-A482-DC1BC19049BF}" type="pres">
      <dgm:prSet presAssocID="{A0604AAD-9BC5-4D59-9BED-1890F37DB7A5}" presName="desTx" presStyleLbl="alignAccFollowNode1" presStyleIdx="0" presStyleCnt="1">
        <dgm:presLayoutVars>
          <dgm:bulletEnabled val="1"/>
        </dgm:presLayoutVars>
      </dgm:prSet>
      <dgm:spPr/>
    </dgm:pt>
  </dgm:ptLst>
  <dgm:cxnLst>
    <dgm:cxn modelId="{9AAAE82B-FF9A-4BBA-848D-63CE8C02CDEC}" type="presOf" srcId="{DF25A839-F5DD-4FA5-987B-F52EE910FE99}" destId="{95E598EE-F1F0-4818-B7ED-27D2A772A78C}" srcOrd="0" destOrd="0" presId="urn:microsoft.com/office/officeart/2005/8/layout/hList1"/>
    <dgm:cxn modelId="{A2974439-6E8E-474A-8F53-141788910EC7}" srcId="{A0604AAD-9BC5-4D59-9BED-1890F37DB7A5}" destId="{22304A14-0B41-42E4-8933-5EF26CED0062}" srcOrd="0" destOrd="0" parTransId="{4BF62094-FE61-4BA0-B5B4-D2F38DF5D461}" sibTransId="{300272C4-B79B-4ACE-815F-918290CD9E51}"/>
    <dgm:cxn modelId="{EFE3073D-D32B-459B-A11D-FC90F7414876}" type="presOf" srcId="{C865CB5A-7CC9-4B06-8A69-FAA674FCCE4E}" destId="{D3ACD089-4EE6-4156-A482-DC1BC19049BF}" srcOrd="0" destOrd="3" presId="urn:microsoft.com/office/officeart/2005/8/layout/hList1"/>
    <dgm:cxn modelId="{499FF352-DED7-41E0-BE19-E21098B8A508}" type="presOf" srcId="{3E68540E-CA6C-4FB7-BEF5-18F389E2FD49}" destId="{D3ACD089-4EE6-4156-A482-DC1BC19049BF}" srcOrd="0" destOrd="2" presId="urn:microsoft.com/office/officeart/2005/8/layout/hList1"/>
    <dgm:cxn modelId="{8D4F6A88-0760-46AB-B7B6-5D0044A2888B}" type="presOf" srcId="{A0604AAD-9BC5-4D59-9BED-1890F37DB7A5}" destId="{FD111EFA-6BE6-434D-A9EE-E0EE45628B0F}" srcOrd="0" destOrd="0" presId="urn:microsoft.com/office/officeart/2005/8/layout/hList1"/>
    <dgm:cxn modelId="{8E3826A7-4F9F-4C28-929F-2460DD32EFC0}" srcId="{A0604AAD-9BC5-4D59-9BED-1890F37DB7A5}" destId="{3E68540E-CA6C-4FB7-BEF5-18F389E2FD49}" srcOrd="2" destOrd="0" parTransId="{8FABDDBE-5E53-4EE3-9670-E4CCC5AA5123}" sibTransId="{7C916109-8554-402E-8404-2B55706ACE4A}"/>
    <dgm:cxn modelId="{D0304BD5-A169-4F8D-A171-82F17CF29A9A}" srcId="{DF25A839-F5DD-4FA5-987B-F52EE910FE99}" destId="{A0604AAD-9BC5-4D59-9BED-1890F37DB7A5}" srcOrd="0" destOrd="0" parTransId="{02089BD3-098C-414D-900A-FF3A825FAFBF}" sibTransId="{F45F5983-B239-4F0F-A81B-609357A33D39}"/>
    <dgm:cxn modelId="{31F530DF-7BB6-4C9D-BDD5-E0B5AFCF9E33}" srcId="{A0604AAD-9BC5-4D59-9BED-1890F37DB7A5}" destId="{CBC204C7-C1B9-4918-A618-BA870653B468}" srcOrd="1" destOrd="0" parTransId="{353A2070-15AB-4A67-A287-37493647E9BA}" sibTransId="{232EAC45-33D4-486D-880E-D64EBADBD493}"/>
    <dgm:cxn modelId="{486047E7-3986-4FD0-915D-74BE503FED03}" type="presOf" srcId="{22304A14-0B41-42E4-8933-5EF26CED0062}" destId="{D3ACD089-4EE6-4156-A482-DC1BC19049BF}" srcOrd="0" destOrd="0" presId="urn:microsoft.com/office/officeart/2005/8/layout/hList1"/>
    <dgm:cxn modelId="{4B0AADF1-FA00-4630-A844-0846533D48D7}" type="presOf" srcId="{CBC204C7-C1B9-4918-A618-BA870653B468}" destId="{D3ACD089-4EE6-4156-A482-DC1BC19049BF}" srcOrd="0" destOrd="1" presId="urn:microsoft.com/office/officeart/2005/8/layout/hList1"/>
    <dgm:cxn modelId="{A5294EF5-4EBE-42DD-B355-9D20FC9C0415}" srcId="{A0604AAD-9BC5-4D59-9BED-1890F37DB7A5}" destId="{C865CB5A-7CC9-4B06-8A69-FAA674FCCE4E}" srcOrd="3" destOrd="0" parTransId="{01929980-4A0C-4896-9CBA-01E27747DB98}" sibTransId="{11D5AB72-E204-457C-9A70-328234006309}"/>
    <dgm:cxn modelId="{AEEC1A8C-8284-4C74-9535-DEDDFAD5AE53}" type="presParOf" srcId="{95E598EE-F1F0-4818-B7ED-27D2A772A78C}" destId="{D600CE8A-6A9D-42B1-AC73-23A82BF61708}" srcOrd="0" destOrd="0" presId="urn:microsoft.com/office/officeart/2005/8/layout/hList1"/>
    <dgm:cxn modelId="{E2820ECC-1565-49BE-A9CF-020AA1FFB5B5}" type="presParOf" srcId="{D600CE8A-6A9D-42B1-AC73-23A82BF61708}" destId="{FD111EFA-6BE6-434D-A9EE-E0EE45628B0F}" srcOrd="0" destOrd="0" presId="urn:microsoft.com/office/officeart/2005/8/layout/hList1"/>
    <dgm:cxn modelId="{47057F75-E72B-47C1-ACC8-72744D544EDE}" type="presParOf" srcId="{D600CE8A-6A9D-42B1-AC73-23A82BF61708}" destId="{D3ACD089-4EE6-4156-A482-DC1BC19049B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25A839-F5DD-4FA5-987B-F52EE910FE9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A0604AAD-9BC5-4D59-9BED-1890F37DB7A5}">
      <dgm:prSet/>
      <dgm:spPr/>
      <dgm:t>
        <a:bodyPr/>
        <a:lstStyle/>
        <a:p>
          <a:r>
            <a:rPr lang="es-CO" dirty="0"/>
            <a:t>Trabajar con clientes, gobiernos y actores clave</a:t>
          </a:r>
          <a:endParaRPr lang="en-GB" dirty="0"/>
        </a:p>
      </dgm:t>
    </dgm:pt>
    <dgm:pt modelId="{02089BD3-098C-414D-900A-FF3A825FAFBF}" type="parTrans" cxnId="{D0304BD5-A169-4F8D-A171-82F17CF29A9A}">
      <dgm:prSet/>
      <dgm:spPr/>
      <dgm:t>
        <a:bodyPr/>
        <a:lstStyle/>
        <a:p>
          <a:endParaRPr lang="en-GB"/>
        </a:p>
      </dgm:t>
    </dgm:pt>
    <dgm:pt modelId="{F45F5983-B239-4F0F-A81B-609357A33D39}" type="sibTrans" cxnId="{D0304BD5-A169-4F8D-A171-82F17CF29A9A}">
      <dgm:prSet/>
      <dgm:spPr/>
      <dgm:t>
        <a:bodyPr/>
        <a:lstStyle/>
        <a:p>
          <a:endParaRPr lang="en-GB"/>
        </a:p>
      </dgm:t>
    </dgm:pt>
    <dgm:pt modelId="{22304A14-0B41-42E4-8933-5EF26CED0062}">
      <dgm:prSet/>
      <dgm:spPr/>
      <dgm:t>
        <a:bodyPr/>
        <a:lstStyle/>
        <a:p>
          <a:r>
            <a:rPr lang="es-ES" b="0" i="0" dirty="0"/>
            <a:t>Alinear las estrategias de suscripción con los planes de neutralidad de carbono de los clientes</a:t>
          </a:r>
          <a:endParaRPr lang="en-GB" dirty="0"/>
        </a:p>
      </dgm:t>
    </dgm:pt>
    <dgm:pt modelId="{4BF62094-FE61-4BA0-B5B4-D2F38DF5D461}" type="parTrans" cxnId="{A2974439-6E8E-474A-8F53-141788910EC7}">
      <dgm:prSet/>
      <dgm:spPr/>
      <dgm:t>
        <a:bodyPr/>
        <a:lstStyle/>
        <a:p>
          <a:endParaRPr lang="en-GB"/>
        </a:p>
      </dgm:t>
    </dgm:pt>
    <dgm:pt modelId="{300272C4-B79B-4ACE-815F-918290CD9E51}" type="sibTrans" cxnId="{A2974439-6E8E-474A-8F53-141788910EC7}">
      <dgm:prSet/>
      <dgm:spPr/>
      <dgm:t>
        <a:bodyPr/>
        <a:lstStyle/>
        <a:p>
          <a:endParaRPr lang="en-GB"/>
        </a:p>
      </dgm:t>
    </dgm:pt>
    <dgm:pt modelId="{D65205E9-9F19-409A-9AC4-D4612CBDA50E}">
      <dgm:prSet/>
      <dgm:spPr/>
      <dgm:t>
        <a:bodyPr/>
        <a:lstStyle/>
        <a:p>
          <a:r>
            <a:rPr lang="es-ES" b="0" i="0"/>
            <a:t>Trabajar con clientes para comprender los cambios en la gestión de riesgo</a:t>
          </a:r>
          <a:endParaRPr lang="en-GB" dirty="0"/>
        </a:p>
      </dgm:t>
    </dgm:pt>
    <dgm:pt modelId="{E1955906-0269-4538-9F55-5849A17F0618}" type="parTrans" cxnId="{373CA028-7960-48FE-96FB-180DE62A6AB4}">
      <dgm:prSet/>
      <dgm:spPr/>
      <dgm:t>
        <a:bodyPr/>
        <a:lstStyle/>
        <a:p>
          <a:endParaRPr lang="en-GB"/>
        </a:p>
      </dgm:t>
    </dgm:pt>
    <dgm:pt modelId="{916BB6C0-DF54-4C7A-9BDF-07866DEBC174}" type="sibTrans" cxnId="{373CA028-7960-48FE-96FB-180DE62A6AB4}">
      <dgm:prSet/>
      <dgm:spPr/>
      <dgm:t>
        <a:bodyPr/>
        <a:lstStyle/>
        <a:p>
          <a:endParaRPr lang="en-GB"/>
        </a:p>
      </dgm:t>
    </dgm:pt>
    <dgm:pt modelId="{D967188E-01F7-40B6-A03E-A630B441BAEB}">
      <dgm:prSet/>
      <dgm:spPr/>
      <dgm:t>
        <a:bodyPr/>
        <a:lstStyle/>
        <a:p>
          <a:r>
            <a:rPr lang="es-ES" b="0" i="0" dirty="0"/>
            <a:t>Trabajando con clientes para ayudarles a comprender su apetito de riesgo</a:t>
          </a:r>
          <a:endParaRPr lang="en-GB" dirty="0"/>
        </a:p>
      </dgm:t>
    </dgm:pt>
    <dgm:pt modelId="{9B3A216C-436F-4A5E-95C9-E06494CB44DE}" type="parTrans" cxnId="{C79FA42D-9C08-4CAA-A3FC-BABE8CD7079E}">
      <dgm:prSet/>
      <dgm:spPr/>
      <dgm:t>
        <a:bodyPr/>
        <a:lstStyle/>
        <a:p>
          <a:endParaRPr lang="en-GB"/>
        </a:p>
      </dgm:t>
    </dgm:pt>
    <dgm:pt modelId="{52F5BBCE-F716-41EB-BAEB-30D02E41A066}" type="sibTrans" cxnId="{C79FA42D-9C08-4CAA-A3FC-BABE8CD7079E}">
      <dgm:prSet/>
      <dgm:spPr/>
      <dgm:t>
        <a:bodyPr/>
        <a:lstStyle/>
        <a:p>
          <a:endParaRPr lang="en-GB"/>
        </a:p>
      </dgm:t>
    </dgm:pt>
    <dgm:pt modelId="{D242E0C5-3E5E-40DA-9B18-AAA54224D40E}">
      <dgm:prSet/>
      <dgm:spPr/>
      <dgm:t>
        <a:bodyPr/>
        <a:lstStyle/>
        <a:p>
          <a:r>
            <a:rPr lang="es-ES" b="0" i="0" dirty="0"/>
            <a:t>Las aseguradoras pueden influir en políticas importantes, como el establecimiento de un precio al carbono y la promoción de actividades de bajo carbono</a:t>
          </a:r>
          <a:endParaRPr lang="en-GB" dirty="0"/>
        </a:p>
      </dgm:t>
    </dgm:pt>
    <dgm:pt modelId="{2516D517-DB62-46EE-939C-0228F33D2BCF}" type="parTrans" cxnId="{AB877775-ACD6-4D8F-BFD1-68A6EE6D4FDD}">
      <dgm:prSet/>
      <dgm:spPr/>
      <dgm:t>
        <a:bodyPr/>
        <a:lstStyle/>
        <a:p>
          <a:endParaRPr lang="en-GB"/>
        </a:p>
      </dgm:t>
    </dgm:pt>
    <dgm:pt modelId="{47F027CE-359E-4564-96EA-2380EC4E2CDD}" type="sibTrans" cxnId="{AB877775-ACD6-4D8F-BFD1-68A6EE6D4FDD}">
      <dgm:prSet/>
      <dgm:spPr/>
      <dgm:t>
        <a:bodyPr/>
        <a:lstStyle/>
        <a:p>
          <a:endParaRPr lang="en-GB"/>
        </a:p>
      </dgm:t>
    </dgm:pt>
    <dgm:pt modelId="{95E598EE-F1F0-4818-B7ED-27D2A772A78C}" type="pres">
      <dgm:prSet presAssocID="{DF25A839-F5DD-4FA5-987B-F52EE910FE99}" presName="Name0" presStyleCnt="0">
        <dgm:presLayoutVars>
          <dgm:dir/>
          <dgm:animLvl val="lvl"/>
          <dgm:resizeHandles val="exact"/>
        </dgm:presLayoutVars>
      </dgm:prSet>
      <dgm:spPr/>
    </dgm:pt>
    <dgm:pt modelId="{D600CE8A-6A9D-42B1-AC73-23A82BF61708}" type="pres">
      <dgm:prSet presAssocID="{A0604AAD-9BC5-4D59-9BED-1890F37DB7A5}" presName="composite" presStyleCnt="0"/>
      <dgm:spPr/>
    </dgm:pt>
    <dgm:pt modelId="{FD111EFA-6BE6-434D-A9EE-E0EE45628B0F}" type="pres">
      <dgm:prSet presAssocID="{A0604AAD-9BC5-4D59-9BED-1890F37DB7A5}" presName="parTx" presStyleLbl="alignNode1" presStyleIdx="0" presStyleCnt="1">
        <dgm:presLayoutVars>
          <dgm:chMax val="0"/>
          <dgm:chPref val="0"/>
          <dgm:bulletEnabled val="1"/>
        </dgm:presLayoutVars>
      </dgm:prSet>
      <dgm:spPr/>
    </dgm:pt>
    <dgm:pt modelId="{D3ACD089-4EE6-4156-A482-DC1BC19049BF}" type="pres">
      <dgm:prSet presAssocID="{A0604AAD-9BC5-4D59-9BED-1890F37DB7A5}" presName="desTx" presStyleLbl="alignAccFollowNode1" presStyleIdx="0" presStyleCnt="1">
        <dgm:presLayoutVars>
          <dgm:bulletEnabled val="1"/>
        </dgm:presLayoutVars>
      </dgm:prSet>
      <dgm:spPr/>
    </dgm:pt>
  </dgm:ptLst>
  <dgm:cxnLst>
    <dgm:cxn modelId="{373CA028-7960-48FE-96FB-180DE62A6AB4}" srcId="{A0604AAD-9BC5-4D59-9BED-1890F37DB7A5}" destId="{D65205E9-9F19-409A-9AC4-D4612CBDA50E}" srcOrd="1" destOrd="0" parTransId="{E1955906-0269-4538-9F55-5849A17F0618}" sibTransId="{916BB6C0-DF54-4C7A-9BDF-07866DEBC174}"/>
    <dgm:cxn modelId="{9AAAE82B-FF9A-4BBA-848D-63CE8C02CDEC}" type="presOf" srcId="{DF25A839-F5DD-4FA5-987B-F52EE910FE99}" destId="{95E598EE-F1F0-4818-B7ED-27D2A772A78C}" srcOrd="0" destOrd="0" presId="urn:microsoft.com/office/officeart/2005/8/layout/hList1"/>
    <dgm:cxn modelId="{C79FA42D-9C08-4CAA-A3FC-BABE8CD7079E}" srcId="{A0604AAD-9BC5-4D59-9BED-1890F37DB7A5}" destId="{D967188E-01F7-40B6-A03E-A630B441BAEB}" srcOrd="2" destOrd="0" parTransId="{9B3A216C-436F-4A5E-95C9-E06494CB44DE}" sibTransId="{52F5BBCE-F716-41EB-BAEB-30D02E41A066}"/>
    <dgm:cxn modelId="{A2974439-6E8E-474A-8F53-141788910EC7}" srcId="{A0604AAD-9BC5-4D59-9BED-1890F37DB7A5}" destId="{22304A14-0B41-42E4-8933-5EF26CED0062}" srcOrd="0" destOrd="0" parTransId="{4BF62094-FE61-4BA0-B5B4-D2F38DF5D461}" sibTransId="{300272C4-B79B-4ACE-815F-918290CD9E51}"/>
    <dgm:cxn modelId="{AB877775-ACD6-4D8F-BFD1-68A6EE6D4FDD}" srcId="{A0604AAD-9BC5-4D59-9BED-1890F37DB7A5}" destId="{D242E0C5-3E5E-40DA-9B18-AAA54224D40E}" srcOrd="3" destOrd="0" parTransId="{2516D517-DB62-46EE-939C-0228F33D2BCF}" sibTransId="{47F027CE-359E-4564-96EA-2380EC4E2CDD}"/>
    <dgm:cxn modelId="{8D4F6A88-0760-46AB-B7B6-5D0044A2888B}" type="presOf" srcId="{A0604AAD-9BC5-4D59-9BED-1890F37DB7A5}" destId="{FD111EFA-6BE6-434D-A9EE-E0EE45628B0F}" srcOrd="0" destOrd="0" presId="urn:microsoft.com/office/officeart/2005/8/layout/hList1"/>
    <dgm:cxn modelId="{C26F4AA8-F87E-47A1-98A0-E5E289B90677}" type="presOf" srcId="{D242E0C5-3E5E-40DA-9B18-AAA54224D40E}" destId="{D3ACD089-4EE6-4156-A482-DC1BC19049BF}" srcOrd="0" destOrd="3" presId="urn:microsoft.com/office/officeart/2005/8/layout/hList1"/>
    <dgm:cxn modelId="{2F8E54B0-344B-48A6-9E4C-9CFEC84E2FB0}" type="presOf" srcId="{D967188E-01F7-40B6-A03E-A630B441BAEB}" destId="{D3ACD089-4EE6-4156-A482-DC1BC19049BF}" srcOrd="0" destOrd="2" presId="urn:microsoft.com/office/officeart/2005/8/layout/hList1"/>
    <dgm:cxn modelId="{7AF580B3-6D66-4B72-A537-3F0A941D8329}" type="presOf" srcId="{D65205E9-9F19-409A-9AC4-D4612CBDA50E}" destId="{D3ACD089-4EE6-4156-A482-DC1BC19049BF}" srcOrd="0" destOrd="1" presId="urn:microsoft.com/office/officeart/2005/8/layout/hList1"/>
    <dgm:cxn modelId="{D0304BD5-A169-4F8D-A171-82F17CF29A9A}" srcId="{DF25A839-F5DD-4FA5-987B-F52EE910FE99}" destId="{A0604AAD-9BC5-4D59-9BED-1890F37DB7A5}" srcOrd="0" destOrd="0" parTransId="{02089BD3-098C-414D-900A-FF3A825FAFBF}" sibTransId="{F45F5983-B239-4F0F-A81B-609357A33D39}"/>
    <dgm:cxn modelId="{486047E7-3986-4FD0-915D-74BE503FED03}" type="presOf" srcId="{22304A14-0B41-42E4-8933-5EF26CED0062}" destId="{D3ACD089-4EE6-4156-A482-DC1BC19049BF}" srcOrd="0" destOrd="0" presId="urn:microsoft.com/office/officeart/2005/8/layout/hList1"/>
    <dgm:cxn modelId="{AEEC1A8C-8284-4C74-9535-DEDDFAD5AE53}" type="presParOf" srcId="{95E598EE-F1F0-4818-B7ED-27D2A772A78C}" destId="{D600CE8A-6A9D-42B1-AC73-23A82BF61708}" srcOrd="0" destOrd="0" presId="urn:microsoft.com/office/officeart/2005/8/layout/hList1"/>
    <dgm:cxn modelId="{E2820ECC-1565-49BE-A9CF-020AA1FFB5B5}" type="presParOf" srcId="{D600CE8A-6A9D-42B1-AC73-23A82BF61708}" destId="{FD111EFA-6BE6-434D-A9EE-E0EE45628B0F}" srcOrd="0" destOrd="0" presId="urn:microsoft.com/office/officeart/2005/8/layout/hList1"/>
    <dgm:cxn modelId="{47057F75-E72B-47C1-ACC8-72744D544EDE}" type="presParOf" srcId="{D600CE8A-6A9D-42B1-AC73-23A82BF61708}" destId="{D3ACD089-4EE6-4156-A482-DC1BC19049BF}"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723513-FC34-4D92-B0C3-BE4552F0D981}"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GB"/>
        </a:p>
      </dgm:t>
    </dgm:pt>
    <dgm:pt modelId="{A0223159-9F17-4CDD-AF30-6CD48DA08A16}">
      <dgm:prSet custT="1"/>
      <dgm:spPr/>
      <dgm:t>
        <a:bodyPr/>
        <a:lstStyle/>
        <a:p>
          <a:r>
            <a:rPr lang="en-GB" sz="1200" b="0" i="0" dirty="0" err="1">
              <a:latin typeface="+mn-lt"/>
            </a:rPr>
            <a:t>Evaluación</a:t>
          </a:r>
          <a:r>
            <a:rPr lang="en-GB" sz="1200" b="0" i="0" dirty="0">
              <a:latin typeface="+mn-lt"/>
            </a:rPr>
            <a:t> de </a:t>
          </a:r>
          <a:r>
            <a:rPr lang="en-GB" sz="1200" b="0" i="0" dirty="0" err="1">
              <a:latin typeface="+mn-lt"/>
            </a:rPr>
            <a:t>riesgos</a:t>
          </a:r>
          <a:r>
            <a:rPr lang="en-GB" sz="1200" b="0" i="0" dirty="0">
              <a:latin typeface="+mn-lt"/>
            </a:rPr>
            <a:t> </a:t>
          </a:r>
          <a:r>
            <a:rPr lang="es-ES" sz="1200" b="0" i="0" dirty="0">
              <a:latin typeface="+mn-lt"/>
            </a:rPr>
            <a:t>para comprender los posibles impactos del cambio climático en la infraestructura, la agricultura, la vivienda y otros sectores</a:t>
          </a:r>
          <a:endParaRPr lang="en-GB" sz="1200" dirty="0">
            <a:latin typeface="+mn-lt"/>
          </a:endParaRPr>
        </a:p>
      </dgm:t>
    </dgm:pt>
    <dgm:pt modelId="{79CAAB5D-30DA-4332-8421-6E36803E256C}" type="parTrans" cxnId="{EC17A007-57F0-4019-8FFD-2751B92B6319}">
      <dgm:prSet/>
      <dgm:spPr/>
      <dgm:t>
        <a:bodyPr/>
        <a:lstStyle/>
        <a:p>
          <a:endParaRPr lang="en-GB" sz="1200">
            <a:latin typeface="+mn-lt"/>
          </a:endParaRPr>
        </a:p>
      </dgm:t>
    </dgm:pt>
    <dgm:pt modelId="{736A4A21-80E9-4B2B-9AA6-DF83A4823CA1}" type="sibTrans" cxnId="{EC17A007-57F0-4019-8FFD-2751B92B6319}">
      <dgm:prSet/>
      <dgm:spPr/>
      <dgm:t>
        <a:bodyPr/>
        <a:lstStyle/>
        <a:p>
          <a:endParaRPr lang="en-GB" sz="1200">
            <a:latin typeface="+mn-lt"/>
          </a:endParaRPr>
        </a:p>
      </dgm:t>
    </dgm:pt>
    <dgm:pt modelId="{09A78E8A-99B7-4E59-82B8-8983CDBE65D0}">
      <dgm:prSet custT="1"/>
      <dgm:spPr/>
      <dgm:t>
        <a:bodyPr/>
        <a:lstStyle/>
        <a:p>
          <a:r>
            <a:rPr lang="en-GB" sz="1200" b="0" i="0">
              <a:latin typeface="+mn-lt"/>
            </a:rPr>
            <a:t>Promoción de la resiliencia </a:t>
          </a:r>
          <a:r>
            <a:rPr lang="es-ES" sz="1200" b="0" i="0">
              <a:latin typeface="+mn-lt"/>
            </a:rPr>
            <a:t>trabajar en colaboración con los clientes y las comunidades para promover prácticas y medidas que aumenten la resiliencia al cambio climático</a:t>
          </a:r>
          <a:endParaRPr lang="en-GB" sz="1200">
            <a:latin typeface="+mn-lt"/>
          </a:endParaRPr>
        </a:p>
      </dgm:t>
    </dgm:pt>
    <dgm:pt modelId="{CE5275DE-E9C0-4982-B736-5F812FAD324B}" type="parTrans" cxnId="{23D2F202-580B-451F-908B-C177893B4968}">
      <dgm:prSet/>
      <dgm:spPr/>
      <dgm:t>
        <a:bodyPr/>
        <a:lstStyle/>
        <a:p>
          <a:endParaRPr lang="en-GB" sz="1200">
            <a:latin typeface="+mn-lt"/>
          </a:endParaRPr>
        </a:p>
      </dgm:t>
    </dgm:pt>
    <dgm:pt modelId="{404F2A38-A5DA-4BDD-83B9-5CD52C3DA793}" type="sibTrans" cxnId="{23D2F202-580B-451F-908B-C177893B4968}">
      <dgm:prSet/>
      <dgm:spPr/>
      <dgm:t>
        <a:bodyPr/>
        <a:lstStyle/>
        <a:p>
          <a:endParaRPr lang="en-GB" sz="1200">
            <a:latin typeface="+mn-lt"/>
          </a:endParaRPr>
        </a:p>
      </dgm:t>
    </dgm:pt>
    <dgm:pt modelId="{6FC1143E-2799-4854-A8DA-337F5DA4A293}">
      <dgm:prSet custT="1"/>
      <dgm:spPr/>
      <dgm:t>
        <a:bodyPr/>
        <a:lstStyle/>
        <a:p>
          <a:r>
            <a:rPr lang="es-ES" sz="1200" b="0" i="0">
              <a:latin typeface="+mn-lt"/>
            </a:rPr>
            <a:t>Colaboración con gobiernos y organizaciones para desarrollar estrategias de adaptación al cambio climático a nivel regional y nacional</a:t>
          </a:r>
          <a:endParaRPr lang="en-GB" sz="1200">
            <a:latin typeface="+mn-lt"/>
          </a:endParaRPr>
        </a:p>
      </dgm:t>
    </dgm:pt>
    <dgm:pt modelId="{3C346174-82CA-4C6A-8DB1-5E3C4BF2DED1}" type="parTrans" cxnId="{BAF33CA2-A49C-41EE-9232-4CD3201B99C9}">
      <dgm:prSet/>
      <dgm:spPr/>
      <dgm:t>
        <a:bodyPr/>
        <a:lstStyle/>
        <a:p>
          <a:endParaRPr lang="en-GB" sz="1200">
            <a:latin typeface="+mn-lt"/>
          </a:endParaRPr>
        </a:p>
      </dgm:t>
    </dgm:pt>
    <dgm:pt modelId="{9168D32D-70E7-400B-B2D0-66000702E231}" type="sibTrans" cxnId="{BAF33CA2-A49C-41EE-9232-4CD3201B99C9}">
      <dgm:prSet/>
      <dgm:spPr/>
      <dgm:t>
        <a:bodyPr/>
        <a:lstStyle/>
        <a:p>
          <a:endParaRPr lang="en-GB" sz="1200">
            <a:latin typeface="+mn-lt"/>
          </a:endParaRPr>
        </a:p>
      </dgm:t>
    </dgm:pt>
    <dgm:pt modelId="{1E3490FC-4A7F-4D78-93A3-53CDC24CA42B}">
      <dgm:prSet custT="1"/>
      <dgm:spPr/>
      <dgm:t>
        <a:bodyPr/>
        <a:lstStyle/>
        <a:p>
          <a:r>
            <a:rPr lang="en-GB" sz="1200" b="0" i="0">
              <a:latin typeface="+mn-lt"/>
            </a:rPr>
            <a:t>Sensibilización y divulgación </a:t>
          </a:r>
          <a:r>
            <a:rPr lang="es-ES" sz="1200" b="0" i="0">
              <a:latin typeface="+mn-lt"/>
            </a:rPr>
            <a:t>sobre los riesgos del cambio climático y la importancia de la adaptación</a:t>
          </a:r>
          <a:endParaRPr lang="en-GB" sz="1200">
            <a:latin typeface="+mn-lt"/>
          </a:endParaRPr>
        </a:p>
      </dgm:t>
    </dgm:pt>
    <dgm:pt modelId="{7DEC4B62-BE0A-4955-8368-C33E122D7726}" type="parTrans" cxnId="{2174110C-7139-4333-8B91-8BE42BD84720}">
      <dgm:prSet/>
      <dgm:spPr/>
      <dgm:t>
        <a:bodyPr/>
        <a:lstStyle/>
        <a:p>
          <a:endParaRPr lang="en-GB" sz="1200">
            <a:latin typeface="+mn-lt"/>
          </a:endParaRPr>
        </a:p>
      </dgm:t>
    </dgm:pt>
    <dgm:pt modelId="{52C3981F-D58A-4652-AA71-B6C7FAD44FBA}" type="sibTrans" cxnId="{2174110C-7139-4333-8B91-8BE42BD84720}">
      <dgm:prSet/>
      <dgm:spPr/>
      <dgm:t>
        <a:bodyPr/>
        <a:lstStyle/>
        <a:p>
          <a:endParaRPr lang="en-GB" sz="1200">
            <a:latin typeface="+mn-lt"/>
          </a:endParaRPr>
        </a:p>
      </dgm:t>
    </dgm:pt>
    <dgm:pt modelId="{7E1019B0-D215-4B26-B747-6AA17DDFB816}">
      <dgm:prSet custT="1"/>
      <dgm:spPr/>
      <dgm:t>
        <a:bodyPr/>
        <a:lstStyle/>
        <a:p>
          <a:r>
            <a:rPr lang="es-ES" sz="1200" b="0" i="0">
              <a:latin typeface="+mn-lt"/>
            </a:rPr>
            <a:t>Desarrollo de productos de Seguro que aborden los riesgos específicos del cambio climático</a:t>
          </a:r>
          <a:endParaRPr lang="en-GB" sz="1200">
            <a:latin typeface="+mn-lt"/>
          </a:endParaRPr>
        </a:p>
      </dgm:t>
    </dgm:pt>
    <dgm:pt modelId="{B2DD3A3F-6C50-475B-AB5F-7312B163ABF8}" type="parTrans" cxnId="{B6CF5213-FC74-46A0-BF6F-6462DF49250C}">
      <dgm:prSet/>
      <dgm:spPr/>
      <dgm:t>
        <a:bodyPr/>
        <a:lstStyle/>
        <a:p>
          <a:endParaRPr lang="en-GB" sz="1200">
            <a:latin typeface="+mn-lt"/>
          </a:endParaRPr>
        </a:p>
      </dgm:t>
    </dgm:pt>
    <dgm:pt modelId="{A88FE6B7-3EB3-4B3B-AB94-7E71A10BF0CD}" type="sibTrans" cxnId="{B6CF5213-FC74-46A0-BF6F-6462DF49250C}">
      <dgm:prSet/>
      <dgm:spPr/>
      <dgm:t>
        <a:bodyPr/>
        <a:lstStyle/>
        <a:p>
          <a:endParaRPr lang="en-GB" sz="1200">
            <a:latin typeface="+mn-lt"/>
          </a:endParaRPr>
        </a:p>
      </dgm:t>
    </dgm:pt>
    <dgm:pt modelId="{4403816F-0CFE-4774-B0C5-87E66EFE6C78}" type="pres">
      <dgm:prSet presAssocID="{9D723513-FC34-4D92-B0C3-BE4552F0D981}" presName="linear" presStyleCnt="0">
        <dgm:presLayoutVars>
          <dgm:dir/>
          <dgm:animLvl val="lvl"/>
          <dgm:resizeHandles val="exact"/>
        </dgm:presLayoutVars>
      </dgm:prSet>
      <dgm:spPr/>
    </dgm:pt>
    <dgm:pt modelId="{5A881B8F-CE54-470F-92A7-D5B116E9A39C}" type="pres">
      <dgm:prSet presAssocID="{A0223159-9F17-4CDD-AF30-6CD48DA08A16}" presName="parentLin" presStyleCnt="0"/>
      <dgm:spPr/>
    </dgm:pt>
    <dgm:pt modelId="{C2FD01FE-EF54-4717-A193-BAB382F19D1F}" type="pres">
      <dgm:prSet presAssocID="{A0223159-9F17-4CDD-AF30-6CD48DA08A16}" presName="parentLeftMargin" presStyleLbl="node1" presStyleIdx="0" presStyleCnt="5"/>
      <dgm:spPr/>
    </dgm:pt>
    <dgm:pt modelId="{1C0674AF-D51D-44E0-A14B-B87D789EEB96}" type="pres">
      <dgm:prSet presAssocID="{A0223159-9F17-4CDD-AF30-6CD48DA08A16}" presName="parentText" presStyleLbl="node1" presStyleIdx="0" presStyleCnt="5">
        <dgm:presLayoutVars>
          <dgm:chMax val="0"/>
          <dgm:bulletEnabled val="1"/>
        </dgm:presLayoutVars>
      </dgm:prSet>
      <dgm:spPr/>
    </dgm:pt>
    <dgm:pt modelId="{72F4D46B-5E6C-43EB-A029-681E18A9B0AD}" type="pres">
      <dgm:prSet presAssocID="{A0223159-9F17-4CDD-AF30-6CD48DA08A16}" presName="negativeSpace" presStyleCnt="0"/>
      <dgm:spPr/>
    </dgm:pt>
    <dgm:pt modelId="{2F3E247E-6B03-4C1D-A2F4-CAAC6B44FBE9}" type="pres">
      <dgm:prSet presAssocID="{A0223159-9F17-4CDD-AF30-6CD48DA08A16}" presName="childText" presStyleLbl="conFgAcc1" presStyleIdx="0" presStyleCnt="5">
        <dgm:presLayoutVars>
          <dgm:bulletEnabled val="1"/>
        </dgm:presLayoutVars>
      </dgm:prSet>
      <dgm:spPr/>
    </dgm:pt>
    <dgm:pt modelId="{8F578A45-7C14-43E6-B156-7C881A5C291B}" type="pres">
      <dgm:prSet presAssocID="{736A4A21-80E9-4B2B-9AA6-DF83A4823CA1}" presName="spaceBetweenRectangles" presStyleCnt="0"/>
      <dgm:spPr/>
    </dgm:pt>
    <dgm:pt modelId="{61BF8625-A9F5-48F9-9532-DA80DA8D301E}" type="pres">
      <dgm:prSet presAssocID="{09A78E8A-99B7-4E59-82B8-8983CDBE65D0}" presName="parentLin" presStyleCnt="0"/>
      <dgm:spPr/>
    </dgm:pt>
    <dgm:pt modelId="{544FF9AF-B08E-4461-BB5C-14A51321667C}" type="pres">
      <dgm:prSet presAssocID="{09A78E8A-99B7-4E59-82B8-8983CDBE65D0}" presName="parentLeftMargin" presStyleLbl="node1" presStyleIdx="0" presStyleCnt="5"/>
      <dgm:spPr/>
    </dgm:pt>
    <dgm:pt modelId="{9009644D-C2AF-4F32-8D0E-5BE54E9C16D6}" type="pres">
      <dgm:prSet presAssocID="{09A78E8A-99B7-4E59-82B8-8983CDBE65D0}" presName="parentText" presStyleLbl="node1" presStyleIdx="1" presStyleCnt="5">
        <dgm:presLayoutVars>
          <dgm:chMax val="0"/>
          <dgm:bulletEnabled val="1"/>
        </dgm:presLayoutVars>
      </dgm:prSet>
      <dgm:spPr/>
    </dgm:pt>
    <dgm:pt modelId="{B59322E6-FDB7-422D-91AE-91BCCFC95736}" type="pres">
      <dgm:prSet presAssocID="{09A78E8A-99B7-4E59-82B8-8983CDBE65D0}" presName="negativeSpace" presStyleCnt="0"/>
      <dgm:spPr/>
    </dgm:pt>
    <dgm:pt modelId="{60EDC9D3-A61F-449A-A9E7-58F911653B6E}" type="pres">
      <dgm:prSet presAssocID="{09A78E8A-99B7-4E59-82B8-8983CDBE65D0}" presName="childText" presStyleLbl="conFgAcc1" presStyleIdx="1" presStyleCnt="5">
        <dgm:presLayoutVars>
          <dgm:bulletEnabled val="1"/>
        </dgm:presLayoutVars>
      </dgm:prSet>
      <dgm:spPr/>
    </dgm:pt>
    <dgm:pt modelId="{86B8618E-E70C-454C-8118-ED84FC113B8C}" type="pres">
      <dgm:prSet presAssocID="{404F2A38-A5DA-4BDD-83B9-5CD52C3DA793}" presName="spaceBetweenRectangles" presStyleCnt="0"/>
      <dgm:spPr/>
    </dgm:pt>
    <dgm:pt modelId="{D6DB9451-CA83-4EC2-989F-2373ADC1C8FC}" type="pres">
      <dgm:prSet presAssocID="{6FC1143E-2799-4854-A8DA-337F5DA4A293}" presName="parentLin" presStyleCnt="0"/>
      <dgm:spPr/>
    </dgm:pt>
    <dgm:pt modelId="{C73F9114-EE36-46FA-956C-2FE4E44E2F9F}" type="pres">
      <dgm:prSet presAssocID="{6FC1143E-2799-4854-A8DA-337F5DA4A293}" presName="parentLeftMargin" presStyleLbl="node1" presStyleIdx="1" presStyleCnt="5"/>
      <dgm:spPr/>
    </dgm:pt>
    <dgm:pt modelId="{9CBA7D15-2937-467C-9665-3D983E67F686}" type="pres">
      <dgm:prSet presAssocID="{6FC1143E-2799-4854-A8DA-337F5DA4A293}" presName="parentText" presStyleLbl="node1" presStyleIdx="2" presStyleCnt="5">
        <dgm:presLayoutVars>
          <dgm:chMax val="0"/>
          <dgm:bulletEnabled val="1"/>
        </dgm:presLayoutVars>
      </dgm:prSet>
      <dgm:spPr/>
    </dgm:pt>
    <dgm:pt modelId="{8DDB82FA-0F57-440C-B75A-28B04AE4CF58}" type="pres">
      <dgm:prSet presAssocID="{6FC1143E-2799-4854-A8DA-337F5DA4A293}" presName="negativeSpace" presStyleCnt="0"/>
      <dgm:spPr/>
    </dgm:pt>
    <dgm:pt modelId="{2A68AA49-A30A-4C8F-9DE6-9F4118EDD359}" type="pres">
      <dgm:prSet presAssocID="{6FC1143E-2799-4854-A8DA-337F5DA4A293}" presName="childText" presStyleLbl="conFgAcc1" presStyleIdx="2" presStyleCnt="5">
        <dgm:presLayoutVars>
          <dgm:bulletEnabled val="1"/>
        </dgm:presLayoutVars>
      </dgm:prSet>
      <dgm:spPr/>
    </dgm:pt>
    <dgm:pt modelId="{E2CF3A8D-4E82-490C-948F-393EF081D275}" type="pres">
      <dgm:prSet presAssocID="{9168D32D-70E7-400B-B2D0-66000702E231}" presName="spaceBetweenRectangles" presStyleCnt="0"/>
      <dgm:spPr/>
    </dgm:pt>
    <dgm:pt modelId="{32FABB4C-1EFE-4D95-A927-10F6AB25E817}" type="pres">
      <dgm:prSet presAssocID="{1E3490FC-4A7F-4D78-93A3-53CDC24CA42B}" presName="parentLin" presStyleCnt="0"/>
      <dgm:spPr/>
    </dgm:pt>
    <dgm:pt modelId="{2CC84BAE-30E0-486C-9C13-575350BED9BE}" type="pres">
      <dgm:prSet presAssocID="{1E3490FC-4A7F-4D78-93A3-53CDC24CA42B}" presName="parentLeftMargin" presStyleLbl="node1" presStyleIdx="2" presStyleCnt="5"/>
      <dgm:spPr/>
    </dgm:pt>
    <dgm:pt modelId="{5252FD65-F429-4B34-8B68-52E7D37DC8CA}" type="pres">
      <dgm:prSet presAssocID="{1E3490FC-4A7F-4D78-93A3-53CDC24CA42B}" presName="parentText" presStyleLbl="node1" presStyleIdx="3" presStyleCnt="5">
        <dgm:presLayoutVars>
          <dgm:chMax val="0"/>
          <dgm:bulletEnabled val="1"/>
        </dgm:presLayoutVars>
      </dgm:prSet>
      <dgm:spPr/>
    </dgm:pt>
    <dgm:pt modelId="{ACD50DC1-73EC-403B-92CC-138DE66EB3AA}" type="pres">
      <dgm:prSet presAssocID="{1E3490FC-4A7F-4D78-93A3-53CDC24CA42B}" presName="negativeSpace" presStyleCnt="0"/>
      <dgm:spPr/>
    </dgm:pt>
    <dgm:pt modelId="{95F224C6-BB4F-41C5-A102-879CF34822E8}" type="pres">
      <dgm:prSet presAssocID="{1E3490FC-4A7F-4D78-93A3-53CDC24CA42B}" presName="childText" presStyleLbl="conFgAcc1" presStyleIdx="3" presStyleCnt="5">
        <dgm:presLayoutVars>
          <dgm:bulletEnabled val="1"/>
        </dgm:presLayoutVars>
      </dgm:prSet>
      <dgm:spPr/>
    </dgm:pt>
    <dgm:pt modelId="{023D3E79-C523-436D-8FFD-AA8A40CD50EC}" type="pres">
      <dgm:prSet presAssocID="{52C3981F-D58A-4652-AA71-B6C7FAD44FBA}" presName="spaceBetweenRectangles" presStyleCnt="0"/>
      <dgm:spPr/>
    </dgm:pt>
    <dgm:pt modelId="{6CFE04C7-0EEC-4D53-AE38-44F7BC823C75}" type="pres">
      <dgm:prSet presAssocID="{7E1019B0-D215-4B26-B747-6AA17DDFB816}" presName="parentLin" presStyleCnt="0"/>
      <dgm:spPr/>
    </dgm:pt>
    <dgm:pt modelId="{91DA3743-E9E0-4930-AFE6-2B5721A16395}" type="pres">
      <dgm:prSet presAssocID="{7E1019B0-D215-4B26-B747-6AA17DDFB816}" presName="parentLeftMargin" presStyleLbl="node1" presStyleIdx="3" presStyleCnt="5"/>
      <dgm:spPr/>
    </dgm:pt>
    <dgm:pt modelId="{3F26F32D-36C0-4B32-8BB7-AD52C4E6982A}" type="pres">
      <dgm:prSet presAssocID="{7E1019B0-D215-4B26-B747-6AA17DDFB816}" presName="parentText" presStyleLbl="node1" presStyleIdx="4" presStyleCnt="5">
        <dgm:presLayoutVars>
          <dgm:chMax val="0"/>
          <dgm:bulletEnabled val="1"/>
        </dgm:presLayoutVars>
      </dgm:prSet>
      <dgm:spPr/>
    </dgm:pt>
    <dgm:pt modelId="{9F09A183-3BE7-4A20-9A25-16260456CF7E}" type="pres">
      <dgm:prSet presAssocID="{7E1019B0-D215-4B26-B747-6AA17DDFB816}" presName="negativeSpace" presStyleCnt="0"/>
      <dgm:spPr/>
    </dgm:pt>
    <dgm:pt modelId="{5367955F-2237-4F20-AAEE-9E31236B1D3E}" type="pres">
      <dgm:prSet presAssocID="{7E1019B0-D215-4B26-B747-6AA17DDFB816}" presName="childText" presStyleLbl="conFgAcc1" presStyleIdx="4" presStyleCnt="5">
        <dgm:presLayoutVars>
          <dgm:bulletEnabled val="1"/>
        </dgm:presLayoutVars>
      </dgm:prSet>
      <dgm:spPr/>
    </dgm:pt>
  </dgm:ptLst>
  <dgm:cxnLst>
    <dgm:cxn modelId="{23D2F202-580B-451F-908B-C177893B4968}" srcId="{9D723513-FC34-4D92-B0C3-BE4552F0D981}" destId="{09A78E8A-99B7-4E59-82B8-8983CDBE65D0}" srcOrd="1" destOrd="0" parTransId="{CE5275DE-E9C0-4982-B736-5F812FAD324B}" sibTransId="{404F2A38-A5DA-4BDD-83B9-5CD52C3DA793}"/>
    <dgm:cxn modelId="{EC17A007-57F0-4019-8FFD-2751B92B6319}" srcId="{9D723513-FC34-4D92-B0C3-BE4552F0D981}" destId="{A0223159-9F17-4CDD-AF30-6CD48DA08A16}" srcOrd="0" destOrd="0" parTransId="{79CAAB5D-30DA-4332-8421-6E36803E256C}" sibTransId="{736A4A21-80E9-4B2B-9AA6-DF83A4823CA1}"/>
    <dgm:cxn modelId="{2174110C-7139-4333-8B91-8BE42BD84720}" srcId="{9D723513-FC34-4D92-B0C3-BE4552F0D981}" destId="{1E3490FC-4A7F-4D78-93A3-53CDC24CA42B}" srcOrd="3" destOrd="0" parTransId="{7DEC4B62-BE0A-4955-8368-C33E122D7726}" sibTransId="{52C3981F-D58A-4652-AA71-B6C7FAD44FBA}"/>
    <dgm:cxn modelId="{B6CF5213-FC74-46A0-BF6F-6462DF49250C}" srcId="{9D723513-FC34-4D92-B0C3-BE4552F0D981}" destId="{7E1019B0-D215-4B26-B747-6AA17DDFB816}" srcOrd="4" destOrd="0" parTransId="{B2DD3A3F-6C50-475B-AB5F-7312B163ABF8}" sibTransId="{A88FE6B7-3EB3-4B3B-AB94-7E71A10BF0CD}"/>
    <dgm:cxn modelId="{B672E016-FF09-469B-9A68-07189E68B290}" type="presOf" srcId="{09A78E8A-99B7-4E59-82B8-8983CDBE65D0}" destId="{544FF9AF-B08E-4461-BB5C-14A51321667C}" srcOrd="0" destOrd="0" presId="urn:microsoft.com/office/officeart/2005/8/layout/list1"/>
    <dgm:cxn modelId="{2C127335-5F61-40B3-833E-13C10B32BCAF}" type="presOf" srcId="{1E3490FC-4A7F-4D78-93A3-53CDC24CA42B}" destId="{2CC84BAE-30E0-486C-9C13-575350BED9BE}" srcOrd="0" destOrd="0" presId="urn:microsoft.com/office/officeart/2005/8/layout/list1"/>
    <dgm:cxn modelId="{1E2ACF41-41BF-4326-AC71-EFC5DB926763}" type="presOf" srcId="{9D723513-FC34-4D92-B0C3-BE4552F0D981}" destId="{4403816F-0CFE-4774-B0C5-87E66EFE6C78}" srcOrd="0" destOrd="0" presId="urn:microsoft.com/office/officeart/2005/8/layout/list1"/>
    <dgm:cxn modelId="{DA15F943-C224-4F11-BCD5-B1AD37BD2019}" type="presOf" srcId="{A0223159-9F17-4CDD-AF30-6CD48DA08A16}" destId="{1C0674AF-D51D-44E0-A14B-B87D789EEB96}" srcOrd="1" destOrd="0" presId="urn:microsoft.com/office/officeart/2005/8/layout/list1"/>
    <dgm:cxn modelId="{4BA67E4A-29D4-46D3-90A3-15AB8C10BA9D}" type="presOf" srcId="{6FC1143E-2799-4854-A8DA-337F5DA4A293}" destId="{9CBA7D15-2937-467C-9665-3D983E67F686}" srcOrd="1" destOrd="0" presId="urn:microsoft.com/office/officeart/2005/8/layout/list1"/>
    <dgm:cxn modelId="{226E324B-2E24-41F0-ABEB-9D685EA3990D}" type="presOf" srcId="{7E1019B0-D215-4B26-B747-6AA17DDFB816}" destId="{91DA3743-E9E0-4930-AFE6-2B5721A16395}" srcOrd="0" destOrd="0" presId="urn:microsoft.com/office/officeart/2005/8/layout/list1"/>
    <dgm:cxn modelId="{30A92780-3A63-4699-B8AD-806A505A92ED}" type="presOf" srcId="{A0223159-9F17-4CDD-AF30-6CD48DA08A16}" destId="{C2FD01FE-EF54-4717-A193-BAB382F19D1F}" srcOrd="0" destOrd="0" presId="urn:microsoft.com/office/officeart/2005/8/layout/list1"/>
    <dgm:cxn modelId="{030C3088-2672-4D42-AE31-8249EE467CB6}" type="presOf" srcId="{09A78E8A-99B7-4E59-82B8-8983CDBE65D0}" destId="{9009644D-C2AF-4F32-8D0E-5BE54E9C16D6}" srcOrd="1" destOrd="0" presId="urn:microsoft.com/office/officeart/2005/8/layout/list1"/>
    <dgm:cxn modelId="{BAF33CA2-A49C-41EE-9232-4CD3201B99C9}" srcId="{9D723513-FC34-4D92-B0C3-BE4552F0D981}" destId="{6FC1143E-2799-4854-A8DA-337F5DA4A293}" srcOrd="2" destOrd="0" parTransId="{3C346174-82CA-4C6A-8DB1-5E3C4BF2DED1}" sibTransId="{9168D32D-70E7-400B-B2D0-66000702E231}"/>
    <dgm:cxn modelId="{D407ECA8-3E0B-4A8D-B637-C9AAC8953F41}" type="presOf" srcId="{1E3490FC-4A7F-4D78-93A3-53CDC24CA42B}" destId="{5252FD65-F429-4B34-8B68-52E7D37DC8CA}" srcOrd="1" destOrd="0" presId="urn:microsoft.com/office/officeart/2005/8/layout/list1"/>
    <dgm:cxn modelId="{EEEF21F8-9440-4B87-B7F1-BCBE7C347BA1}" type="presOf" srcId="{6FC1143E-2799-4854-A8DA-337F5DA4A293}" destId="{C73F9114-EE36-46FA-956C-2FE4E44E2F9F}" srcOrd="0" destOrd="0" presId="urn:microsoft.com/office/officeart/2005/8/layout/list1"/>
    <dgm:cxn modelId="{12C9E2FE-3730-4211-AD92-E0D9CAD87E76}" type="presOf" srcId="{7E1019B0-D215-4B26-B747-6AA17DDFB816}" destId="{3F26F32D-36C0-4B32-8BB7-AD52C4E6982A}" srcOrd="1" destOrd="0" presId="urn:microsoft.com/office/officeart/2005/8/layout/list1"/>
    <dgm:cxn modelId="{6C7219B0-78C5-4530-9D2A-601CED44E5B5}" type="presParOf" srcId="{4403816F-0CFE-4774-B0C5-87E66EFE6C78}" destId="{5A881B8F-CE54-470F-92A7-D5B116E9A39C}" srcOrd="0" destOrd="0" presId="urn:microsoft.com/office/officeart/2005/8/layout/list1"/>
    <dgm:cxn modelId="{276941A4-09CE-4279-AACB-8E32A96FFB11}" type="presParOf" srcId="{5A881B8F-CE54-470F-92A7-D5B116E9A39C}" destId="{C2FD01FE-EF54-4717-A193-BAB382F19D1F}" srcOrd="0" destOrd="0" presId="urn:microsoft.com/office/officeart/2005/8/layout/list1"/>
    <dgm:cxn modelId="{DBFCEB35-2975-4592-A99E-4DF83B1DDBE3}" type="presParOf" srcId="{5A881B8F-CE54-470F-92A7-D5B116E9A39C}" destId="{1C0674AF-D51D-44E0-A14B-B87D789EEB96}" srcOrd="1" destOrd="0" presId="urn:microsoft.com/office/officeart/2005/8/layout/list1"/>
    <dgm:cxn modelId="{0F56E370-CBE2-49B3-93F2-891108ED2B13}" type="presParOf" srcId="{4403816F-0CFE-4774-B0C5-87E66EFE6C78}" destId="{72F4D46B-5E6C-43EB-A029-681E18A9B0AD}" srcOrd="1" destOrd="0" presId="urn:microsoft.com/office/officeart/2005/8/layout/list1"/>
    <dgm:cxn modelId="{B4C33140-E1E8-4579-A88F-9C37C924AC8D}" type="presParOf" srcId="{4403816F-0CFE-4774-B0C5-87E66EFE6C78}" destId="{2F3E247E-6B03-4C1D-A2F4-CAAC6B44FBE9}" srcOrd="2" destOrd="0" presId="urn:microsoft.com/office/officeart/2005/8/layout/list1"/>
    <dgm:cxn modelId="{208B7AC2-1276-4FD3-9243-FCABC539F263}" type="presParOf" srcId="{4403816F-0CFE-4774-B0C5-87E66EFE6C78}" destId="{8F578A45-7C14-43E6-B156-7C881A5C291B}" srcOrd="3" destOrd="0" presId="urn:microsoft.com/office/officeart/2005/8/layout/list1"/>
    <dgm:cxn modelId="{2FC3F362-7AC1-4C90-8740-7E1BA5D425F4}" type="presParOf" srcId="{4403816F-0CFE-4774-B0C5-87E66EFE6C78}" destId="{61BF8625-A9F5-48F9-9532-DA80DA8D301E}" srcOrd="4" destOrd="0" presId="urn:microsoft.com/office/officeart/2005/8/layout/list1"/>
    <dgm:cxn modelId="{3175B59A-29F1-4306-9AA4-C9CD15EA7F9A}" type="presParOf" srcId="{61BF8625-A9F5-48F9-9532-DA80DA8D301E}" destId="{544FF9AF-B08E-4461-BB5C-14A51321667C}" srcOrd="0" destOrd="0" presId="urn:microsoft.com/office/officeart/2005/8/layout/list1"/>
    <dgm:cxn modelId="{3348AEC5-47F0-4F4E-BCD1-E4E7232BE37F}" type="presParOf" srcId="{61BF8625-A9F5-48F9-9532-DA80DA8D301E}" destId="{9009644D-C2AF-4F32-8D0E-5BE54E9C16D6}" srcOrd="1" destOrd="0" presId="urn:microsoft.com/office/officeart/2005/8/layout/list1"/>
    <dgm:cxn modelId="{ACBD5A95-AC75-4C21-A0B0-62B31E27C397}" type="presParOf" srcId="{4403816F-0CFE-4774-B0C5-87E66EFE6C78}" destId="{B59322E6-FDB7-422D-91AE-91BCCFC95736}" srcOrd="5" destOrd="0" presId="urn:microsoft.com/office/officeart/2005/8/layout/list1"/>
    <dgm:cxn modelId="{D6608E09-F9F1-47CC-997D-209B56F4D8AB}" type="presParOf" srcId="{4403816F-0CFE-4774-B0C5-87E66EFE6C78}" destId="{60EDC9D3-A61F-449A-A9E7-58F911653B6E}" srcOrd="6" destOrd="0" presId="urn:microsoft.com/office/officeart/2005/8/layout/list1"/>
    <dgm:cxn modelId="{A2D39868-E433-4DF1-9D93-516CDADF33E1}" type="presParOf" srcId="{4403816F-0CFE-4774-B0C5-87E66EFE6C78}" destId="{86B8618E-E70C-454C-8118-ED84FC113B8C}" srcOrd="7" destOrd="0" presId="urn:microsoft.com/office/officeart/2005/8/layout/list1"/>
    <dgm:cxn modelId="{F42BD73E-71CE-471C-83C8-FB798CDA0822}" type="presParOf" srcId="{4403816F-0CFE-4774-B0C5-87E66EFE6C78}" destId="{D6DB9451-CA83-4EC2-989F-2373ADC1C8FC}" srcOrd="8" destOrd="0" presId="urn:microsoft.com/office/officeart/2005/8/layout/list1"/>
    <dgm:cxn modelId="{E8954066-6971-4186-ABAE-3AE0537B4C8F}" type="presParOf" srcId="{D6DB9451-CA83-4EC2-989F-2373ADC1C8FC}" destId="{C73F9114-EE36-46FA-956C-2FE4E44E2F9F}" srcOrd="0" destOrd="0" presId="urn:microsoft.com/office/officeart/2005/8/layout/list1"/>
    <dgm:cxn modelId="{6F5A4A8A-FBA0-42F6-91D5-DCC510A606FA}" type="presParOf" srcId="{D6DB9451-CA83-4EC2-989F-2373ADC1C8FC}" destId="{9CBA7D15-2937-467C-9665-3D983E67F686}" srcOrd="1" destOrd="0" presId="urn:microsoft.com/office/officeart/2005/8/layout/list1"/>
    <dgm:cxn modelId="{F910B2BD-4082-45B2-8BA9-05E21B234935}" type="presParOf" srcId="{4403816F-0CFE-4774-B0C5-87E66EFE6C78}" destId="{8DDB82FA-0F57-440C-B75A-28B04AE4CF58}" srcOrd="9" destOrd="0" presId="urn:microsoft.com/office/officeart/2005/8/layout/list1"/>
    <dgm:cxn modelId="{31851AE3-D867-4E1F-BE80-86A4AF923FAC}" type="presParOf" srcId="{4403816F-0CFE-4774-B0C5-87E66EFE6C78}" destId="{2A68AA49-A30A-4C8F-9DE6-9F4118EDD359}" srcOrd="10" destOrd="0" presId="urn:microsoft.com/office/officeart/2005/8/layout/list1"/>
    <dgm:cxn modelId="{1DEBFCFC-9D0C-4C15-8AFF-BD22A6A06BC8}" type="presParOf" srcId="{4403816F-0CFE-4774-B0C5-87E66EFE6C78}" destId="{E2CF3A8D-4E82-490C-948F-393EF081D275}" srcOrd="11" destOrd="0" presId="urn:microsoft.com/office/officeart/2005/8/layout/list1"/>
    <dgm:cxn modelId="{96C4C006-176B-411E-AB5C-1FE94147EC99}" type="presParOf" srcId="{4403816F-0CFE-4774-B0C5-87E66EFE6C78}" destId="{32FABB4C-1EFE-4D95-A927-10F6AB25E817}" srcOrd="12" destOrd="0" presId="urn:microsoft.com/office/officeart/2005/8/layout/list1"/>
    <dgm:cxn modelId="{09D68BCC-9839-4851-8076-7A304B261D68}" type="presParOf" srcId="{32FABB4C-1EFE-4D95-A927-10F6AB25E817}" destId="{2CC84BAE-30E0-486C-9C13-575350BED9BE}" srcOrd="0" destOrd="0" presId="urn:microsoft.com/office/officeart/2005/8/layout/list1"/>
    <dgm:cxn modelId="{754BBB29-C420-4A22-8AD9-7E3258E47170}" type="presParOf" srcId="{32FABB4C-1EFE-4D95-A927-10F6AB25E817}" destId="{5252FD65-F429-4B34-8B68-52E7D37DC8CA}" srcOrd="1" destOrd="0" presId="urn:microsoft.com/office/officeart/2005/8/layout/list1"/>
    <dgm:cxn modelId="{E62E6229-8334-440C-8A58-EC5D93A6EE49}" type="presParOf" srcId="{4403816F-0CFE-4774-B0C5-87E66EFE6C78}" destId="{ACD50DC1-73EC-403B-92CC-138DE66EB3AA}" srcOrd="13" destOrd="0" presId="urn:microsoft.com/office/officeart/2005/8/layout/list1"/>
    <dgm:cxn modelId="{3F5D82A7-EA25-41B2-A7C2-2D8D9139E507}" type="presParOf" srcId="{4403816F-0CFE-4774-B0C5-87E66EFE6C78}" destId="{95F224C6-BB4F-41C5-A102-879CF34822E8}" srcOrd="14" destOrd="0" presId="urn:microsoft.com/office/officeart/2005/8/layout/list1"/>
    <dgm:cxn modelId="{DC8C0201-0BA1-4CB4-AC2D-55E6C30A5F81}" type="presParOf" srcId="{4403816F-0CFE-4774-B0C5-87E66EFE6C78}" destId="{023D3E79-C523-436D-8FFD-AA8A40CD50EC}" srcOrd="15" destOrd="0" presId="urn:microsoft.com/office/officeart/2005/8/layout/list1"/>
    <dgm:cxn modelId="{FA517F12-310A-4593-97D3-C156385B8C6A}" type="presParOf" srcId="{4403816F-0CFE-4774-B0C5-87E66EFE6C78}" destId="{6CFE04C7-0EEC-4D53-AE38-44F7BC823C75}" srcOrd="16" destOrd="0" presId="urn:microsoft.com/office/officeart/2005/8/layout/list1"/>
    <dgm:cxn modelId="{8D149F76-8341-4AC8-AF8A-D3764BC9B2C1}" type="presParOf" srcId="{6CFE04C7-0EEC-4D53-AE38-44F7BC823C75}" destId="{91DA3743-E9E0-4930-AFE6-2B5721A16395}" srcOrd="0" destOrd="0" presId="urn:microsoft.com/office/officeart/2005/8/layout/list1"/>
    <dgm:cxn modelId="{055A7B28-0CB7-4CE2-A801-41AF9292ABEA}" type="presParOf" srcId="{6CFE04C7-0EEC-4D53-AE38-44F7BC823C75}" destId="{3F26F32D-36C0-4B32-8BB7-AD52C4E6982A}" srcOrd="1" destOrd="0" presId="urn:microsoft.com/office/officeart/2005/8/layout/list1"/>
    <dgm:cxn modelId="{F9347339-E940-4DA6-B8F8-B0558BD7ABEA}" type="presParOf" srcId="{4403816F-0CFE-4774-B0C5-87E66EFE6C78}" destId="{9F09A183-3BE7-4A20-9A25-16260456CF7E}" srcOrd="17" destOrd="0" presId="urn:microsoft.com/office/officeart/2005/8/layout/list1"/>
    <dgm:cxn modelId="{D0E55042-2F89-474F-A780-242BB11DF6EC}" type="presParOf" srcId="{4403816F-0CFE-4774-B0C5-87E66EFE6C78}" destId="{5367955F-2237-4F20-AAEE-9E31236B1D3E}"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17298-5D7F-454D-A2EF-F3A6E5F97636}">
      <dsp:nvSpPr>
        <dsp:cNvPr id="0" name=""/>
        <dsp:cNvSpPr/>
      </dsp:nvSpPr>
      <dsp:spPr>
        <a:xfrm>
          <a:off x="1363436" y="0"/>
          <a:ext cx="5123065" cy="5123065"/>
        </a:xfrm>
        <a:prstGeom prst="ellipse">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it-IT" sz="1400" b="1" kern="1200" dirty="0"/>
            <a:t>Public</a:t>
          </a:r>
        </a:p>
      </dsp:txBody>
      <dsp:txXfrm>
        <a:off x="3208764" y="256153"/>
        <a:ext cx="1432408" cy="768459"/>
      </dsp:txXfrm>
    </dsp:sp>
    <dsp:sp modelId="{5A29EABA-1626-184B-B7B9-2078228B36BA}">
      <dsp:nvSpPr>
        <dsp:cNvPr id="0" name=""/>
        <dsp:cNvSpPr/>
      </dsp:nvSpPr>
      <dsp:spPr>
        <a:xfrm>
          <a:off x="1875742" y="1024612"/>
          <a:ext cx="4098452" cy="4098452"/>
        </a:xfrm>
        <a:prstGeom prst="ellipse">
          <a:avLst/>
        </a:prstGeom>
        <a:solidFill>
          <a:schemeClr val="accent1">
            <a:lumMod val="60000"/>
            <a:lumOff val="40000"/>
            <a:alpha val="62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it-IT" sz="1400" b="1" kern="1200" dirty="0"/>
        </a:p>
        <a:p>
          <a:pPr marL="0" lvl="0" indent="0" algn="ctr" defTabSz="622300">
            <a:lnSpc>
              <a:spcPct val="90000"/>
            </a:lnSpc>
            <a:spcBef>
              <a:spcPct val="0"/>
            </a:spcBef>
            <a:spcAft>
              <a:spcPct val="35000"/>
            </a:spcAft>
            <a:buNone/>
          </a:pPr>
          <a:r>
            <a:rPr lang="it-IT" sz="1400" b="1" kern="1200" dirty="0" err="1"/>
            <a:t>Governments</a:t>
          </a:r>
          <a:r>
            <a:rPr lang="it-IT" sz="1400" b="1" kern="1200" dirty="0"/>
            <a:t> </a:t>
          </a:r>
          <a:r>
            <a:rPr lang="it-IT" sz="1400" b="1" kern="1200" dirty="0" err="1"/>
            <a:t>Regulators</a:t>
          </a:r>
          <a:r>
            <a:rPr lang="it-IT" sz="1400" b="1" kern="1200" dirty="0"/>
            <a:t> and </a:t>
          </a:r>
          <a:r>
            <a:rPr lang="it-IT" sz="1400" b="1" kern="1200" dirty="0" err="1"/>
            <a:t>Other</a:t>
          </a:r>
          <a:r>
            <a:rPr lang="it-IT" sz="1400" b="1" kern="1200" dirty="0"/>
            <a:t> </a:t>
          </a:r>
          <a:r>
            <a:rPr lang="it-IT" sz="1400" b="1" kern="1200" dirty="0" err="1"/>
            <a:t>Key</a:t>
          </a:r>
          <a:r>
            <a:rPr lang="it-IT" sz="1400" b="1" kern="1200" dirty="0"/>
            <a:t> </a:t>
          </a:r>
          <a:r>
            <a:rPr lang="it-IT" sz="1400" b="1" kern="1200" dirty="0" err="1"/>
            <a:t>Stakeholders</a:t>
          </a:r>
          <a:endParaRPr lang="it-IT" sz="1400" b="1" kern="1200" dirty="0"/>
        </a:p>
      </dsp:txBody>
      <dsp:txXfrm>
        <a:off x="3208764" y="1270520"/>
        <a:ext cx="1432408" cy="737721"/>
      </dsp:txXfrm>
    </dsp:sp>
    <dsp:sp modelId="{01E25FB9-8AA7-E647-8B6B-3983AFC475F1}">
      <dsp:nvSpPr>
        <dsp:cNvPr id="0" name=""/>
        <dsp:cNvSpPr/>
      </dsp:nvSpPr>
      <dsp:spPr>
        <a:xfrm>
          <a:off x="2388048" y="2330820"/>
          <a:ext cx="3073839" cy="2792244"/>
        </a:xfrm>
        <a:prstGeom prst="ellipse">
          <a:avLst/>
        </a:prstGeom>
        <a:solidFill>
          <a:srgbClr val="5390CD">
            <a:alpha val="6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it-IT" sz="1400" b="1" kern="1200" dirty="0"/>
            <a:t>Clients and Business </a:t>
          </a:r>
          <a:r>
            <a:rPr lang="it-IT" sz="1400" b="1" kern="1200" dirty="0" err="1"/>
            <a:t>Partners</a:t>
          </a:r>
          <a:endParaRPr lang="it-IT" sz="1400" b="1" kern="1200" dirty="0"/>
        </a:p>
      </dsp:txBody>
      <dsp:txXfrm>
        <a:off x="3208764" y="2540238"/>
        <a:ext cx="1432408" cy="628255"/>
      </dsp:txXfrm>
    </dsp:sp>
    <dsp:sp modelId="{06D1AD65-72C3-1B4F-B8CC-C2CC83A4FE1D}">
      <dsp:nvSpPr>
        <dsp:cNvPr id="0" name=""/>
        <dsp:cNvSpPr/>
      </dsp:nvSpPr>
      <dsp:spPr>
        <a:xfrm>
          <a:off x="2900355" y="3399542"/>
          <a:ext cx="2049226" cy="1723522"/>
        </a:xfrm>
        <a:prstGeom prst="ellipse">
          <a:avLst/>
        </a:prstGeom>
        <a:solidFill>
          <a:srgbClr val="5390C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it-IT" sz="1400" b="1" kern="1200" dirty="0"/>
            <a:t>Core Business</a:t>
          </a:r>
        </a:p>
      </dsp:txBody>
      <dsp:txXfrm>
        <a:off x="3200457" y="3830423"/>
        <a:ext cx="1449021" cy="861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34061-D6A5-0643-B050-D177824B3B64}">
      <dsp:nvSpPr>
        <dsp:cNvPr id="0" name=""/>
        <dsp:cNvSpPr/>
      </dsp:nvSpPr>
      <dsp:spPr>
        <a:xfrm>
          <a:off x="2288339" y="0"/>
          <a:ext cx="2111098" cy="2111098"/>
        </a:xfrm>
        <a:prstGeom prst="triangle">
          <a:avLst/>
        </a:prstGeom>
        <a:solidFill>
          <a:schemeClr val="accent1">
            <a:shade val="80000"/>
            <a:hueOff val="0"/>
            <a:satOff val="0"/>
            <a:lumOff val="0"/>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it-IT" sz="1100" b="1" kern="1200" dirty="0"/>
            <a:t>Aseguradores</a:t>
          </a:r>
        </a:p>
        <a:p>
          <a:pPr marL="0" lvl="0" indent="0" algn="ctr" defTabSz="488950">
            <a:lnSpc>
              <a:spcPct val="90000"/>
            </a:lnSpc>
            <a:spcBef>
              <a:spcPct val="0"/>
            </a:spcBef>
            <a:spcAft>
              <a:spcPct val="35000"/>
            </a:spcAft>
            <a:buNone/>
          </a:pPr>
          <a:r>
            <a:rPr lang="it-IT" sz="1200" kern="1200" dirty="0"/>
            <a:t>(Manejo de riesgos financieros)</a:t>
          </a:r>
        </a:p>
      </dsp:txBody>
      <dsp:txXfrm>
        <a:off x="2816114" y="1055549"/>
        <a:ext cx="1055549" cy="1055549"/>
      </dsp:txXfrm>
    </dsp:sp>
    <dsp:sp modelId="{F56BCEC8-8951-4541-8312-E39D19AB2B66}">
      <dsp:nvSpPr>
        <dsp:cNvPr id="0" name=""/>
        <dsp:cNvSpPr/>
      </dsp:nvSpPr>
      <dsp:spPr>
        <a:xfrm>
          <a:off x="1232790" y="2111098"/>
          <a:ext cx="2111098" cy="2111098"/>
        </a:xfrm>
        <a:prstGeom prst="triangle">
          <a:avLst/>
        </a:prstGeom>
        <a:solidFill>
          <a:schemeClr val="accent1">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1" kern="1200" dirty="0"/>
            <a:t>Gestores de riesgo</a:t>
          </a:r>
        </a:p>
        <a:p>
          <a:pPr marL="0" lvl="0" indent="0" algn="ctr" defTabSz="533400">
            <a:lnSpc>
              <a:spcPct val="90000"/>
            </a:lnSpc>
            <a:spcBef>
              <a:spcPct val="0"/>
            </a:spcBef>
            <a:spcAft>
              <a:spcPct val="35000"/>
            </a:spcAft>
            <a:buNone/>
          </a:pPr>
          <a:r>
            <a:rPr lang="it-IT" sz="1200" kern="1200" dirty="0"/>
            <a:t>(Manejo de riesgos fisicos)</a:t>
          </a:r>
        </a:p>
      </dsp:txBody>
      <dsp:txXfrm>
        <a:off x="1760565" y="3166647"/>
        <a:ext cx="1055549" cy="1055549"/>
      </dsp:txXfrm>
    </dsp:sp>
    <dsp:sp modelId="{B9BF7F6F-272B-774A-95D6-A6210C3659B5}">
      <dsp:nvSpPr>
        <dsp:cNvPr id="0" name=""/>
        <dsp:cNvSpPr/>
      </dsp:nvSpPr>
      <dsp:spPr>
        <a:xfrm rot="10800000">
          <a:off x="2288339" y="2111098"/>
          <a:ext cx="2111098" cy="2111098"/>
        </a:xfrm>
        <a:prstGeom prst="triangle">
          <a:avLst/>
        </a:prstGeom>
        <a:solidFill>
          <a:schemeClr val="accent1">
            <a:shade val="80000"/>
            <a:hueOff val="200953"/>
            <a:satOff val="1825"/>
            <a:lumOff val="16142"/>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Desarrollo sostenible</a:t>
          </a:r>
        </a:p>
      </dsp:txBody>
      <dsp:txXfrm rot="10800000">
        <a:off x="2816113" y="2111098"/>
        <a:ext cx="1055549" cy="1055549"/>
      </dsp:txXfrm>
    </dsp:sp>
    <dsp:sp modelId="{D6155465-C4D7-B348-B9EF-B5C374F6B9A9}">
      <dsp:nvSpPr>
        <dsp:cNvPr id="0" name=""/>
        <dsp:cNvSpPr/>
      </dsp:nvSpPr>
      <dsp:spPr>
        <a:xfrm>
          <a:off x="3343888" y="2111098"/>
          <a:ext cx="2111098" cy="2111098"/>
        </a:xfrm>
        <a:prstGeom prst="triangle">
          <a:avLst/>
        </a:prstGeom>
        <a:solidFill>
          <a:schemeClr val="accent1">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1" kern="1200" dirty="0"/>
            <a:t>Inversores</a:t>
          </a:r>
        </a:p>
        <a:p>
          <a:pPr marL="0" lvl="0" indent="0" algn="ctr" defTabSz="533400">
            <a:lnSpc>
              <a:spcPct val="90000"/>
            </a:lnSpc>
            <a:spcBef>
              <a:spcPct val="0"/>
            </a:spcBef>
            <a:spcAft>
              <a:spcPct val="35000"/>
            </a:spcAft>
            <a:buNone/>
          </a:pPr>
          <a:r>
            <a:rPr lang="it-IT" sz="1200" kern="1200" dirty="0"/>
            <a:t>(Gestion de activos)</a:t>
          </a:r>
        </a:p>
      </dsp:txBody>
      <dsp:txXfrm>
        <a:off x="3871663" y="3166647"/>
        <a:ext cx="1055549" cy="1055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11EFA-6BE6-434D-A9EE-E0EE45628B0F}">
      <dsp:nvSpPr>
        <dsp:cNvPr id="0" name=""/>
        <dsp:cNvSpPr/>
      </dsp:nvSpPr>
      <dsp:spPr>
        <a:xfrm>
          <a:off x="0" y="152692"/>
          <a:ext cx="3853581" cy="31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s-CO" sz="1100" b="0" i="0" kern="1200" dirty="0"/>
            <a:t>Abatir emisiones </a:t>
          </a:r>
          <a:endParaRPr lang="en-GB" sz="1100" kern="1200" dirty="0"/>
        </a:p>
      </dsp:txBody>
      <dsp:txXfrm>
        <a:off x="0" y="152692"/>
        <a:ext cx="3853581" cy="316800"/>
      </dsp:txXfrm>
    </dsp:sp>
    <dsp:sp modelId="{D3ACD089-4EE6-4156-A482-DC1BC19049BF}">
      <dsp:nvSpPr>
        <dsp:cNvPr id="0" name=""/>
        <dsp:cNvSpPr/>
      </dsp:nvSpPr>
      <dsp:spPr>
        <a:xfrm>
          <a:off x="0" y="469492"/>
          <a:ext cx="3853581" cy="15399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 sz="1100" b="0" i="0" kern="1200"/>
            <a:t>Retirar la capacidad de seguro puede ser una táctica útil en áreas específicas donde los riesgos climáticos superan los riesgos de suscripción.</a:t>
          </a:r>
          <a:endParaRPr lang="en-GB" sz="1100" kern="1200"/>
        </a:p>
        <a:p>
          <a:pPr marL="57150" lvl="1" indent="-57150" algn="l" defTabSz="488950">
            <a:lnSpc>
              <a:spcPct val="90000"/>
            </a:lnSpc>
            <a:spcBef>
              <a:spcPct val="0"/>
            </a:spcBef>
            <a:spcAft>
              <a:spcPct val="15000"/>
            </a:spcAft>
            <a:buChar char="•"/>
          </a:pPr>
          <a:r>
            <a:rPr lang="es-ES" sz="1100" b="0" i="0" kern="1200" dirty="0"/>
            <a:t>Las aseguradoras pueden enviar señales de suscripción basadas en el riesgo.</a:t>
          </a:r>
          <a:endParaRPr lang="en-GB" sz="1100" kern="1200" dirty="0"/>
        </a:p>
        <a:p>
          <a:pPr marL="57150" lvl="1" indent="-57150" algn="l" defTabSz="488950">
            <a:lnSpc>
              <a:spcPct val="90000"/>
            </a:lnSpc>
            <a:spcBef>
              <a:spcPct val="0"/>
            </a:spcBef>
            <a:spcAft>
              <a:spcPct val="15000"/>
            </a:spcAft>
            <a:buChar char="•"/>
          </a:pPr>
          <a:r>
            <a:rPr lang="es-ES" sz="1100" b="0" i="0" kern="1200" dirty="0"/>
            <a:t>Reconocer el papel de las aseguradoras en la disminución de emisiones durante el ciclo de vida</a:t>
          </a:r>
          <a:endParaRPr lang="en-GB" sz="1100" kern="1200" dirty="0"/>
        </a:p>
        <a:p>
          <a:pPr marL="57150" lvl="1" indent="-57150" algn="l" defTabSz="488950">
            <a:lnSpc>
              <a:spcPct val="90000"/>
            </a:lnSpc>
            <a:spcBef>
              <a:spcPct val="0"/>
            </a:spcBef>
            <a:spcAft>
              <a:spcPct val="15000"/>
            </a:spcAft>
            <a:buChar char="•"/>
          </a:pPr>
          <a:r>
            <a:rPr lang="es-ES" sz="1100" b="0" i="0" kern="1200"/>
            <a:t>Trabajar con clientes y gobiernos para abordar los riesgos sistémicos y la falta de legislación o regulación adecuada</a:t>
          </a:r>
          <a:endParaRPr lang="en-GB" sz="1100" kern="1200"/>
        </a:p>
      </dsp:txBody>
      <dsp:txXfrm>
        <a:off x="0" y="469492"/>
        <a:ext cx="3853581" cy="15399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11EFA-6BE6-434D-A9EE-E0EE45628B0F}">
      <dsp:nvSpPr>
        <dsp:cNvPr id="0" name=""/>
        <dsp:cNvSpPr/>
      </dsp:nvSpPr>
      <dsp:spPr>
        <a:xfrm>
          <a:off x="0" y="152692"/>
          <a:ext cx="3853581" cy="31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s-CO" sz="1100" kern="1200" dirty="0"/>
            <a:t>Trabajar con clientes, gobiernos y actores clave</a:t>
          </a:r>
          <a:endParaRPr lang="en-GB" sz="1100" kern="1200" dirty="0"/>
        </a:p>
      </dsp:txBody>
      <dsp:txXfrm>
        <a:off x="0" y="152692"/>
        <a:ext cx="3853581" cy="316800"/>
      </dsp:txXfrm>
    </dsp:sp>
    <dsp:sp modelId="{D3ACD089-4EE6-4156-A482-DC1BC19049BF}">
      <dsp:nvSpPr>
        <dsp:cNvPr id="0" name=""/>
        <dsp:cNvSpPr/>
      </dsp:nvSpPr>
      <dsp:spPr>
        <a:xfrm>
          <a:off x="0" y="469492"/>
          <a:ext cx="3853581" cy="15399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 sz="1100" b="0" i="0" kern="1200" dirty="0"/>
            <a:t>Alinear las estrategias de suscripción con los planes de neutralidad de carbono de los clientes</a:t>
          </a:r>
          <a:endParaRPr lang="en-GB" sz="1100" kern="1200" dirty="0"/>
        </a:p>
        <a:p>
          <a:pPr marL="57150" lvl="1" indent="-57150" algn="l" defTabSz="488950">
            <a:lnSpc>
              <a:spcPct val="90000"/>
            </a:lnSpc>
            <a:spcBef>
              <a:spcPct val="0"/>
            </a:spcBef>
            <a:spcAft>
              <a:spcPct val="15000"/>
            </a:spcAft>
            <a:buChar char="•"/>
          </a:pPr>
          <a:r>
            <a:rPr lang="es-ES" sz="1100" b="0" i="0" kern="1200"/>
            <a:t>Trabajar con clientes para comprender los cambios en la gestión de riesgo</a:t>
          </a:r>
          <a:endParaRPr lang="en-GB" sz="1100" kern="1200" dirty="0"/>
        </a:p>
        <a:p>
          <a:pPr marL="57150" lvl="1" indent="-57150" algn="l" defTabSz="488950">
            <a:lnSpc>
              <a:spcPct val="90000"/>
            </a:lnSpc>
            <a:spcBef>
              <a:spcPct val="0"/>
            </a:spcBef>
            <a:spcAft>
              <a:spcPct val="15000"/>
            </a:spcAft>
            <a:buChar char="•"/>
          </a:pPr>
          <a:r>
            <a:rPr lang="es-ES" sz="1100" b="0" i="0" kern="1200" dirty="0"/>
            <a:t>Trabajando con clientes para ayudarles a comprender su apetito de riesgo</a:t>
          </a:r>
          <a:endParaRPr lang="en-GB" sz="1100" kern="1200" dirty="0"/>
        </a:p>
        <a:p>
          <a:pPr marL="57150" lvl="1" indent="-57150" algn="l" defTabSz="488950">
            <a:lnSpc>
              <a:spcPct val="90000"/>
            </a:lnSpc>
            <a:spcBef>
              <a:spcPct val="0"/>
            </a:spcBef>
            <a:spcAft>
              <a:spcPct val="15000"/>
            </a:spcAft>
            <a:buChar char="•"/>
          </a:pPr>
          <a:r>
            <a:rPr lang="es-ES" sz="1100" b="0" i="0" kern="1200" dirty="0"/>
            <a:t>Las aseguradoras pueden influir en políticas importantes, como el establecimiento de un precio al carbono y la promoción de actividades de bajo carbono</a:t>
          </a:r>
          <a:endParaRPr lang="en-GB" sz="1100" kern="1200" dirty="0"/>
        </a:p>
      </dsp:txBody>
      <dsp:txXfrm>
        <a:off x="0" y="469492"/>
        <a:ext cx="3853581" cy="1539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47E-6B03-4C1D-A2F4-CAAC6B44FBE9}">
      <dsp:nvSpPr>
        <dsp:cNvPr id="0" name=""/>
        <dsp:cNvSpPr/>
      </dsp:nvSpPr>
      <dsp:spPr>
        <a:xfrm>
          <a:off x="0" y="346231"/>
          <a:ext cx="9143999" cy="45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0674AF-D51D-44E0-A14B-B87D789EEB96}">
      <dsp:nvSpPr>
        <dsp:cNvPr id="0" name=""/>
        <dsp:cNvSpPr/>
      </dsp:nvSpPr>
      <dsp:spPr>
        <a:xfrm>
          <a:off x="457199" y="80551"/>
          <a:ext cx="6400799" cy="531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533400">
            <a:lnSpc>
              <a:spcPct val="90000"/>
            </a:lnSpc>
            <a:spcBef>
              <a:spcPct val="0"/>
            </a:spcBef>
            <a:spcAft>
              <a:spcPct val="35000"/>
            </a:spcAft>
            <a:buNone/>
          </a:pPr>
          <a:r>
            <a:rPr lang="en-GB" sz="1200" b="0" i="0" kern="1200" dirty="0" err="1">
              <a:latin typeface="+mn-lt"/>
            </a:rPr>
            <a:t>Evaluación</a:t>
          </a:r>
          <a:r>
            <a:rPr lang="en-GB" sz="1200" b="0" i="0" kern="1200" dirty="0">
              <a:latin typeface="+mn-lt"/>
            </a:rPr>
            <a:t> de </a:t>
          </a:r>
          <a:r>
            <a:rPr lang="en-GB" sz="1200" b="0" i="0" kern="1200" dirty="0" err="1">
              <a:latin typeface="+mn-lt"/>
            </a:rPr>
            <a:t>riesgos</a:t>
          </a:r>
          <a:r>
            <a:rPr lang="en-GB" sz="1200" b="0" i="0" kern="1200" dirty="0">
              <a:latin typeface="+mn-lt"/>
            </a:rPr>
            <a:t> </a:t>
          </a:r>
          <a:r>
            <a:rPr lang="es-ES" sz="1200" b="0" i="0" kern="1200" dirty="0">
              <a:latin typeface="+mn-lt"/>
            </a:rPr>
            <a:t>para comprender los posibles impactos del cambio climático en la infraestructura, la agricultura, la vivienda y otros sectores</a:t>
          </a:r>
          <a:endParaRPr lang="en-GB" sz="1200" kern="1200" dirty="0">
            <a:latin typeface="+mn-lt"/>
          </a:endParaRPr>
        </a:p>
      </dsp:txBody>
      <dsp:txXfrm>
        <a:off x="483138" y="106490"/>
        <a:ext cx="6348921" cy="479482"/>
      </dsp:txXfrm>
    </dsp:sp>
    <dsp:sp modelId="{60EDC9D3-A61F-449A-A9E7-58F911653B6E}">
      <dsp:nvSpPr>
        <dsp:cNvPr id="0" name=""/>
        <dsp:cNvSpPr/>
      </dsp:nvSpPr>
      <dsp:spPr>
        <a:xfrm>
          <a:off x="0" y="1162711"/>
          <a:ext cx="9143999" cy="45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09644D-C2AF-4F32-8D0E-5BE54E9C16D6}">
      <dsp:nvSpPr>
        <dsp:cNvPr id="0" name=""/>
        <dsp:cNvSpPr/>
      </dsp:nvSpPr>
      <dsp:spPr>
        <a:xfrm>
          <a:off x="457199" y="897031"/>
          <a:ext cx="6400799" cy="531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533400">
            <a:lnSpc>
              <a:spcPct val="90000"/>
            </a:lnSpc>
            <a:spcBef>
              <a:spcPct val="0"/>
            </a:spcBef>
            <a:spcAft>
              <a:spcPct val="35000"/>
            </a:spcAft>
            <a:buNone/>
          </a:pPr>
          <a:r>
            <a:rPr lang="en-GB" sz="1200" b="0" i="0" kern="1200">
              <a:latin typeface="+mn-lt"/>
            </a:rPr>
            <a:t>Promoción de la resiliencia </a:t>
          </a:r>
          <a:r>
            <a:rPr lang="es-ES" sz="1200" b="0" i="0" kern="1200">
              <a:latin typeface="+mn-lt"/>
            </a:rPr>
            <a:t>trabajar en colaboración con los clientes y las comunidades para promover prácticas y medidas que aumenten la resiliencia al cambio climático</a:t>
          </a:r>
          <a:endParaRPr lang="en-GB" sz="1200" kern="1200">
            <a:latin typeface="+mn-lt"/>
          </a:endParaRPr>
        </a:p>
      </dsp:txBody>
      <dsp:txXfrm>
        <a:off x="483138" y="922970"/>
        <a:ext cx="6348921" cy="479482"/>
      </dsp:txXfrm>
    </dsp:sp>
    <dsp:sp modelId="{2A68AA49-A30A-4C8F-9DE6-9F4118EDD359}">
      <dsp:nvSpPr>
        <dsp:cNvPr id="0" name=""/>
        <dsp:cNvSpPr/>
      </dsp:nvSpPr>
      <dsp:spPr>
        <a:xfrm>
          <a:off x="0" y="1979191"/>
          <a:ext cx="9143999" cy="45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A7D15-2937-467C-9665-3D983E67F686}">
      <dsp:nvSpPr>
        <dsp:cNvPr id="0" name=""/>
        <dsp:cNvSpPr/>
      </dsp:nvSpPr>
      <dsp:spPr>
        <a:xfrm>
          <a:off x="457199" y="1713512"/>
          <a:ext cx="6400799" cy="531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533400">
            <a:lnSpc>
              <a:spcPct val="90000"/>
            </a:lnSpc>
            <a:spcBef>
              <a:spcPct val="0"/>
            </a:spcBef>
            <a:spcAft>
              <a:spcPct val="35000"/>
            </a:spcAft>
            <a:buNone/>
          </a:pPr>
          <a:r>
            <a:rPr lang="es-ES" sz="1200" b="0" i="0" kern="1200">
              <a:latin typeface="+mn-lt"/>
            </a:rPr>
            <a:t>Colaboración con gobiernos y organizaciones para desarrollar estrategias de adaptación al cambio climático a nivel regional y nacional</a:t>
          </a:r>
          <a:endParaRPr lang="en-GB" sz="1200" kern="1200">
            <a:latin typeface="+mn-lt"/>
          </a:endParaRPr>
        </a:p>
      </dsp:txBody>
      <dsp:txXfrm>
        <a:off x="483138" y="1739451"/>
        <a:ext cx="6348921" cy="479482"/>
      </dsp:txXfrm>
    </dsp:sp>
    <dsp:sp modelId="{95F224C6-BB4F-41C5-A102-879CF34822E8}">
      <dsp:nvSpPr>
        <dsp:cNvPr id="0" name=""/>
        <dsp:cNvSpPr/>
      </dsp:nvSpPr>
      <dsp:spPr>
        <a:xfrm>
          <a:off x="0" y="2795672"/>
          <a:ext cx="9143999" cy="45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52FD65-F429-4B34-8B68-52E7D37DC8CA}">
      <dsp:nvSpPr>
        <dsp:cNvPr id="0" name=""/>
        <dsp:cNvSpPr/>
      </dsp:nvSpPr>
      <dsp:spPr>
        <a:xfrm>
          <a:off x="457199" y="2529992"/>
          <a:ext cx="6400799" cy="531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533400">
            <a:lnSpc>
              <a:spcPct val="90000"/>
            </a:lnSpc>
            <a:spcBef>
              <a:spcPct val="0"/>
            </a:spcBef>
            <a:spcAft>
              <a:spcPct val="35000"/>
            </a:spcAft>
            <a:buNone/>
          </a:pPr>
          <a:r>
            <a:rPr lang="en-GB" sz="1200" b="0" i="0" kern="1200">
              <a:latin typeface="+mn-lt"/>
            </a:rPr>
            <a:t>Sensibilización y divulgación </a:t>
          </a:r>
          <a:r>
            <a:rPr lang="es-ES" sz="1200" b="0" i="0" kern="1200">
              <a:latin typeface="+mn-lt"/>
            </a:rPr>
            <a:t>sobre los riesgos del cambio climático y la importancia de la adaptación</a:t>
          </a:r>
          <a:endParaRPr lang="en-GB" sz="1200" kern="1200">
            <a:latin typeface="+mn-lt"/>
          </a:endParaRPr>
        </a:p>
      </dsp:txBody>
      <dsp:txXfrm>
        <a:off x="483138" y="2555931"/>
        <a:ext cx="6348921" cy="479482"/>
      </dsp:txXfrm>
    </dsp:sp>
    <dsp:sp modelId="{5367955F-2237-4F20-AAEE-9E31236B1D3E}">
      <dsp:nvSpPr>
        <dsp:cNvPr id="0" name=""/>
        <dsp:cNvSpPr/>
      </dsp:nvSpPr>
      <dsp:spPr>
        <a:xfrm>
          <a:off x="0" y="3612152"/>
          <a:ext cx="9143999" cy="45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26F32D-36C0-4B32-8BB7-AD52C4E6982A}">
      <dsp:nvSpPr>
        <dsp:cNvPr id="0" name=""/>
        <dsp:cNvSpPr/>
      </dsp:nvSpPr>
      <dsp:spPr>
        <a:xfrm>
          <a:off x="457199" y="3346472"/>
          <a:ext cx="6400799" cy="531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533400">
            <a:lnSpc>
              <a:spcPct val="90000"/>
            </a:lnSpc>
            <a:spcBef>
              <a:spcPct val="0"/>
            </a:spcBef>
            <a:spcAft>
              <a:spcPct val="35000"/>
            </a:spcAft>
            <a:buNone/>
          </a:pPr>
          <a:r>
            <a:rPr lang="es-ES" sz="1200" b="0" i="0" kern="1200">
              <a:latin typeface="+mn-lt"/>
            </a:rPr>
            <a:t>Desarrollo de productos de Seguro que aborden los riesgos específicos del cambio climático</a:t>
          </a:r>
          <a:endParaRPr lang="en-GB" sz="1200" kern="1200">
            <a:latin typeface="+mn-lt"/>
          </a:endParaRPr>
        </a:p>
      </dsp:txBody>
      <dsp:txXfrm>
        <a:off x="483138" y="3372411"/>
        <a:ext cx="6348921"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0" i="0" dirty="0">
                <a:solidFill>
                  <a:srgbClr val="374151"/>
                </a:solidFill>
                <a:effectLst/>
                <a:latin typeface="Söhne"/>
              </a:rPr>
              <a:t>Los efectos de estos cambios incluyen sequías, epidemias cada vez más frecuentes de enfermedades transmitidas por vectores como la malaria y el dengue, y la inseguridad hídrica debido al retroceso de los glaciares. Por ejemplo, se proyecta que las sequías sean más frecuentes, de menor duración y más severas en la cuenca del Río de la Plata, que se extiende por el norte de Argentina, Uruguay, Paraguay, el este de Bolivia y el sur de Brasil.</a:t>
            </a:r>
          </a:p>
          <a:p>
            <a:pPr algn="l"/>
            <a:r>
              <a:rPr lang="es-ES" b="0" i="0" dirty="0">
                <a:solidFill>
                  <a:srgbClr val="374151"/>
                </a:solidFill>
                <a:effectLst/>
                <a:latin typeface="Söhne"/>
              </a:rPr>
              <a:t>Se espera que los impactos en los medios de vida rurales y la seguridad alimentaria, especialmente para los agricultores de pequeña y mediana escala y los pueblos indígenas, empeoren, incluyendo una reducción general en la producción agrícola, la disponibilidad de tierras agrícolas adecuadas y agua. Para el año 2050, se proyecta una reducción del rendimiento del 19% para los frijoles, del 23% para el arroz y entre el 4% y el 21% para el maíz en América Central.</a:t>
            </a:r>
          </a:p>
          <a:p>
            <a:pPr algn="l"/>
            <a:r>
              <a:rPr lang="es-ES" b="0" i="0" dirty="0">
                <a:solidFill>
                  <a:srgbClr val="374151"/>
                </a:solidFill>
                <a:effectLst/>
                <a:latin typeface="Söhne"/>
              </a:rPr>
              <a:t>Se proyecta que los eventos de precipitación extrema, que resultan en inundaciones, deslizamientos de tierra y sequías, se intensifiquen en magnitud y frecuencia debido al cambio climático. Un aumento de 1.5°C resultaría en un aumento de hasta un 200% en las poblaciones afectadas por inundaciones en Colombia, Brasil y Argentina, un 300% en Ecuador y un 400% en Perú.</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352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374151"/>
                </a:solidFill>
                <a:effectLst/>
                <a:latin typeface="Söhne"/>
              </a:rPr>
              <a:t>El aumento en la frecuencia y la intensidad de eventos climáticos extremos, como huracanes, inundaciones, sequías y tormentas severas. Estos eventos pueden causar daños materiales masivos y pérdidas económicas significativas. Las aseguradoras se ven afectadas directamente por estos eventos, ya que tienen que hacer frente a un aumento en las reclamaciones de seguros y pagar indemnizaciones a los asegurados. En 2022, alrededor del 45% de los 275 mil millones de dólares en pérdidas económicas globales causadas por desastres naturales estaban cubiertos por seguros. Observamos una tendencia de crecimiento a largo plazo del 5 al 7% en las pérdidas aseguradas anuales, impulsada principalmente por el aumento de la gravedad de las pérdidas en eventos catastróficos individuales.</a:t>
            </a:r>
          </a:p>
          <a:p>
            <a:pPr marL="0" lvl="0" indent="0" algn="l" rtl="0">
              <a:spcBef>
                <a:spcPts val="0"/>
              </a:spcBef>
              <a:spcAft>
                <a:spcPts val="0"/>
              </a:spcAft>
              <a:buNone/>
            </a:pPr>
            <a:endParaRPr dirty="0"/>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81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374151"/>
                </a:solidFill>
                <a:effectLst/>
                <a:latin typeface="Söhne"/>
              </a:rPr>
              <a:t>El aumento en la frecuencia y la intensidad de eventos climáticos extremos, como huracanes, inundaciones, sequías y tormentas severas. Estos eventos pueden causar daños materiales masivos y pérdidas económicas significativas. Las aseguradoras se ven afectadas directamente por estos eventos, ya que tienen que hacer frente a un aumento en las reclamaciones de seguros y pagar indemnizaciones a los asegurados. En 2022, alrededor del 45% de los 275 mil millones de dólares en pérdidas económicas globales causadas por desastres naturales estaban cubiertos por seguros. Observamos una tendencia de crecimiento a largo plazo del 5 al 7% en las pérdidas aseguradas anuales, impulsada principalmente por el aumento de la gravedad de las pérdidas en eventos catastróficos individuales.</a:t>
            </a:r>
          </a:p>
          <a:p>
            <a:pPr marL="0" lvl="0" indent="0" algn="l" rtl="0">
              <a:spcBef>
                <a:spcPts val="0"/>
              </a:spcBef>
              <a:spcAft>
                <a:spcPts val="0"/>
              </a:spcAft>
              <a:buNone/>
            </a:pPr>
            <a:endParaRPr dirty="0"/>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44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75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6668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887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7210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21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 name="Google Shape;1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929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101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6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931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658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82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005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De acuerdo al ultimo reporte de IPCC las temperaturas medias han aumentado en todas las subregiones y continuarán aumentando a tasas mayores que el promedio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Se proyecta que la precipitación media aumente en el noroeste de América del Sur (NWS) y el sureste de América del Sur (SES) y disminuya en el noreste de América del Sur (NES) y el suroeste de América del Sur (SWS)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Es extremadamente probable que el aumento del nivel relativo del mar continúe en los océanos alrededor de América Central y del Sur, lo que contribuirá a un mayor riesgo de inundaciones costeras en áreas bajas y a la retracción de la línea de costa en la mayoría de las costas arenosas.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También se proyecta que las olas de calor marinas aumenten en la región durante el siglo XXI (alta confianza).</a:t>
            </a:r>
          </a:p>
        </p:txBody>
      </p:sp>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bullets and quote 3">
  <p:cSld name="Title bullets and quote 3">
    <p:spTree>
      <p:nvGrpSpPr>
        <p:cNvPr id="1" name="Shape 55"/>
        <p:cNvGrpSpPr/>
        <p:nvPr/>
      </p:nvGrpSpPr>
      <p:grpSpPr>
        <a:xfrm>
          <a:off x="0" y="0"/>
          <a:ext cx="0" cy="0"/>
          <a:chOff x="0" y="0"/>
          <a:chExt cx="0" cy="0"/>
        </a:xfrm>
      </p:grpSpPr>
      <p:pic>
        <p:nvPicPr>
          <p:cNvPr id="56" name="Google Shape;56;p42"/>
          <p:cNvPicPr preferRelativeResize="0"/>
          <p:nvPr/>
        </p:nvPicPr>
        <p:blipFill rotWithShape="1">
          <a:blip r:embed="rId2">
            <a:alphaModFix amt="50000"/>
          </a:blip>
          <a:srcRect l="61071" t="38836" r="1" b="4220"/>
          <a:stretch/>
        </p:blipFill>
        <p:spPr>
          <a:xfrm>
            <a:off x="7250689" y="1338606"/>
            <a:ext cx="4941311" cy="4786771"/>
          </a:xfrm>
          <a:prstGeom prst="rect">
            <a:avLst/>
          </a:prstGeom>
          <a:solidFill>
            <a:srgbClr val="5390CD"/>
          </a:solidFill>
          <a:ln>
            <a:noFill/>
          </a:ln>
        </p:spPr>
      </p:pic>
      <p:sp>
        <p:nvSpPr>
          <p:cNvPr id="57" name="Google Shape;57;p42"/>
          <p:cNvSpPr txBox="1">
            <a:spLocks noGrp="1"/>
          </p:cNvSpPr>
          <p:nvPr>
            <p:ph type="ctrTitle"/>
          </p:nvPr>
        </p:nvSpPr>
        <p:spPr>
          <a:xfrm>
            <a:off x="7579747" y="2457311"/>
            <a:ext cx="4335588" cy="24522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58" name="Google Shape;58;p42"/>
          <p:cNvCxnSpPr/>
          <p:nvPr/>
        </p:nvCxnSpPr>
        <p:spPr>
          <a:xfrm>
            <a:off x="7711046" y="4532650"/>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59" name="Google Shape;59;p42"/>
          <p:cNvSpPr txBox="1"/>
          <p:nvPr/>
        </p:nvSpPr>
        <p:spPr>
          <a:xfrm>
            <a:off x="7579747" y="1765651"/>
            <a:ext cx="1959470" cy="6916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Arial"/>
              <a:buNone/>
            </a:pPr>
            <a:r>
              <a:rPr lang="en-GB" sz="7200" b="1">
                <a:solidFill>
                  <a:schemeClr val="lt1"/>
                </a:solidFill>
                <a:latin typeface="Arial"/>
                <a:ea typeface="Arial"/>
                <a:cs typeface="Arial"/>
                <a:sym typeface="Arial"/>
              </a:rPr>
              <a:t>“</a:t>
            </a:r>
            <a:endParaRPr sz="7200" b="1">
              <a:solidFill>
                <a:schemeClr val="lt1"/>
              </a:solidFill>
              <a:latin typeface="Arial"/>
              <a:ea typeface="Arial"/>
              <a:cs typeface="Arial"/>
              <a:sym typeface="Arial"/>
            </a:endParaRPr>
          </a:p>
        </p:txBody>
      </p:sp>
      <p:sp>
        <p:nvSpPr>
          <p:cNvPr id="60" name="Google Shape;60;p42"/>
          <p:cNvSpPr txBox="1"/>
          <p:nvPr/>
        </p:nvSpPr>
        <p:spPr>
          <a:xfrm>
            <a:off x="7579747" y="3709030"/>
            <a:ext cx="1959470" cy="6916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Arial"/>
              <a:buNone/>
            </a:pPr>
            <a:r>
              <a:rPr lang="en-GB" sz="7200" b="1">
                <a:solidFill>
                  <a:schemeClr val="lt1"/>
                </a:solidFill>
                <a:latin typeface="Arial"/>
                <a:ea typeface="Arial"/>
                <a:cs typeface="Arial"/>
                <a:sym typeface="Arial"/>
              </a:rPr>
              <a:t>”</a:t>
            </a:r>
            <a:endParaRPr sz="7200" b="1">
              <a:solidFill>
                <a:schemeClr val="lt1"/>
              </a:solidFill>
              <a:latin typeface="Arial"/>
              <a:ea typeface="Arial"/>
              <a:cs typeface="Arial"/>
              <a:sym typeface="Arial"/>
            </a:endParaRPr>
          </a:p>
        </p:txBody>
      </p:sp>
      <p:sp>
        <p:nvSpPr>
          <p:cNvPr id="61" name="Google Shape;61;p42"/>
          <p:cNvSpPr txBox="1"/>
          <p:nvPr/>
        </p:nvSpPr>
        <p:spPr>
          <a:xfrm>
            <a:off x="7598109" y="4728728"/>
            <a:ext cx="2602523" cy="4542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dk1"/>
                </a:solidFill>
                <a:latin typeface="Arial"/>
                <a:ea typeface="Arial"/>
                <a:cs typeface="Arial"/>
                <a:sym typeface="Arial"/>
              </a:rPr>
              <a:t>NAME SURNAME</a:t>
            </a:r>
            <a:endParaRPr/>
          </a:p>
          <a:p>
            <a:pPr marL="0" marR="0" lvl="0" indent="0" algn="l" rtl="0">
              <a:lnSpc>
                <a:spcPct val="200000"/>
              </a:lnSpc>
              <a:spcBef>
                <a:spcPts val="0"/>
              </a:spcBef>
              <a:spcAft>
                <a:spcPts val="0"/>
              </a:spcAft>
              <a:buNone/>
            </a:pPr>
            <a:r>
              <a:rPr lang="en-GB" sz="800" b="1">
                <a:solidFill>
                  <a:schemeClr val="dk1"/>
                </a:solidFill>
                <a:latin typeface="Arial"/>
                <a:ea typeface="Arial"/>
                <a:cs typeface="Arial"/>
                <a:sym typeface="Arial"/>
              </a:rPr>
              <a:t>JOB TITLE</a:t>
            </a:r>
            <a:endParaRPr/>
          </a:p>
        </p:txBody>
      </p:sp>
      <p:sp>
        <p:nvSpPr>
          <p:cNvPr id="62" name="Google Shape;62;p42"/>
          <p:cNvSpPr txBox="1"/>
          <p:nvPr/>
        </p:nvSpPr>
        <p:spPr>
          <a:xfrm>
            <a:off x="731520" y="1171949"/>
            <a:ext cx="9144000" cy="6309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a:solidFill>
                  <a:schemeClr val="dk1"/>
                </a:solidFill>
                <a:latin typeface="Arial"/>
                <a:ea typeface="Arial"/>
                <a:cs typeface="Arial"/>
                <a:sym typeface="Arial"/>
              </a:rPr>
              <a:t>Click to edit Master title style</a:t>
            </a:r>
            <a:endParaRPr sz="2800" b="1">
              <a:solidFill>
                <a:schemeClr val="dk1"/>
              </a:solidFill>
              <a:latin typeface="Arial"/>
              <a:ea typeface="Arial"/>
              <a:cs typeface="Arial"/>
              <a:sym typeface="Arial"/>
            </a:endParaRPr>
          </a:p>
        </p:txBody>
      </p:sp>
      <p:sp>
        <p:nvSpPr>
          <p:cNvPr id="63" name="Google Shape;63;p42"/>
          <p:cNvSpPr txBox="1"/>
          <p:nvPr/>
        </p:nvSpPr>
        <p:spPr>
          <a:xfrm>
            <a:off x="731520" y="2344613"/>
            <a:ext cx="6024880" cy="3780764"/>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17145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ntent slide">
  <p:cSld name="Blank content slide">
    <p:spTree>
      <p:nvGrpSpPr>
        <p:cNvPr id="1" name="Shape 6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0" name="Google Shape;100;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Google Shape;111;p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p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4" name="Google Shape;124;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74F5-C48D-2EB6-3479-D2AB6E929F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93C8526-C589-9EE9-8BF3-0362C748069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1452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ullets" type="title">
  <p:cSld name="TITLE">
    <p:spTree>
      <p:nvGrpSpPr>
        <p:cNvPr id="1" name="Shape 16"/>
        <p:cNvGrpSpPr/>
        <p:nvPr/>
      </p:nvGrpSpPr>
      <p:grpSpPr>
        <a:xfrm>
          <a:off x="0" y="0"/>
          <a:ext cx="0" cy="0"/>
          <a:chOff x="0" y="0"/>
          <a:chExt cx="0" cy="0"/>
        </a:xfrm>
      </p:grpSpPr>
      <p:sp>
        <p:nvSpPr>
          <p:cNvPr id="17" name="Google Shape;17;p34"/>
          <p:cNvSpPr txBox="1">
            <a:spLocks noGrp="1"/>
          </p:cNvSpPr>
          <p:nvPr>
            <p:ph type="ctrTitle"/>
          </p:nvPr>
        </p:nvSpPr>
        <p:spPr>
          <a:xfrm>
            <a:off x="731520" y="1159344"/>
            <a:ext cx="9144000" cy="6309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34"/>
          <p:cNvSpPr txBox="1">
            <a:spLocks noGrp="1"/>
          </p:cNvSpPr>
          <p:nvPr>
            <p:ph type="subTitle" idx="1"/>
          </p:nvPr>
        </p:nvSpPr>
        <p:spPr>
          <a:xfrm>
            <a:off x="731520" y="2332009"/>
            <a:ext cx="9144000" cy="372165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different level bullets">
  <p:cSld name="Title and different level bullets">
    <p:spTree>
      <p:nvGrpSpPr>
        <p:cNvPr id="1" name="Shape 19"/>
        <p:cNvGrpSpPr/>
        <p:nvPr/>
      </p:nvGrpSpPr>
      <p:grpSpPr>
        <a:xfrm>
          <a:off x="0" y="0"/>
          <a:ext cx="0" cy="0"/>
          <a:chOff x="0" y="0"/>
          <a:chExt cx="0" cy="0"/>
        </a:xfrm>
      </p:grpSpPr>
      <p:sp>
        <p:nvSpPr>
          <p:cNvPr id="20" name="Google Shape;20;p35"/>
          <p:cNvSpPr txBox="1">
            <a:spLocks noGrp="1"/>
          </p:cNvSpPr>
          <p:nvPr>
            <p:ph type="subTitle" idx="1"/>
          </p:nvPr>
        </p:nvSpPr>
        <p:spPr>
          <a:xfrm>
            <a:off x="731520" y="2309710"/>
            <a:ext cx="9144000" cy="371855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5390CD"/>
              </a:buClr>
              <a:buSzPts val="1400"/>
              <a:buFont typeface="Arial"/>
              <a:buNone/>
              <a:defRPr sz="14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1" name="Google Shape;21;p35"/>
          <p:cNvSpPr txBox="1">
            <a:spLocks noGrp="1"/>
          </p:cNvSpPr>
          <p:nvPr>
            <p:ph type="ctrTitle"/>
          </p:nvPr>
        </p:nvSpPr>
        <p:spPr>
          <a:xfrm>
            <a:off x="731520" y="1159344"/>
            <a:ext cx="9144000" cy="6309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2 column bullets">
  <p:cSld name="Title and 2 column bullets">
    <p:spTree>
      <p:nvGrpSpPr>
        <p:cNvPr id="1" name="Shape 22"/>
        <p:cNvGrpSpPr/>
        <p:nvPr/>
      </p:nvGrpSpPr>
      <p:grpSpPr>
        <a:xfrm>
          <a:off x="0" y="0"/>
          <a:ext cx="0" cy="0"/>
          <a:chOff x="0" y="0"/>
          <a:chExt cx="0" cy="0"/>
        </a:xfrm>
      </p:grpSpPr>
      <p:sp>
        <p:nvSpPr>
          <p:cNvPr id="23" name="Google Shape;23;p36"/>
          <p:cNvSpPr txBox="1">
            <a:spLocks noGrp="1"/>
          </p:cNvSpPr>
          <p:nvPr>
            <p:ph type="body" idx="1"/>
          </p:nvPr>
        </p:nvSpPr>
        <p:spPr>
          <a:xfrm>
            <a:off x="731520" y="2332010"/>
            <a:ext cx="4495800" cy="3730123"/>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6"/>
          <p:cNvSpPr txBox="1">
            <a:spLocks noGrp="1"/>
          </p:cNvSpPr>
          <p:nvPr>
            <p:ph type="body" idx="2"/>
          </p:nvPr>
        </p:nvSpPr>
        <p:spPr>
          <a:xfrm>
            <a:off x="5379720" y="2332009"/>
            <a:ext cx="4495800" cy="3730124"/>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6"/>
          <p:cNvSpPr txBox="1">
            <a:spLocks noGrp="1"/>
          </p:cNvSpPr>
          <p:nvPr>
            <p:ph type="ctrTitle"/>
          </p:nvPr>
        </p:nvSpPr>
        <p:spPr>
          <a:xfrm>
            <a:off x="731520" y="1159344"/>
            <a:ext cx="9144000" cy="6309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2 column subheads &amp; bullets">
  <p:cSld name="Title and 2 column subheads &amp; bullets">
    <p:spTree>
      <p:nvGrpSpPr>
        <p:cNvPr id="1" name="Shape 27"/>
        <p:cNvGrpSpPr/>
        <p:nvPr/>
      </p:nvGrpSpPr>
      <p:grpSpPr>
        <a:xfrm>
          <a:off x="0" y="0"/>
          <a:ext cx="0" cy="0"/>
          <a:chOff x="0" y="0"/>
          <a:chExt cx="0" cy="0"/>
        </a:xfrm>
      </p:grpSpPr>
      <p:sp>
        <p:nvSpPr>
          <p:cNvPr id="28" name="Google Shape;28;p38"/>
          <p:cNvSpPr txBox="1">
            <a:spLocks noGrp="1"/>
          </p:cNvSpPr>
          <p:nvPr>
            <p:ph type="body" idx="1"/>
          </p:nvPr>
        </p:nvSpPr>
        <p:spPr>
          <a:xfrm>
            <a:off x="731520" y="2808032"/>
            <a:ext cx="4495800" cy="3228701"/>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8"/>
          <p:cNvSpPr txBox="1">
            <a:spLocks noGrp="1"/>
          </p:cNvSpPr>
          <p:nvPr>
            <p:ph type="body" idx="2"/>
          </p:nvPr>
        </p:nvSpPr>
        <p:spPr>
          <a:xfrm>
            <a:off x="5379720" y="2808031"/>
            <a:ext cx="4495800" cy="322870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8"/>
          <p:cNvSpPr txBox="1"/>
          <p:nvPr/>
        </p:nvSpPr>
        <p:spPr>
          <a:xfrm>
            <a:off x="712470" y="2306609"/>
            <a:ext cx="4572000" cy="5014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2000"/>
              <a:buFont typeface="Arial"/>
              <a:buNone/>
            </a:pPr>
            <a:r>
              <a:rPr lang="en-GB" sz="2000" b="1">
                <a:solidFill>
                  <a:srgbClr val="5390CD"/>
                </a:solidFill>
                <a:latin typeface="Arial"/>
                <a:ea typeface="Arial"/>
                <a:cs typeface="Arial"/>
                <a:sym typeface="Arial"/>
              </a:rPr>
              <a:t>Click to edit Master title style</a:t>
            </a:r>
            <a:endParaRPr sz="2000" b="1">
              <a:solidFill>
                <a:srgbClr val="5390CD"/>
              </a:solidFill>
              <a:latin typeface="Arial"/>
              <a:ea typeface="Arial"/>
              <a:cs typeface="Arial"/>
              <a:sym typeface="Arial"/>
            </a:endParaRPr>
          </a:p>
        </p:txBody>
      </p:sp>
      <p:sp>
        <p:nvSpPr>
          <p:cNvPr id="31" name="Google Shape;31;p38"/>
          <p:cNvSpPr txBox="1"/>
          <p:nvPr/>
        </p:nvSpPr>
        <p:spPr>
          <a:xfrm>
            <a:off x="5341620" y="2319830"/>
            <a:ext cx="4572000" cy="5014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2000"/>
              <a:buFont typeface="Arial"/>
              <a:buNone/>
            </a:pPr>
            <a:r>
              <a:rPr lang="en-GB" sz="2000" b="1">
                <a:solidFill>
                  <a:srgbClr val="5390CD"/>
                </a:solidFill>
                <a:latin typeface="Arial"/>
                <a:ea typeface="Arial"/>
                <a:cs typeface="Arial"/>
                <a:sym typeface="Arial"/>
              </a:rPr>
              <a:t>Click to edit Master title style</a:t>
            </a:r>
            <a:endParaRPr sz="2000" b="1">
              <a:solidFill>
                <a:srgbClr val="5390CD"/>
              </a:solidFill>
              <a:latin typeface="Arial"/>
              <a:ea typeface="Arial"/>
              <a:cs typeface="Arial"/>
              <a:sym typeface="Arial"/>
            </a:endParaRPr>
          </a:p>
        </p:txBody>
      </p:sp>
      <p:sp>
        <p:nvSpPr>
          <p:cNvPr id="32" name="Google Shape;32;p38"/>
          <p:cNvSpPr txBox="1">
            <a:spLocks noGrp="1"/>
          </p:cNvSpPr>
          <p:nvPr>
            <p:ph type="ctrTitle"/>
          </p:nvPr>
        </p:nvSpPr>
        <p:spPr>
          <a:xfrm>
            <a:off x="731520" y="1159344"/>
            <a:ext cx="9144000" cy="6309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ullets with picture">
  <p:cSld name="Title and bullets with picture">
    <p:spTree>
      <p:nvGrpSpPr>
        <p:cNvPr id="1" name="Shape 33"/>
        <p:cNvGrpSpPr/>
        <p:nvPr/>
      </p:nvGrpSpPr>
      <p:grpSpPr>
        <a:xfrm>
          <a:off x="0" y="0"/>
          <a:ext cx="0" cy="0"/>
          <a:chOff x="0" y="0"/>
          <a:chExt cx="0" cy="0"/>
        </a:xfrm>
      </p:grpSpPr>
      <p:sp>
        <p:nvSpPr>
          <p:cNvPr id="34" name="Google Shape;34;p39"/>
          <p:cNvSpPr txBox="1">
            <a:spLocks noGrp="1"/>
          </p:cNvSpPr>
          <p:nvPr>
            <p:ph type="body" idx="1"/>
          </p:nvPr>
        </p:nvSpPr>
        <p:spPr>
          <a:xfrm>
            <a:off x="5078096" y="1159344"/>
            <a:ext cx="6172200" cy="482658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Google Shape;35;p39"/>
          <p:cNvSpPr txBox="1">
            <a:spLocks noGrp="1"/>
          </p:cNvSpPr>
          <p:nvPr>
            <p:ph type="ctrTitle"/>
          </p:nvPr>
        </p:nvSpPr>
        <p:spPr>
          <a:xfrm>
            <a:off x="731520" y="1159344"/>
            <a:ext cx="4034152" cy="107005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6" name="Google Shape;36;p39" descr="A group of wind turbines in the water&#10;&#10;Description automatically generated with medium confidence"/>
          <p:cNvPicPr preferRelativeResize="0"/>
          <p:nvPr/>
        </p:nvPicPr>
        <p:blipFill rotWithShape="1">
          <a:blip r:embed="rId2">
            <a:alphaModFix/>
          </a:blip>
          <a:srcRect l="6487" t="1082" r="10408"/>
          <a:stretch/>
        </p:blipFill>
        <p:spPr>
          <a:xfrm>
            <a:off x="1" y="2229403"/>
            <a:ext cx="4870764" cy="375653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ullets and quote 1">
  <p:cSld name="Title bullets and quote 1">
    <p:spTree>
      <p:nvGrpSpPr>
        <p:cNvPr id="1" name="Shape 37"/>
        <p:cNvGrpSpPr/>
        <p:nvPr/>
      </p:nvGrpSpPr>
      <p:grpSpPr>
        <a:xfrm>
          <a:off x="0" y="0"/>
          <a:ext cx="0" cy="0"/>
          <a:chOff x="0" y="0"/>
          <a:chExt cx="0" cy="0"/>
        </a:xfrm>
      </p:grpSpPr>
      <p:pic>
        <p:nvPicPr>
          <p:cNvPr id="38" name="Google Shape;38;p40"/>
          <p:cNvPicPr preferRelativeResize="0"/>
          <p:nvPr/>
        </p:nvPicPr>
        <p:blipFill rotWithShape="1">
          <a:blip r:embed="rId2">
            <a:alphaModFix amt="30000"/>
          </a:blip>
          <a:srcRect l="14485" t="4212" r="23948" b="6296"/>
          <a:stretch/>
        </p:blipFill>
        <p:spPr>
          <a:xfrm>
            <a:off x="7250689" y="1348032"/>
            <a:ext cx="4941311" cy="4788357"/>
          </a:xfrm>
          <a:prstGeom prst="rect">
            <a:avLst/>
          </a:prstGeom>
          <a:solidFill>
            <a:srgbClr val="5390CD"/>
          </a:solidFill>
          <a:ln>
            <a:noFill/>
          </a:ln>
        </p:spPr>
      </p:pic>
      <p:sp>
        <p:nvSpPr>
          <p:cNvPr id="39" name="Google Shape;39;p40"/>
          <p:cNvSpPr txBox="1">
            <a:spLocks noGrp="1"/>
          </p:cNvSpPr>
          <p:nvPr>
            <p:ph type="ctrTitle"/>
          </p:nvPr>
        </p:nvSpPr>
        <p:spPr>
          <a:xfrm>
            <a:off x="7579747" y="2457312"/>
            <a:ext cx="4335588" cy="171154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40" name="Google Shape;40;p40"/>
          <p:cNvCxnSpPr/>
          <p:nvPr/>
        </p:nvCxnSpPr>
        <p:spPr>
          <a:xfrm>
            <a:off x="7711046" y="4532650"/>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41" name="Google Shape;41;p40"/>
          <p:cNvSpPr txBox="1"/>
          <p:nvPr/>
        </p:nvSpPr>
        <p:spPr>
          <a:xfrm>
            <a:off x="7579747" y="1765651"/>
            <a:ext cx="1959470" cy="6916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Arial"/>
              <a:buNone/>
            </a:pPr>
            <a:r>
              <a:rPr lang="en-GB" sz="7200" b="1">
                <a:solidFill>
                  <a:schemeClr val="lt1"/>
                </a:solidFill>
                <a:latin typeface="Arial"/>
                <a:ea typeface="Arial"/>
                <a:cs typeface="Arial"/>
                <a:sym typeface="Arial"/>
              </a:rPr>
              <a:t>“</a:t>
            </a:r>
            <a:endParaRPr sz="7200" b="1">
              <a:solidFill>
                <a:schemeClr val="lt1"/>
              </a:solidFill>
              <a:latin typeface="Arial"/>
              <a:ea typeface="Arial"/>
              <a:cs typeface="Arial"/>
              <a:sym typeface="Arial"/>
            </a:endParaRPr>
          </a:p>
        </p:txBody>
      </p:sp>
      <p:sp>
        <p:nvSpPr>
          <p:cNvPr id="42" name="Google Shape;42;p40"/>
          <p:cNvSpPr txBox="1"/>
          <p:nvPr/>
        </p:nvSpPr>
        <p:spPr>
          <a:xfrm>
            <a:off x="7579747" y="3709030"/>
            <a:ext cx="1959470" cy="6916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Arial"/>
              <a:buNone/>
            </a:pPr>
            <a:r>
              <a:rPr lang="en-GB" sz="7200" b="1">
                <a:solidFill>
                  <a:schemeClr val="lt1"/>
                </a:solidFill>
                <a:latin typeface="Arial"/>
                <a:ea typeface="Arial"/>
                <a:cs typeface="Arial"/>
                <a:sym typeface="Arial"/>
              </a:rPr>
              <a:t>”</a:t>
            </a:r>
            <a:endParaRPr sz="7200" b="1">
              <a:solidFill>
                <a:schemeClr val="lt1"/>
              </a:solidFill>
              <a:latin typeface="Arial"/>
              <a:ea typeface="Arial"/>
              <a:cs typeface="Arial"/>
              <a:sym typeface="Arial"/>
            </a:endParaRPr>
          </a:p>
        </p:txBody>
      </p:sp>
      <p:sp>
        <p:nvSpPr>
          <p:cNvPr id="43" name="Google Shape;43;p40"/>
          <p:cNvSpPr txBox="1"/>
          <p:nvPr/>
        </p:nvSpPr>
        <p:spPr>
          <a:xfrm>
            <a:off x="7598109" y="4728728"/>
            <a:ext cx="2602523" cy="4542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dk1"/>
                </a:solidFill>
                <a:latin typeface="Arial"/>
                <a:ea typeface="Arial"/>
                <a:cs typeface="Arial"/>
                <a:sym typeface="Arial"/>
              </a:rPr>
              <a:t>NAME SURNAME</a:t>
            </a:r>
            <a:endParaRPr/>
          </a:p>
          <a:p>
            <a:pPr marL="0" marR="0" lvl="0" indent="0" algn="l" rtl="0">
              <a:lnSpc>
                <a:spcPct val="200000"/>
              </a:lnSpc>
              <a:spcBef>
                <a:spcPts val="0"/>
              </a:spcBef>
              <a:spcAft>
                <a:spcPts val="0"/>
              </a:spcAft>
              <a:buNone/>
            </a:pPr>
            <a:r>
              <a:rPr lang="en-GB" sz="800" b="1">
                <a:solidFill>
                  <a:schemeClr val="dk1"/>
                </a:solidFill>
                <a:latin typeface="Arial"/>
                <a:ea typeface="Arial"/>
                <a:cs typeface="Arial"/>
                <a:sym typeface="Arial"/>
              </a:rPr>
              <a:t>JOB TITLE</a:t>
            </a:r>
            <a:endParaRPr/>
          </a:p>
        </p:txBody>
      </p:sp>
      <p:sp>
        <p:nvSpPr>
          <p:cNvPr id="44" name="Google Shape;44;p40"/>
          <p:cNvSpPr txBox="1"/>
          <p:nvPr/>
        </p:nvSpPr>
        <p:spPr>
          <a:xfrm>
            <a:off x="731520" y="2332008"/>
            <a:ext cx="5902960" cy="3804381"/>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17145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p:txBody>
      </p:sp>
      <p:sp>
        <p:nvSpPr>
          <p:cNvPr id="45" name="Google Shape;45;p40"/>
          <p:cNvSpPr txBox="1"/>
          <p:nvPr/>
        </p:nvSpPr>
        <p:spPr>
          <a:xfrm>
            <a:off x="731520" y="1159344"/>
            <a:ext cx="5902960" cy="6309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a:solidFill>
                  <a:schemeClr val="dk1"/>
                </a:solidFill>
                <a:latin typeface="Arial"/>
                <a:ea typeface="Arial"/>
                <a:cs typeface="Arial"/>
                <a:sym typeface="Arial"/>
              </a:rPr>
              <a:t>Click to edit Master title style</a:t>
            </a:r>
            <a:endParaRPr sz="2800" b="1">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bullets and quote 2">
  <p:cSld name="Title bullets and quote 2">
    <p:spTree>
      <p:nvGrpSpPr>
        <p:cNvPr id="1" name="Shape 46"/>
        <p:cNvGrpSpPr/>
        <p:nvPr/>
      </p:nvGrpSpPr>
      <p:grpSpPr>
        <a:xfrm>
          <a:off x="0" y="0"/>
          <a:ext cx="0" cy="0"/>
          <a:chOff x="0" y="0"/>
          <a:chExt cx="0" cy="0"/>
        </a:xfrm>
      </p:grpSpPr>
      <p:pic>
        <p:nvPicPr>
          <p:cNvPr id="47" name="Google Shape;47;p41"/>
          <p:cNvPicPr preferRelativeResize="0"/>
          <p:nvPr/>
        </p:nvPicPr>
        <p:blipFill rotWithShape="1">
          <a:blip r:embed="rId2">
            <a:alphaModFix amt="50000"/>
          </a:blip>
          <a:srcRect t="22050" b="23475"/>
          <a:stretch/>
        </p:blipFill>
        <p:spPr>
          <a:xfrm>
            <a:off x="7250689" y="1348033"/>
            <a:ext cx="4941311" cy="4788358"/>
          </a:xfrm>
          <a:prstGeom prst="rect">
            <a:avLst/>
          </a:prstGeom>
          <a:solidFill>
            <a:srgbClr val="5390CD"/>
          </a:solidFill>
          <a:ln>
            <a:noFill/>
          </a:ln>
        </p:spPr>
      </p:pic>
      <p:sp>
        <p:nvSpPr>
          <p:cNvPr id="48" name="Google Shape;48;p41"/>
          <p:cNvSpPr txBox="1">
            <a:spLocks noGrp="1"/>
          </p:cNvSpPr>
          <p:nvPr>
            <p:ph type="ctrTitle"/>
          </p:nvPr>
        </p:nvSpPr>
        <p:spPr>
          <a:xfrm>
            <a:off x="7579747" y="2457311"/>
            <a:ext cx="4335588" cy="245227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49" name="Google Shape;49;p41"/>
          <p:cNvCxnSpPr/>
          <p:nvPr/>
        </p:nvCxnSpPr>
        <p:spPr>
          <a:xfrm>
            <a:off x="7711046" y="4532650"/>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50" name="Google Shape;50;p41"/>
          <p:cNvSpPr txBox="1"/>
          <p:nvPr/>
        </p:nvSpPr>
        <p:spPr>
          <a:xfrm>
            <a:off x="7579747" y="1765651"/>
            <a:ext cx="1959470" cy="6916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Arial"/>
              <a:buNone/>
            </a:pPr>
            <a:r>
              <a:rPr lang="en-GB" sz="7200" b="1">
                <a:solidFill>
                  <a:schemeClr val="lt1"/>
                </a:solidFill>
                <a:latin typeface="Arial"/>
                <a:ea typeface="Arial"/>
                <a:cs typeface="Arial"/>
                <a:sym typeface="Arial"/>
              </a:rPr>
              <a:t>“</a:t>
            </a:r>
            <a:endParaRPr sz="7200" b="1">
              <a:solidFill>
                <a:schemeClr val="lt1"/>
              </a:solidFill>
              <a:latin typeface="Arial"/>
              <a:ea typeface="Arial"/>
              <a:cs typeface="Arial"/>
              <a:sym typeface="Arial"/>
            </a:endParaRPr>
          </a:p>
        </p:txBody>
      </p:sp>
      <p:sp>
        <p:nvSpPr>
          <p:cNvPr id="51" name="Google Shape;51;p41"/>
          <p:cNvSpPr txBox="1"/>
          <p:nvPr/>
        </p:nvSpPr>
        <p:spPr>
          <a:xfrm>
            <a:off x="7579747" y="3709030"/>
            <a:ext cx="1959470" cy="6916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Arial"/>
              <a:buNone/>
            </a:pPr>
            <a:r>
              <a:rPr lang="en-GB" sz="7200" b="1">
                <a:solidFill>
                  <a:schemeClr val="lt1"/>
                </a:solidFill>
                <a:latin typeface="Arial"/>
                <a:ea typeface="Arial"/>
                <a:cs typeface="Arial"/>
                <a:sym typeface="Arial"/>
              </a:rPr>
              <a:t>”</a:t>
            </a:r>
            <a:endParaRPr sz="7200" b="1">
              <a:solidFill>
                <a:schemeClr val="lt1"/>
              </a:solidFill>
              <a:latin typeface="Arial"/>
              <a:ea typeface="Arial"/>
              <a:cs typeface="Arial"/>
              <a:sym typeface="Arial"/>
            </a:endParaRPr>
          </a:p>
        </p:txBody>
      </p:sp>
      <p:sp>
        <p:nvSpPr>
          <p:cNvPr id="52" name="Google Shape;52;p41"/>
          <p:cNvSpPr txBox="1"/>
          <p:nvPr/>
        </p:nvSpPr>
        <p:spPr>
          <a:xfrm>
            <a:off x="7598109" y="4728728"/>
            <a:ext cx="2602523" cy="4542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dk1"/>
                </a:solidFill>
                <a:latin typeface="Arial"/>
                <a:ea typeface="Arial"/>
                <a:cs typeface="Arial"/>
                <a:sym typeface="Arial"/>
              </a:rPr>
              <a:t>NAME SURNAME</a:t>
            </a:r>
            <a:endParaRPr/>
          </a:p>
          <a:p>
            <a:pPr marL="0" marR="0" lvl="0" indent="0" algn="l" rtl="0">
              <a:lnSpc>
                <a:spcPct val="200000"/>
              </a:lnSpc>
              <a:spcBef>
                <a:spcPts val="0"/>
              </a:spcBef>
              <a:spcAft>
                <a:spcPts val="0"/>
              </a:spcAft>
              <a:buNone/>
            </a:pPr>
            <a:r>
              <a:rPr lang="en-GB" sz="800" b="1">
                <a:solidFill>
                  <a:schemeClr val="dk1"/>
                </a:solidFill>
                <a:latin typeface="Arial"/>
                <a:ea typeface="Arial"/>
                <a:cs typeface="Arial"/>
                <a:sym typeface="Arial"/>
              </a:rPr>
              <a:t>JOB TITLE</a:t>
            </a:r>
            <a:endParaRPr/>
          </a:p>
        </p:txBody>
      </p:sp>
      <p:sp>
        <p:nvSpPr>
          <p:cNvPr id="53" name="Google Shape;53;p41"/>
          <p:cNvSpPr txBox="1"/>
          <p:nvPr/>
        </p:nvSpPr>
        <p:spPr>
          <a:xfrm>
            <a:off x="731520" y="1159344"/>
            <a:ext cx="9144000" cy="6309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a:solidFill>
                  <a:schemeClr val="dk1"/>
                </a:solidFill>
                <a:latin typeface="Arial"/>
                <a:ea typeface="Arial"/>
                <a:cs typeface="Arial"/>
                <a:sym typeface="Arial"/>
              </a:rPr>
              <a:t>Click to edit Master title style</a:t>
            </a:r>
            <a:endParaRPr sz="2800" b="1">
              <a:solidFill>
                <a:schemeClr val="dk1"/>
              </a:solidFill>
              <a:latin typeface="Arial"/>
              <a:ea typeface="Arial"/>
              <a:cs typeface="Arial"/>
              <a:sym typeface="Arial"/>
            </a:endParaRPr>
          </a:p>
        </p:txBody>
      </p:sp>
      <p:sp>
        <p:nvSpPr>
          <p:cNvPr id="54" name="Google Shape;54;p41"/>
          <p:cNvSpPr txBox="1"/>
          <p:nvPr/>
        </p:nvSpPr>
        <p:spPr>
          <a:xfrm>
            <a:off x="731520" y="2332008"/>
            <a:ext cx="6004560" cy="3804383"/>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285750" algn="l" rtl="0">
              <a:lnSpc>
                <a:spcPct val="90000"/>
              </a:lnSpc>
              <a:spcBef>
                <a:spcPts val="1000"/>
              </a:spcBef>
              <a:spcAft>
                <a:spcPts val="0"/>
              </a:spcAft>
              <a:buClr>
                <a:srgbClr val="5390CD"/>
              </a:buClr>
              <a:buSzPts val="1800"/>
              <a:buFont typeface="Arial"/>
              <a:buChar char="•"/>
            </a:pPr>
            <a:r>
              <a:rPr lang="en-GB" sz="1800">
                <a:solidFill>
                  <a:schemeClr val="dk1"/>
                </a:solidFill>
                <a:latin typeface="Arial"/>
                <a:ea typeface="Arial"/>
                <a:cs typeface="Arial"/>
                <a:sym typeface="Arial"/>
              </a:rPr>
              <a:t>Click to edit bullets</a:t>
            </a:r>
            <a:endParaRPr/>
          </a:p>
          <a:p>
            <a:pPr marL="285750" marR="0" lvl="0" indent="-17145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4.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5.xml"/><Relationship Id="rId1" Type="http://schemas.openxmlformats.org/officeDocument/2006/relationships/slideLayout" Target="../slideLayouts/slideLayout14.xml"/><Relationship Id="rId5" Type="http://schemas.openxmlformats.org/officeDocument/2006/relationships/image" Target="../media/image1.jpg"/><Relationship Id="rId4"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6.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7.xml"/><Relationship Id="rId1" Type="http://schemas.openxmlformats.org/officeDocument/2006/relationships/slideLayout" Target="../slideLayouts/slideLayout16.xml"/><Relationship Id="rId5" Type="http://schemas.openxmlformats.org/officeDocument/2006/relationships/image" Target="../media/image1.jpg"/><Relationship Id="rId4"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8.xml"/><Relationship Id="rId1" Type="http://schemas.openxmlformats.org/officeDocument/2006/relationships/slideLayout" Target="../slideLayouts/slideLayout17.xml"/><Relationship Id="rId5" Type="http://schemas.openxmlformats.org/officeDocument/2006/relationships/image" Target="../media/image1.jpg"/><Relationship Id="rId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sp>
        <p:nvSpPr>
          <p:cNvPr id="12" name="Google Shape;12;p33"/>
          <p:cNvSpPr/>
          <p:nvPr/>
        </p:nvSpPr>
        <p:spPr>
          <a:xfrm>
            <a:off x="0" y="1"/>
            <a:ext cx="12192000" cy="426719"/>
          </a:xfrm>
          <a:prstGeom prst="rect">
            <a:avLst/>
          </a:prstGeom>
          <a:solidFill>
            <a:srgbClr val="1532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3;p33"/>
          <p:cNvSpPr txBox="1"/>
          <p:nvPr/>
        </p:nvSpPr>
        <p:spPr>
          <a:xfrm>
            <a:off x="8962933" y="6231749"/>
            <a:ext cx="2860895"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F7F7F"/>
              </a:buClr>
              <a:buSzPts val="1400"/>
              <a:buFont typeface="Arial"/>
              <a:buNone/>
            </a:pPr>
            <a:r>
              <a:rPr lang="en-GB" sz="1400">
                <a:solidFill>
                  <a:srgbClr val="7F7F7F"/>
                </a:solidFill>
                <a:latin typeface="Arial"/>
                <a:ea typeface="Arial"/>
                <a:cs typeface="Arial"/>
                <a:sym typeface="Arial"/>
              </a:rPr>
              <a:t>unepfi.org  |  </a:t>
            </a:r>
            <a:fld id="{00000000-1234-1234-1234-123412341234}" type="slidenum">
              <a:rPr lang="en-GB" sz="1400" b="1" i="0">
                <a:solidFill>
                  <a:srgbClr val="5390CD"/>
                </a:solidFill>
                <a:latin typeface="Arial"/>
                <a:ea typeface="Arial"/>
                <a:cs typeface="Arial"/>
                <a:sym typeface="Arial"/>
              </a:rPr>
              <a:t>‹Nº›</a:t>
            </a:fld>
            <a:endParaRPr sz="1400" b="1" i="0">
              <a:solidFill>
                <a:srgbClr val="5390CD"/>
              </a:solidFill>
              <a:latin typeface="Arial"/>
              <a:ea typeface="Arial"/>
              <a:cs typeface="Arial"/>
              <a:sym typeface="Arial"/>
            </a:endParaRPr>
          </a:p>
          <a:p>
            <a:pPr marL="0" marR="0" lvl="0" indent="0" algn="r" rtl="0">
              <a:spcBef>
                <a:spcPts val="0"/>
              </a:spcBef>
              <a:spcAft>
                <a:spcPts val="0"/>
              </a:spcAft>
              <a:buNone/>
            </a:pPr>
            <a:r>
              <a:rPr lang="en-GB" sz="1400">
                <a:solidFill>
                  <a:srgbClr val="7F7F7F"/>
                </a:solidFill>
                <a:latin typeface="Arial"/>
                <a:ea typeface="Arial"/>
                <a:cs typeface="Arial"/>
                <a:sym typeface="Arial"/>
              </a:rPr>
              <a:t>  </a:t>
            </a:r>
            <a:endParaRPr/>
          </a:p>
        </p:txBody>
      </p:sp>
      <p:pic>
        <p:nvPicPr>
          <p:cNvPr id="14" name="Google Shape;14;p33" descr="Graphical user interface, text&#10;&#10;Description automatically generated"/>
          <p:cNvPicPr preferRelativeResize="0"/>
          <p:nvPr/>
        </p:nvPicPr>
        <p:blipFill rotWithShape="1">
          <a:blip r:embed="rId12">
            <a:alphaModFix/>
          </a:blip>
          <a:srcRect/>
          <a:stretch/>
        </p:blipFill>
        <p:spPr>
          <a:xfrm>
            <a:off x="10089672" y="0"/>
            <a:ext cx="1673196" cy="1168582"/>
          </a:xfrm>
          <a:prstGeom prst="rect">
            <a:avLst/>
          </a:prstGeom>
          <a:noFill/>
          <a:ln>
            <a:noFill/>
          </a:ln>
        </p:spPr>
      </p:pic>
      <p:sp>
        <p:nvSpPr>
          <p:cNvPr id="15" name="Google Shape;15;p33"/>
          <p:cNvSpPr/>
          <p:nvPr/>
        </p:nvSpPr>
        <p:spPr>
          <a:xfrm>
            <a:off x="0" y="6754969"/>
            <a:ext cx="12192000" cy="103030"/>
          </a:xfrm>
          <a:prstGeom prst="rect">
            <a:avLst/>
          </a:prstGeom>
          <a:solidFill>
            <a:srgbClr val="6281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44"/>
          <p:cNvPicPr preferRelativeResize="0"/>
          <p:nvPr/>
        </p:nvPicPr>
        <p:blipFill rotWithShape="1">
          <a:blip r:embed="rId3">
            <a:alphaModFix/>
          </a:blip>
          <a:srcRect t="7812" b="7811"/>
          <a:stretch/>
        </p:blipFill>
        <p:spPr>
          <a:xfrm>
            <a:off x="0" y="0"/>
            <a:ext cx="12192000" cy="6858000"/>
          </a:xfrm>
          <a:prstGeom prst="rect">
            <a:avLst/>
          </a:prstGeom>
          <a:solidFill>
            <a:schemeClr val="lt1"/>
          </a:solidFill>
          <a:ln>
            <a:noFill/>
          </a:ln>
        </p:spPr>
      </p:pic>
      <p:sp>
        <p:nvSpPr>
          <p:cNvPr id="67" name="Google Shape;67;p44"/>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44"/>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69" name="Google Shape;69;p44"/>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Alternative divider design title here</a:t>
            </a:r>
            <a:endParaRPr sz="4400" b="1">
              <a:solidFill>
                <a:schemeClr val="lt1"/>
              </a:solidFill>
              <a:latin typeface="Arial"/>
              <a:ea typeface="Arial"/>
              <a:cs typeface="Arial"/>
              <a:sym typeface="Arial"/>
            </a:endParaRPr>
          </a:p>
        </p:txBody>
      </p:sp>
      <p:cxnSp>
        <p:nvCxnSpPr>
          <p:cNvPr id="70" name="Google Shape;70;p44"/>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71" name="Google Shape;71;p44"/>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SECTION INTRO TEXT IF REQUIRED</a:t>
            </a:r>
            <a:endParaRPr/>
          </a:p>
        </p:txBody>
      </p:sp>
      <p:pic>
        <p:nvPicPr>
          <p:cNvPr id="72" name="Google Shape;72;p44"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73" name="Google Shape;73;p44"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pic>
        <p:nvPicPr>
          <p:cNvPr id="78" name="Google Shape;78;p46"/>
          <p:cNvPicPr preferRelativeResize="0"/>
          <p:nvPr/>
        </p:nvPicPr>
        <p:blipFill rotWithShape="1">
          <a:blip r:embed="rId3">
            <a:alphaModFix/>
          </a:blip>
          <a:srcRect l="-2" t="40289" b="22210"/>
          <a:stretch/>
        </p:blipFill>
        <p:spPr>
          <a:xfrm>
            <a:off x="0" y="0"/>
            <a:ext cx="12192000" cy="6858000"/>
          </a:xfrm>
          <a:prstGeom prst="rect">
            <a:avLst/>
          </a:prstGeom>
          <a:solidFill>
            <a:schemeClr val="lt1"/>
          </a:solidFill>
          <a:ln>
            <a:noFill/>
          </a:ln>
        </p:spPr>
      </p:pic>
      <p:sp>
        <p:nvSpPr>
          <p:cNvPr id="79" name="Google Shape;79;p46"/>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46"/>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81" name="Google Shape;81;p46"/>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Alternative divider design title here</a:t>
            </a:r>
            <a:endParaRPr sz="4400" b="1">
              <a:solidFill>
                <a:schemeClr val="lt1"/>
              </a:solidFill>
              <a:latin typeface="Arial"/>
              <a:ea typeface="Arial"/>
              <a:cs typeface="Arial"/>
              <a:sym typeface="Arial"/>
            </a:endParaRPr>
          </a:p>
        </p:txBody>
      </p:sp>
      <p:cxnSp>
        <p:nvCxnSpPr>
          <p:cNvPr id="82" name="Google Shape;82;p46"/>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83" name="Google Shape;83;p46"/>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SECTION INTRO TEXT IF REQUIRED</a:t>
            </a:r>
            <a:endParaRPr/>
          </a:p>
        </p:txBody>
      </p:sp>
      <p:pic>
        <p:nvPicPr>
          <p:cNvPr id="84" name="Google Shape;84;p46"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85" name="Google Shape;85;p46"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pic>
        <p:nvPicPr>
          <p:cNvPr id="90" name="Google Shape;90;p48"/>
          <p:cNvPicPr preferRelativeResize="0"/>
          <p:nvPr/>
        </p:nvPicPr>
        <p:blipFill rotWithShape="1">
          <a:blip r:embed="rId3">
            <a:alphaModFix/>
          </a:blip>
          <a:srcRect t="32901" b="22100"/>
          <a:stretch/>
        </p:blipFill>
        <p:spPr>
          <a:xfrm>
            <a:off x="0" y="0"/>
            <a:ext cx="12192000" cy="6858000"/>
          </a:xfrm>
          <a:prstGeom prst="rect">
            <a:avLst/>
          </a:prstGeom>
          <a:solidFill>
            <a:schemeClr val="lt1"/>
          </a:solidFill>
          <a:ln>
            <a:noFill/>
          </a:ln>
        </p:spPr>
      </p:pic>
      <p:sp>
        <p:nvSpPr>
          <p:cNvPr id="91" name="Google Shape;91;p48"/>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48"/>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93" name="Google Shape;93;p48"/>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Alternative divider design title here</a:t>
            </a:r>
            <a:endParaRPr sz="4400" b="1">
              <a:solidFill>
                <a:schemeClr val="lt1"/>
              </a:solidFill>
              <a:latin typeface="Arial"/>
              <a:ea typeface="Arial"/>
              <a:cs typeface="Arial"/>
              <a:sym typeface="Arial"/>
            </a:endParaRPr>
          </a:p>
        </p:txBody>
      </p:sp>
      <p:cxnSp>
        <p:nvCxnSpPr>
          <p:cNvPr id="94" name="Google Shape;94;p48"/>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95" name="Google Shape;95;p48"/>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SECTION INTRO TEXT IF REQUIRED</a:t>
            </a:r>
            <a:endParaRPr/>
          </a:p>
        </p:txBody>
      </p:sp>
      <p:pic>
        <p:nvPicPr>
          <p:cNvPr id="96" name="Google Shape;96;p48"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97" name="Google Shape;97;p48"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pic>
        <p:nvPicPr>
          <p:cNvPr id="102" name="Google Shape;102;p50"/>
          <p:cNvPicPr preferRelativeResize="0"/>
          <p:nvPr/>
        </p:nvPicPr>
        <p:blipFill rotWithShape="1">
          <a:blip r:embed="rId3">
            <a:alphaModFix/>
          </a:blip>
          <a:srcRect t="60727" b="1773"/>
          <a:stretch/>
        </p:blipFill>
        <p:spPr>
          <a:xfrm>
            <a:off x="0" y="0"/>
            <a:ext cx="12192000" cy="6858000"/>
          </a:xfrm>
          <a:prstGeom prst="rect">
            <a:avLst/>
          </a:prstGeom>
          <a:solidFill>
            <a:schemeClr val="lt1"/>
          </a:solidFill>
          <a:ln>
            <a:noFill/>
          </a:ln>
        </p:spPr>
      </p:pic>
      <p:sp>
        <p:nvSpPr>
          <p:cNvPr id="103" name="Google Shape;103;p50"/>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50"/>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105" name="Google Shape;105;p50"/>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Alternative divider design title here</a:t>
            </a:r>
            <a:endParaRPr sz="4400" b="1">
              <a:solidFill>
                <a:schemeClr val="lt1"/>
              </a:solidFill>
              <a:latin typeface="Arial"/>
              <a:ea typeface="Arial"/>
              <a:cs typeface="Arial"/>
              <a:sym typeface="Arial"/>
            </a:endParaRPr>
          </a:p>
        </p:txBody>
      </p:sp>
      <p:cxnSp>
        <p:nvCxnSpPr>
          <p:cNvPr id="106" name="Google Shape;106;p50"/>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107" name="Google Shape;107;p50"/>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SECTION INTRO TEXT IF REQUIRED</a:t>
            </a:r>
            <a:endParaRPr/>
          </a:p>
        </p:txBody>
      </p:sp>
      <p:pic>
        <p:nvPicPr>
          <p:cNvPr id="108" name="Google Shape;108;p50"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109" name="Google Shape;109;p50"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pic>
        <p:nvPicPr>
          <p:cNvPr id="114" name="Google Shape;114;p52"/>
          <p:cNvPicPr preferRelativeResize="0"/>
          <p:nvPr/>
        </p:nvPicPr>
        <p:blipFill rotWithShape="1">
          <a:blip r:embed="rId3">
            <a:alphaModFix/>
          </a:blip>
          <a:srcRect t="12147" b="53373"/>
          <a:stretch/>
        </p:blipFill>
        <p:spPr>
          <a:xfrm>
            <a:off x="0" y="0"/>
            <a:ext cx="12192000" cy="6858000"/>
          </a:xfrm>
          <a:prstGeom prst="rect">
            <a:avLst/>
          </a:prstGeom>
          <a:solidFill>
            <a:schemeClr val="lt1"/>
          </a:solidFill>
          <a:ln>
            <a:noFill/>
          </a:ln>
        </p:spPr>
      </p:pic>
      <p:sp>
        <p:nvSpPr>
          <p:cNvPr id="115" name="Google Shape;115;p52"/>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52"/>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117" name="Google Shape;117;p52"/>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Alternative divider design title here</a:t>
            </a:r>
            <a:endParaRPr sz="4400" b="1">
              <a:solidFill>
                <a:schemeClr val="lt1"/>
              </a:solidFill>
              <a:latin typeface="Arial"/>
              <a:ea typeface="Arial"/>
              <a:cs typeface="Arial"/>
              <a:sym typeface="Arial"/>
            </a:endParaRPr>
          </a:p>
        </p:txBody>
      </p:sp>
      <p:cxnSp>
        <p:nvCxnSpPr>
          <p:cNvPr id="118" name="Google Shape;118;p52"/>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119" name="Google Shape;119;p52"/>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SECTION INTRO TEXT IF REQUIRED</a:t>
            </a:r>
            <a:endParaRPr/>
          </a:p>
        </p:txBody>
      </p:sp>
      <p:pic>
        <p:nvPicPr>
          <p:cNvPr id="120" name="Google Shape;120;p52"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121" name="Google Shape;121;p52"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pic>
        <p:nvPicPr>
          <p:cNvPr id="126" name="Google Shape;126;p54"/>
          <p:cNvPicPr preferRelativeResize="0"/>
          <p:nvPr/>
        </p:nvPicPr>
        <p:blipFill rotWithShape="1">
          <a:blip r:embed="rId3">
            <a:alphaModFix/>
          </a:blip>
          <a:srcRect t="12496" b="12497"/>
          <a:stretch/>
        </p:blipFill>
        <p:spPr>
          <a:xfrm>
            <a:off x="0" y="0"/>
            <a:ext cx="12192000" cy="6858000"/>
          </a:xfrm>
          <a:prstGeom prst="rect">
            <a:avLst/>
          </a:prstGeom>
          <a:solidFill>
            <a:schemeClr val="lt1"/>
          </a:solidFill>
          <a:ln>
            <a:noFill/>
          </a:ln>
        </p:spPr>
      </p:pic>
      <p:sp>
        <p:nvSpPr>
          <p:cNvPr id="127" name="Google Shape;127;p54"/>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54"/>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129" name="Google Shape;129;p54"/>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Alternative divider design title here</a:t>
            </a:r>
            <a:endParaRPr sz="4400" b="1">
              <a:solidFill>
                <a:schemeClr val="lt1"/>
              </a:solidFill>
              <a:latin typeface="Arial"/>
              <a:ea typeface="Arial"/>
              <a:cs typeface="Arial"/>
              <a:sym typeface="Arial"/>
            </a:endParaRPr>
          </a:p>
        </p:txBody>
      </p:sp>
      <p:cxnSp>
        <p:nvCxnSpPr>
          <p:cNvPr id="130" name="Google Shape;130;p54"/>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131" name="Google Shape;131;p54"/>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SECTION INTRO TEXT IF REQUIRED</a:t>
            </a:r>
            <a:endParaRPr/>
          </a:p>
        </p:txBody>
      </p:sp>
      <p:pic>
        <p:nvPicPr>
          <p:cNvPr id="132" name="Google Shape;132;p54"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133" name="Google Shape;133;p54"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0.xml"/><Relationship Id="rId16" Type="http://schemas.openxmlformats.org/officeDocument/2006/relationships/image" Target="../media/image43.svg"/><Relationship Id="rId1" Type="http://schemas.openxmlformats.org/officeDocument/2006/relationships/slideLayout" Target="../slideLayouts/slideLayout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mailto:psi@un.org" TargetMode="External"/><Relationship Id="rId5" Type="http://schemas.openxmlformats.org/officeDocument/2006/relationships/image" Target="../media/image56.png"/><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57.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hyperlink" Target="https://www.unepfi.org/net-zero-insurance/" TargetMode="External"/><Relationship Id="rId7" Type="http://schemas.openxmlformats.org/officeDocument/2006/relationships/hyperlink" Target="NZIA%20application%20for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unepfi.org/psi/wp-content/uploads/2021/07/NZIA-Commitment.pdf" TargetMode="External"/><Relationship Id="rId5" Type="http://schemas.openxmlformats.org/officeDocument/2006/relationships/hyperlink" Target="mailto:psi@unepfi.org"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v20sif.org/" TargetMode="External"/><Relationship Id="rId7" Type="http://schemas.openxmlformats.org/officeDocument/2006/relationships/hyperlink" Target="mailto:psi-v20-sif@unepfi.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55.sv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mailto:psi@unepfi.org" TargetMode="External"/><Relationship Id="rId5" Type="http://schemas.openxmlformats.org/officeDocument/2006/relationships/hyperlink" Target="mailto:diana.diazcastro@un.org" TargetMode="Externa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hyperlink" Target="https://www.unepfi.org/industries/insurance/managing-environmental-social-and-governance-risks-in-life-health-insurance-busines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www.unepfi.org/wordpress/wp-content/uploads/2022/06/PSI-Life-Health-ESG-Guide.pdf" TargetMode="Externa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unepfi.org/category/publications/" TargetMode="External"/><Relationship Id="rId11" Type="http://schemas.openxmlformats.org/officeDocument/2006/relationships/image" Target="../media/image74.png"/><Relationship Id="rId5" Type="http://schemas.openxmlformats.org/officeDocument/2006/relationships/hyperlink" Target="https://www.unepfi.org/training/training/" TargetMode="External"/><Relationship Id="rId10" Type="http://schemas.openxmlformats.org/officeDocument/2006/relationships/image" Target="../media/image73.svg"/><Relationship Id="rId4" Type="http://schemas.openxmlformats.org/officeDocument/2006/relationships/hyperlink" Target="https://www.unepfi.org/category/events/" TargetMode="External"/><Relationship Id="rId9" Type="http://schemas.openxmlformats.org/officeDocument/2006/relationships/image" Target="../media/image72.png"/><Relationship Id="rId14" Type="http://schemas.openxmlformats.org/officeDocument/2006/relationships/image" Target="../media/image77.sv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9.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1.png"/><Relationship Id="rId10" Type="http://schemas.microsoft.com/office/2007/relationships/diagramDrawing" Target="../diagrams/drawing1.xml"/><Relationship Id="rId4" Type="http://schemas.openxmlformats.org/officeDocument/2006/relationships/image" Target="../media/image20.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p:nvPr/>
        </p:nvSpPr>
        <p:spPr>
          <a:xfrm>
            <a:off x="4086808" y="653670"/>
            <a:ext cx="8105192" cy="5824331"/>
          </a:xfrm>
          <a:prstGeom prst="rect">
            <a:avLst/>
          </a:prstGeom>
          <a:solidFill>
            <a:srgbClr val="1532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9" name="Google Shape;139;p1" descr="A picture containing sky, outdoor, outdoor object, clouds&#10;&#10;Description automatically generated"/>
          <p:cNvPicPr preferRelativeResize="0"/>
          <p:nvPr/>
        </p:nvPicPr>
        <p:blipFill rotWithShape="1">
          <a:blip r:embed="rId3">
            <a:alphaModFix/>
          </a:blip>
          <a:srcRect l="32653" r="23537"/>
          <a:stretch/>
        </p:blipFill>
        <p:spPr>
          <a:xfrm>
            <a:off x="0" y="0"/>
            <a:ext cx="4506686" cy="6858000"/>
          </a:xfrm>
          <a:prstGeom prst="rect">
            <a:avLst/>
          </a:prstGeom>
          <a:noFill/>
          <a:ln>
            <a:noFill/>
          </a:ln>
        </p:spPr>
      </p:pic>
      <p:sp>
        <p:nvSpPr>
          <p:cNvPr id="140" name="Google Shape;140;p1"/>
          <p:cNvSpPr txBox="1"/>
          <p:nvPr/>
        </p:nvSpPr>
        <p:spPr>
          <a:xfrm>
            <a:off x="5015941" y="2826855"/>
            <a:ext cx="61187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err="1">
                <a:solidFill>
                  <a:schemeClr val="lt1"/>
                </a:solidFill>
                <a:latin typeface="Arial"/>
                <a:ea typeface="Arial"/>
                <a:cs typeface="Arial"/>
                <a:sym typeface="Arial"/>
              </a:rPr>
              <a:t>Riesgos</a:t>
            </a:r>
            <a:r>
              <a:rPr lang="en-GB" sz="2800" b="1" i="0" u="none" strike="noStrike" cap="none" dirty="0">
                <a:solidFill>
                  <a:schemeClr val="lt1"/>
                </a:solidFill>
                <a:latin typeface="Arial"/>
                <a:ea typeface="Arial"/>
                <a:cs typeface="Arial"/>
                <a:sym typeface="Arial"/>
              </a:rPr>
              <a:t> ASG para </a:t>
            </a:r>
            <a:r>
              <a:rPr lang="en-GB" sz="2800" b="1" i="0" u="none" strike="noStrike" cap="none" dirty="0" err="1">
                <a:solidFill>
                  <a:schemeClr val="lt1"/>
                </a:solidFill>
                <a:latin typeface="Arial"/>
                <a:ea typeface="Arial"/>
                <a:cs typeface="Arial"/>
                <a:sym typeface="Arial"/>
              </a:rPr>
              <a:t>el</a:t>
            </a:r>
            <a:r>
              <a:rPr lang="en-GB" sz="2800" b="1" i="0" u="none" strike="noStrike" cap="none" dirty="0">
                <a:solidFill>
                  <a:schemeClr val="lt1"/>
                </a:solidFill>
                <a:latin typeface="Arial"/>
                <a:ea typeface="Arial"/>
                <a:cs typeface="Arial"/>
                <a:sym typeface="Arial"/>
              </a:rPr>
              <a:t> sector </a:t>
            </a:r>
            <a:r>
              <a:rPr lang="en-GB" sz="2800" b="1" i="0" u="none" strike="noStrike" cap="none" dirty="0" err="1">
                <a:solidFill>
                  <a:schemeClr val="lt1"/>
                </a:solidFill>
                <a:latin typeface="Arial"/>
                <a:ea typeface="Arial"/>
                <a:cs typeface="Arial"/>
                <a:sym typeface="Arial"/>
              </a:rPr>
              <a:t>asegurador</a:t>
            </a:r>
            <a:r>
              <a:rPr lang="en-GB" sz="2800" b="1" i="0" u="none" strike="noStrike" cap="none" dirty="0">
                <a:solidFill>
                  <a:schemeClr val="lt1"/>
                </a:solidFill>
                <a:latin typeface="Arial"/>
                <a:ea typeface="Arial"/>
                <a:cs typeface="Arial"/>
                <a:sym typeface="Arial"/>
              </a:rPr>
              <a:t> – </a:t>
            </a:r>
            <a:r>
              <a:rPr lang="en-GB" sz="2800" b="1" i="0" u="none" strike="noStrike" cap="none" dirty="0" err="1">
                <a:solidFill>
                  <a:schemeClr val="lt1"/>
                </a:solidFill>
                <a:latin typeface="Arial"/>
                <a:ea typeface="Arial"/>
                <a:cs typeface="Arial"/>
                <a:sym typeface="Arial"/>
              </a:rPr>
              <a:t>cambio</a:t>
            </a:r>
            <a:r>
              <a:rPr lang="en-GB" sz="2800" b="1" i="0" u="none" strike="noStrike" cap="none" dirty="0">
                <a:solidFill>
                  <a:schemeClr val="lt1"/>
                </a:solidFill>
                <a:latin typeface="Arial"/>
                <a:ea typeface="Arial"/>
                <a:cs typeface="Arial"/>
                <a:sym typeface="Arial"/>
              </a:rPr>
              <a:t> </a:t>
            </a:r>
            <a:r>
              <a:rPr lang="en-GB" sz="2800" b="1" i="0" u="none" strike="noStrike" cap="none" dirty="0" err="1">
                <a:solidFill>
                  <a:schemeClr val="lt1"/>
                </a:solidFill>
                <a:latin typeface="Arial"/>
                <a:ea typeface="Arial"/>
                <a:cs typeface="Arial"/>
                <a:sym typeface="Arial"/>
              </a:rPr>
              <a:t>climático</a:t>
            </a:r>
            <a:endParaRPr sz="1200" dirty="0"/>
          </a:p>
        </p:txBody>
      </p:sp>
      <p:sp>
        <p:nvSpPr>
          <p:cNvPr id="141" name="Google Shape;141;p1"/>
          <p:cNvSpPr txBox="1"/>
          <p:nvPr/>
        </p:nvSpPr>
        <p:spPr>
          <a:xfrm>
            <a:off x="5015941" y="2062152"/>
            <a:ext cx="474369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lt1"/>
                </a:solidFill>
                <a:latin typeface="Arial"/>
                <a:ea typeface="Arial"/>
                <a:cs typeface="Arial"/>
                <a:sym typeface="Arial"/>
              </a:rPr>
              <a:t>UNEP’s Principles for Sustainable Insurance (PSI)</a:t>
            </a:r>
            <a:endParaRPr dirty="0"/>
          </a:p>
        </p:txBody>
      </p:sp>
      <p:sp>
        <p:nvSpPr>
          <p:cNvPr id="142" name="Google Shape;142;p1"/>
          <p:cNvSpPr/>
          <p:nvPr/>
        </p:nvSpPr>
        <p:spPr>
          <a:xfrm>
            <a:off x="0" y="6478003"/>
            <a:ext cx="12192000" cy="379997"/>
          </a:xfrm>
          <a:prstGeom prst="rect">
            <a:avLst/>
          </a:prstGeom>
          <a:solidFill>
            <a:srgbClr val="1532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1"/>
          <p:cNvSpPr txBox="1"/>
          <p:nvPr/>
        </p:nvSpPr>
        <p:spPr>
          <a:xfrm>
            <a:off x="5015941" y="4703621"/>
            <a:ext cx="6118700" cy="707846"/>
          </a:xfrm>
          <a:prstGeom prst="rect">
            <a:avLst/>
          </a:prstGeom>
          <a:noFill/>
          <a:ln>
            <a:noFill/>
          </a:ln>
        </p:spPr>
        <p:txBody>
          <a:bodyPr spcFirstLastPara="1" wrap="square" lIns="91425" tIns="45700" rIns="91425" bIns="45700" anchor="t" anchorCtr="0">
            <a:spAutoFit/>
          </a:bodyPr>
          <a:lstStyle/>
          <a:p>
            <a:r>
              <a:rPr lang="en-GB" sz="2000" dirty="0" err="1">
                <a:solidFill>
                  <a:schemeClr val="lt1"/>
                </a:solidFill>
              </a:rPr>
              <a:t>Conferencista</a:t>
            </a:r>
            <a:r>
              <a:rPr lang="en-GB" sz="2000" dirty="0">
                <a:solidFill>
                  <a:schemeClr val="lt1"/>
                </a:solidFill>
              </a:rPr>
              <a:t>: Diana Diaz, </a:t>
            </a:r>
            <a:r>
              <a:rPr lang="en-GB" sz="2000" dirty="0" err="1">
                <a:solidFill>
                  <a:schemeClr val="lt1"/>
                </a:solidFill>
              </a:rPr>
              <a:t>Supervisora</a:t>
            </a:r>
            <a:r>
              <a:rPr lang="en-GB" sz="2000" dirty="0">
                <a:solidFill>
                  <a:schemeClr val="lt1"/>
                </a:solidFill>
              </a:rPr>
              <a:t> del </a:t>
            </a:r>
            <a:r>
              <a:rPr lang="en-GB" sz="2000" dirty="0" err="1">
                <a:solidFill>
                  <a:schemeClr val="lt1"/>
                </a:solidFill>
              </a:rPr>
              <a:t>programa</a:t>
            </a:r>
            <a:r>
              <a:rPr lang="en-GB" sz="2000" dirty="0">
                <a:solidFill>
                  <a:schemeClr val="lt1"/>
                </a:solidFill>
              </a:rPr>
              <a:t> </a:t>
            </a:r>
            <a:endParaRPr sz="2000" dirty="0">
              <a:solidFill>
                <a:schemeClr val="lt1"/>
              </a:solidFill>
            </a:endParaRPr>
          </a:p>
        </p:txBody>
      </p:sp>
      <p:sp>
        <p:nvSpPr>
          <p:cNvPr id="144" name="Google Shape;144;p1"/>
          <p:cNvSpPr txBox="1"/>
          <p:nvPr/>
        </p:nvSpPr>
        <p:spPr>
          <a:xfrm>
            <a:off x="5015941" y="1226618"/>
            <a:ext cx="39366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dirty="0">
                <a:solidFill>
                  <a:schemeClr val="lt1"/>
                </a:solidFill>
                <a:latin typeface="Arial"/>
                <a:ea typeface="Arial"/>
                <a:cs typeface="Arial"/>
                <a:sym typeface="Arial"/>
              </a:rPr>
              <a:t>Junio 2023</a:t>
            </a:r>
            <a:endParaRPr dirty="0"/>
          </a:p>
        </p:txBody>
      </p:sp>
      <p:pic>
        <p:nvPicPr>
          <p:cNvPr id="145" name="Google Shape;145;p1" descr="Graphical user interface, text&#10;&#10;Description automatically generated"/>
          <p:cNvPicPr preferRelativeResize="0"/>
          <p:nvPr/>
        </p:nvPicPr>
        <p:blipFill rotWithShape="1">
          <a:blip r:embed="rId4">
            <a:alphaModFix/>
          </a:blip>
          <a:srcRect/>
          <a:stretch/>
        </p:blipFill>
        <p:spPr>
          <a:xfrm>
            <a:off x="10049435" y="330069"/>
            <a:ext cx="1626306" cy="1135833"/>
          </a:xfrm>
          <a:prstGeom prst="rect">
            <a:avLst/>
          </a:prstGeom>
          <a:noFill/>
          <a:ln>
            <a:noFill/>
          </a:ln>
        </p:spPr>
      </p:pic>
      <p:sp>
        <p:nvSpPr>
          <p:cNvPr id="146" name="Google Shape;146;p1"/>
          <p:cNvSpPr/>
          <p:nvPr/>
        </p:nvSpPr>
        <p:spPr>
          <a:xfrm>
            <a:off x="0" y="6478002"/>
            <a:ext cx="12192000" cy="379997"/>
          </a:xfrm>
          <a:prstGeom prst="rect">
            <a:avLst/>
          </a:prstGeom>
          <a:solidFill>
            <a:srgbClr val="6281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1" descr="A picture containing shape&#10;&#10;Description automatically generated"/>
          <p:cNvPicPr preferRelativeResize="0"/>
          <p:nvPr/>
        </p:nvPicPr>
        <p:blipFill rotWithShape="1">
          <a:blip r:embed="rId5">
            <a:alphaModFix/>
          </a:blip>
          <a:srcRect/>
          <a:stretch/>
        </p:blipFill>
        <p:spPr>
          <a:xfrm>
            <a:off x="5166360" y="5514470"/>
            <a:ext cx="5607264" cy="13435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1C59C-6E88-0F52-077F-D0FB3B5FDF25}"/>
              </a:ext>
            </a:extLst>
          </p:cNvPr>
          <p:cNvSpPr>
            <a:spLocks noGrp="1"/>
          </p:cNvSpPr>
          <p:nvPr>
            <p:ph type="ctrTitle"/>
          </p:nvPr>
        </p:nvSpPr>
        <p:spPr>
          <a:xfrm>
            <a:off x="523702" y="632872"/>
            <a:ext cx="9144000" cy="630961"/>
          </a:xfrm>
        </p:spPr>
        <p:txBody>
          <a:bodyPr/>
          <a:lstStyle/>
          <a:p>
            <a:r>
              <a:rPr lang="en-GB" sz="2800" b="1" dirty="0" err="1">
                <a:solidFill>
                  <a:schemeClr val="dk1"/>
                </a:solidFill>
                <a:latin typeface="Arial"/>
                <a:ea typeface="Arial"/>
                <a:cs typeface="Arial"/>
                <a:sym typeface="Arial"/>
              </a:rPr>
              <a:t>Efectos</a:t>
            </a:r>
            <a:r>
              <a:rPr lang="en-GB" sz="2800" b="1" dirty="0">
                <a:solidFill>
                  <a:schemeClr val="dk1"/>
                </a:solidFill>
                <a:latin typeface="Arial"/>
                <a:ea typeface="Arial"/>
                <a:cs typeface="Arial"/>
                <a:sym typeface="Arial"/>
              </a:rPr>
              <a:t> del </a:t>
            </a:r>
            <a:r>
              <a:rPr lang="en-GB" sz="2800" b="1" dirty="0" err="1">
                <a:solidFill>
                  <a:schemeClr val="dk1"/>
                </a:solidFill>
                <a:latin typeface="Arial"/>
                <a:ea typeface="Arial"/>
                <a:cs typeface="Arial"/>
                <a:sym typeface="Arial"/>
              </a:rPr>
              <a:t>cambio</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clim</a:t>
            </a:r>
            <a:r>
              <a:rPr lang="en-GB" sz="2800" b="1" dirty="0" err="1">
                <a:solidFill>
                  <a:schemeClr val="dk1"/>
                </a:solidFill>
              </a:rPr>
              <a:t>á</a:t>
            </a:r>
            <a:r>
              <a:rPr lang="en-GB" sz="2800" b="1" dirty="0" err="1">
                <a:solidFill>
                  <a:schemeClr val="dk1"/>
                </a:solidFill>
                <a:latin typeface="Arial"/>
                <a:ea typeface="Arial"/>
                <a:cs typeface="Arial"/>
                <a:sym typeface="Arial"/>
              </a:rPr>
              <a:t>tico</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en</a:t>
            </a:r>
            <a:r>
              <a:rPr lang="en-GB" sz="2800" b="1" dirty="0">
                <a:solidFill>
                  <a:schemeClr val="dk1"/>
                </a:solidFill>
                <a:latin typeface="Arial"/>
                <a:ea typeface="Arial"/>
                <a:cs typeface="Arial"/>
                <a:sym typeface="Arial"/>
              </a:rPr>
              <a:t> America Latina</a:t>
            </a:r>
            <a:br>
              <a:rPr lang="en-GB" dirty="0"/>
            </a:br>
            <a:endParaRPr lang="en-GB" dirty="0"/>
          </a:p>
        </p:txBody>
      </p:sp>
      <p:pic>
        <p:nvPicPr>
          <p:cNvPr id="9" name="Graphic 8" descr="Desert scene outline">
            <a:extLst>
              <a:ext uri="{FF2B5EF4-FFF2-40B4-BE49-F238E27FC236}">
                <a16:creationId xmlns:a16="http://schemas.microsoft.com/office/drawing/2014/main" id="{3D270D0B-3F59-D3E2-7E4A-E2B3B87C0B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9381" y="2025852"/>
            <a:ext cx="1045466" cy="1045466"/>
          </a:xfrm>
          <a:prstGeom prst="rect">
            <a:avLst/>
          </a:prstGeom>
        </p:spPr>
      </p:pic>
      <p:pic>
        <p:nvPicPr>
          <p:cNvPr id="11" name="Graphic 10" descr="Crops outline">
            <a:extLst>
              <a:ext uri="{FF2B5EF4-FFF2-40B4-BE49-F238E27FC236}">
                <a16:creationId xmlns:a16="http://schemas.microsoft.com/office/drawing/2014/main" id="{106E7203-A1EA-0CAD-B7D3-4BF11211E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5293" y="4117052"/>
            <a:ext cx="1045466" cy="1045466"/>
          </a:xfrm>
          <a:prstGeom prst="rect">
            <a:avLst/>
          </a:prstGeom>
        </p:spPr>
      </p:pic>
      <p:pic>
        <p:nvPicPr>
          <p:cNvPr id="13" name="Graphic 12" descr="Cloud With Lightning And Rain with solid fill">
            <a:extLst>
              <a:ext uri="{FF2B5EF4-FFF2-40B4-BE49-F238E27FC236}">
                <a16:creationId xmlns:a16="http://schemas.microsoft.com/office/drawing/2014/main" id="{376601DC-9D77-18C2-8903-A5FA96A54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7702" y="2155136"/>
            <a:ext cx="1045464" cy="1045464"/>
          </a:xfrm>
          <a:prstGeom prst="rect">
            <a:avLst/>
          </a:prstGeom>
        </p:spPr>
      </p:pic>
      <p:pic>
        <p:nvPicPr>
          <p:cNvPr id="15" name="Graphic 14" descr="Covid-19 with solid fill">
            <a:extLst>
              <a:ext uri="{FF2B5EF4-FFF2-40B4-BE49-F238E27FC236}">
                <a16:creationId xmlns:a16="http://schemas.microsoft.com/office/drawing/2014/main" id="{8BE01852-C993-BE3B-184E-339E92D4EF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9989" y="4247087"/>
            <a:ext cx="1045466" cy="1045466"/>
          </a:xfrm>
          <a:prstGeom prst="rect">
            <a:avLst/>
          </a:prstGeom>
        </p:spPr>
      </p:pic>
      <p:pic>
        <p:nvPicPr>
          <p:cNvPr id="17" name="Graphic 16" descr="Wave with solid fill">
            <a:extLst>
              <a:ext uri="{FF2B5EF4-FFF2-40B4-BE49-F238E27FC236}">
                <a16:creationId xmlns:a16="http://schemas.microsoft.com/office/drawing/2014/main" id="{8E3762D7-C7BC-6C32-9C5F-806AF41C6E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1924" y="2087596"/>
            <a:ext cx="1045465" cy="1045465"/>
          </a:xfrm>
          <a:prstGeom prst="rect">
            <a:avLst/>
          </a:prstGeom>
        </p:spPr>
      </p:pic>
      <p:sp>
        <p:nvSpPr>
          <p:cNvPr id="18" name="TextBox 17">
            <a:extLst>
              <a:ext uri="{FF2B5EF4-FFF2-40B4-BE49-F238E27FC236}">
                <a16:creationId xmlns:a16="http://schemas.microsoft.com/office/drawing/2014/main" id="{2D487DF5-9ABB-7B6D-BBBE-6AF897958363}"/>
              </a:ext>
            </a:extLst>
          </p:cNvPr>
          <p:cNvSpPr txBox="1"/>
          <p:nvPr/>
        </p:nvSpPr>
        <p:spPr>
          <a:xfrm>
            <a:off x="950303" y="3087375"/>
            <a:ext cx="1716578" cy="523220"/>
          </a:xfrm>
          <a:prstGeom prst="rect">
            <a:avLst/>
          </a:prstGeom>
          <a:noFill/>
        </p:spPr>
        <p:txBody>
          <a:bodyPr wrap="square" rtlCol="0">
            <a:spAutoFit/>
          </a:bodyPr>
          <a:lstStyle/>
          <a:p>
            <a:pPr algn="ctr"/>
            <a:r>
              <a:rPr lang="es-CO" dirty="0"/>
              <a:t>Sequias e inseguridad hídrica</a:t>
            </a:r>
            <a:endParaRPr lang="en-GB" dirty="0"/>
          </a:p>
        </p:txBody>
      </p:sp>
      <p:sp>
        <p:nvSpPr>
          <p:cNvPr id="19" name="TextBox 18">
            <a:extLst>
              <a:ext uri="{FF2B5EF4-FFF2-40B4-BE49-F238E27FC236}">
                <a16:creationId xmlns:a16="http://schemas.microsoft.com/office/drawing/2014/main" id="{72C9FE1D-FF34-5E76-7623-8D967653A3DC}"/>
              </a:ext>
            </a:extLst>
          </p:cNvPr>
          <p:cNvSpPr txBox="1"/>
          <p:nvPr/>
        </p:nvSpPr>
        <p:spPr>
          <a:xfrm>
            <a:off x="2243348" y="5244513"/>
            <a:ext cx="1716578" cy="738664"/>
          </a:xfrm>
          <a:prstGeom prst="rect">
            <a:avLst/>
          </a:prstGeom>
          <a:noFill/>
        </p:spPr>
        <p:txBody>
          <a:bodyPr wrap="square" rtlCol="0">
            <a:spAutoFit/>
          </a:bodyPr>
          <a:lstStyle/>
          <a:p>
            <a:pPr algn="ctr"/>
            <a:r>
              <a:rPr lang="es-CO" dirty="0"/>
              <a:t>Impactos en seguridad alimentaria</a:t>
            </a:r>
            <a:endParaRPr lang="en-GB" dirty="0"/>
          </a:p>
        </p:txBody>
      </p:sp>
      <p:sp>
        <p:nvSpPr>
          <p:cNvPr id="20" name="TextBox 19">
            <a:extLst>
              <a:ext uri="{FF2B5EF4-FFF2-40B4-BE49-F238E27FC236}">
                <a16:creationId xmlns:a16="http://schemas.microsoft.com/office/drawing/2014/main" id="{75DC66E2-2900-B5DE-C261-D09430D83BEF}"/>
              </a:ext>
            </a:extLst>
          </p:cNvPr>
          <p:cNvSpPr txBox="1"/>
          <p:nvPr/>
        </p:nvSpPr>
        <p:spPr>
          <a:xfrm>
            <a:off x="4984899" y="5292553"/>
            <a:ext cx="1943238" cy="523220"/>
          </a:xfrm>
          <a:prstGeom prst="rect">
            <a:avLst/>
          </a:prstGeom>
          <a:noFill/>
        </p:spPr>
        <p:txBody>
          <a:bodyPr wrap="square" rtlCol="0">
            <a:spAutoFit/>
          </a:bodyPr>
          <a:lstStyle/>
          <a:p>
            <a:pPr algn="ctr"/>
            <a:r>
              <a:rPr lang="es-CO" dirty="0"/>
              <a:t>Epidemias cada vez más frecuentes</a:t>
            </a:r>
            <a:endParaRPr lang="en-GB" dirty="0"/>
          </a:p>
        </p:txBody>
      </p:sp>
      <p:sp>
        <p:nvSpPr>
          <p:cNvPr id="21" name="TextBox 20">
            <a:extLst>
              <a:ext uri="{FF2B5EF4-FFF2-40B4-BE49-F238E27FC236}">
                <a16:creationId xmlns:a16="http://schemas.microsoft.com/office/drawing/2014/main" id="{91CE4545-8217-155F-8539-2928A6F96C18}"/>
              </a:ext>
            </a:extLst>
          </p:cNvPr>
          <p:cNvSpPr txBox="1"/>
          <p:nvPr/>
        </p:nvSpPr>
        <p:spPr>
          <a:xfrm>
            <a:off x="6274466" y="3071318"/>
            <a:ext cx="1600338" cy="738664"/>
          </a:xfrm>
          <a:prstGeom prst="rect">
            <a:avLst/>
          </a:prstGeom>
          <a:noFill/>
        </p:spPr>
        <p:txBody>
          <a:bodyPr wrap="square" rtlCol="0">
            <a:spAutoFit/>
          </a:bodyPr>
          <a:lstStyle/>
          <a:p>
            <a:pPr algn="ctr"/>
            <a:r>
              <a:rPr lang="es-CO" dirty="0"/>
              <a:t>Inundaciones y deslizamientos de tierra</a:t>
            </a:r>
            <a:endParaRPr lang="en-GB" dirty="0"/>
          </a:p>
        </p:txBody>
      </p:sp>
      <p:pic>
        <p:nvPicPr>
          <p:cNvPr id="23" name="Graphic 22" descr="Fish outline">
            <a:extLst>
              <a:ext uri="{FF2B5EF4-FFF2-40B4-BE49-F238E27FC236}">
                <a16:creationId xmlns:a16="http://schemas.microsoft.com/office/drawing/2014/main" id="{29B8BC7A-A815-175B-5CAC-7DC1E35A0F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85117" y="2177304"/>
            <a:ext cx="914400" cy="914400"/>
          </a:xfrm>
          <a:prstGeom prst="rect">
            <a:avLst/>
          </a:prstGeom>
        </p:spPr>
      </p:pic>
      <p:pic>
        <p:nvPicPr>
          <p:cNvPr id="27" name="Graphic 26" descr="Fire with solid fill">
            <a:extLst>
              <a:ext uri="{FF2B5EF4-FFF2-40B4-BE49-F238E27FC236}">
                <a16:creationId xmlns:a16="http://schemas.microsoft.com/office/drawing/2014/main" id="{14F8985B-97F6-851F-A082-9FDCAF2BC9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94685" y="4251007"/>
            <a:ext cx="914400" cy="914400"/>
          </a:xfrm>
          <a:prstGeom prst="rect">
            <a:avLst/>
          </a:prstGeom>
        </p:spPr>
      </p:pic>
      <p:sp>
        <p:nvSpPr>
          <p:cNvPr id="28" name="TextBox 27">
            <a:extLst>
              <a:ext uri="{FF2B5EF4-FFF2-40B4-BE49-F238E27FC236}">
                <a16:creationId xmlns:a16="http://schemas.microsoft.com/office/drawing/2014/main" id="{91A86C43-91F2-D03F-3476-74ABEAF3C818}"/>
              </a:ext>
            </a:extLst>
          </p:cNvPr>
          <p:cNvSpPr txBox="1"/>
          <p:nvPr/>
        </p:nvSpPr>
        <p:spPr>
          <a:xfrm>
            <a:off x="3687130" y="3086073"/>
            <a:ext cx="1503495" cy="524522"/>
          </a:xfrm>
          <a:prstGeom prst="rect">
            <a:avLst/>
          </a:prstGeom>
          <a:noFill/>
        </p:spPr>
        <p:txBody>
          <a:bodyPr wrap="square" rtlCol="0">
            <a:spAutoFit/>
          </a:bodyPr>
          <a:lstStyle/>
          <a:p>
            <a:pPr algn="ctr"/>
            <a:r>
              <a:rPr lang="es-CO" dirty="0"/>
              <a:t>Aumento del nivel del mar</a:t>
            </a:r>
            <a:endParaRPr lang="en-GB" dirty="0"/>
          </a:p>
        </p:txBody>
      </p:sp>
      <p:sp>
        <p:nvSpPr>
          <p:cNvPr id="29" name="TextBox 28">
            <a:extLst>
              <a:ext uri="{FF2B5EF4-FFF2-40B4-BE49-F238E27FC236}">
                <a16:creationId xmlns:a16="http://schemas.microsoft.com/office/drawing/2014/main" id="{ACE7FFDF-A807-45D9-14F8-1F8CC1BFDE56}"/>
              </a:ext>
            </a:extLst>
          </p:cNvPr>
          <p:cNvSpPr txBox="1"/>
          <p:nvPr/>
        </p:nvSpPr>
        <p:spPr>
          <a:xfrm>
            <a:off x="7847502" y="5288915"/>
            <a:ext cx="1532006" cy="738664"/>
          </a:xfrm>
          <a:prstGeom prst="rect">
            <a:avLst/>
          </a:prstGeom>
          <a:noFill/>
        </p:spPr>
        <p:txBody>
          <a:bodyPr wrap="square" rtlCol="0">
            <a:spAutoFit/>
          </a:bodyPr>
          <a:lstStyle/>
          <a:p>
            <a:pPr algn="ctr"/>
            <a:r>
              <a:rPr lang="es-CO" dirty="0"/>
              <a:t>Mayor exposición a incendios</a:t>
            </a:r>
            <a:endParaRPr lang="en-GB" dirty="0"/>
          </a:p>
        </p:txBody>
      </p:sp>
      <p:sp>
        <p:nvSpPr>
          <p:cNvPr id="30" name="TextBox 29">
            <a:extLst>
              <a:ext uri="{FF2B5EF4-FFF2-40B4-BE49-F238E27FC236}">
                <a16:creationId xmlns:a16="http://schemas.microsoft.com/office/drawing/2014/main" id="{045A7B24-259C-BCD6-0E0B-F834E5AEDC07}"/>
              </a:ext>
            </a:extLst>
          </p:cNvPr>
          <p:cNvSpPr txBox="1"/>
          <p:nvPr/>
        </p:nvSpPr>
        <p:spPr>
          <a:xfrm>
            <a:off x="8953460" y="3005450"/>
            <a:ext cx="2118870" cy="523220"/>
          </a:xfrm>
          <a:prstGeom prst="rect">
            <a:avLst/>
          </a:prstGeom>
          <a:noFill/>
        </p:spPr>
        <p:txBody>
          <a:bodyPr wrap="square" rtlCol="0">
            <a:spAutoFit/>
          </a:bodyPr>
          <a:lstStyle/>
          <a:p>
            <a:pPr algn="ctr"/>
            <a:r>
              <a:rPr lang="es-CO" dirty="0"/>
              <a:t>Destrucción de ecosistemas marinos</a:t>
            </a:r>
            <a:endParaRPr lang="en-GB" dirty="0"/>
          </a:p>
        </p:txBody>
      </p:sp>
    </p:spTree>
    <p:extLst>
      <p:ext uri="{BB962C8B-B14F-4D97-AF65-F5344CB8AC3E}">
        <p14:creationId xmlns:p14="http://schemas.microsoft.com/office/powerpoint/2010/main" val="18982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396529" y="820158"/>
            <a:ext cx="9245521"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err="1">
                <a:solidFill>
                  <a:schemeClr val="dk1"/>
                </a:solidFill>
                <a:latin typeface="Arial"/>
                <a:ea typeface="Arial"/>
                <a:cs typeface="Arial"/>
                <a:sym typeface="Arial"/>
              </a:rPr>
              <a:t>Impactos</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en</a:t>
            </a:r>
            <a:r>
              <a:rPr lang="en-GB" sz="2800" b="1" dirty="0">
                <a:solidFill>
                  <a:schemeClr val="dk1"/>
                </a:solidFill>
                <a:latin typeface="Arial"/>
                <a:ea typeface="Arial"/>
                <a:cs typeface="Arial"/>
                <a:sym typeface="Arial"/>
              </a:rPr>
              <a:t> la </a:t>
            </a:r>
            <a:r>
              <a:rPr lang="en-GB" sz="2800" b="1" dirty="0" err="1">
                <a:solidFill>
                  <a:schemeClr val="dk1"/>
                </a:solidFill>
                <a:latin typeface="Arial"/>
                <a:ea typeface="Arial"/>
                <a:cs typeface="Arial"/>
                <a:sym typeface="Arial"/>
              </a:rPr>
              <a:t>industria</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aseguradora</a:t>
            </a:r>
            <a:endParaRPr dirty="0"/>
          </a:p>
        </p:txBody>
      </p:sp>
      <p:sp>
        <p:nvSpPr>
          <p:cNvPr id="3" name="TextBox 2">
            <a:extLst>
              <a:ext uri="{FF2B5EF4-FFF2-40B4-BE49-F238E27FC236}">
                <a16:creationId xmlns:a16="http://schemas.microsoft.com/office/drawing/2014/main" id="{7AC9E8BA-F52D-F740-264D-9EFF773B1B5B}"/>
              </a:ext>
            </a:extLst>
          </p:cNvPr>
          <p:cNvSpPr txBox="1"/>
          <p:nvPr/>
        </p:nvSpPr>
        <p:spPr>
          <a:xfrm>
            <a:off x="2434457" y="4909099"/>
            <a:ext cx="3311061" cy="2123658"/>
          </a:xfrm>
          <a:prstGeom prst="rect">
            <a:avLst/>
          </a:prstGeom>
          <a:noFill/>
        </p:spPr>
        <p:txBody>
          <a:bodyPr wrap="square">
            <a:spAutoFit/>
          </a:bodyPr>
          <a:lstStyle/>
          <a:p>
            <a:pPr marL="285750" indent="-285750">
              <a:buFont typeface="Arial" panose="020B0604020202020204" pitchFamily="34" charset="0"/>
              <a:buChar char="•"/>
            </a:pPr>
            <a:r>
              <a:rPr lang="es-ES" sz="1200" b="0" i="0" dirty="0">
                <a:solidFill>
                  <a:schemeClr val="tx1"/>
                </a:solidFill>
                <a:effectLst/>
                <a:latin typeface="+mn-lt"/>
              </a:rPr>
              <a:t>Crecimiento  de las pérdidas aseguradas por catástrofes naturales a nivel global</a:t>
            </a:r>
          </a:p>
          <a:p>
            <a:pPr marL="285750" indent="-285750">
              <a:buFont typeface="Arial" panose="020B0604020202020204" pitchFamily="34" charset="0"/>
              <a:buChar char="•"/>
            </a:pPr>
            <a:endParaRPr lang="es-ES" sz="1200" dirty="0">
              <a:solidFill>
                <a:schemeClr val="tx1"/>
              </a:solidFill>
              <a:latin typeface="+mn-lt"/>
            </a:endParaRPr>
          </a:p>
          <a:p>
            <a:pPr marL="285750" indent="-285750">
              <a:buFont typeface="Arial" panose="020B0604020202020204" pitchFamily="34" charset="0"/>
              <a:buChar char="•"/>
            </a:pPr>
            <a:r>
              <a:rPr lang="en-GB" sz="1200" b="0" i="0" dirty="0" err="1">
                <a:solidFill>
                  <a:schemeClr val="tx1"/>
                </a:solidFill>
                <a:effectLst/>
                <a:latin typeface="+mn-lt"/>
              </a:rPr>
              <a:t>Disminuci</a:t>
            </a:r>
            <a:r>
              <a:rPr lang="es-CO" sz="1200" dirty="0" err="1">
                <a:solidFill>
                  <a:schemeClr val="tx1"/>
                </a:solidFill>
                <a:latin typeface="+mn-lt"/>
              </a:rPr>
              <a:t>ón</a:t>
            </a:r>
            <a:r>
              <a:rPr lang="es-CO" sz="1200" dirty="0">
                <a:solidFill>
                  <a:schemeClr val="tx1"/>
                </a:solidFill>
                <a:latin typeface="+mn-lt"/>
              </a:rPr>
              <a:t> de la</a:t>
            </a:r>
            <a:r>
              <a:rPr lang="en-GB" sz="1200" b="0" i="0" dirty="0">
                <a:solidFill>
                  <a:schemeClr val="tx1"/>
                </a:solidFill>
                <a:effectLst/>
                <a:latin typeface="+mn-lt"/>
              </a:rPr>
              <a:t> </a:t>
            </a:r>
            <a:r>
              <a:rPr lang="en-GB" sz="1200" b="0" i="0" dirty="0" err="1">
                <a:solidFill>
                  <a:schemeClr val="tx1"/>
                </a:solidFill>
                <a:effectLst/>
                <a:latin typeface="+mn-lt"/>
              </a:rPr>
              <a:t>asegurabilidad</a:t>
            </a:r>
            <a:r>
              <a:rPr lang="en-GB" sz="1200" b="0" i="0" dirty="0">
                <a:solidFill>
                  <a:schemeClr val="tx1"/>
                </a:solidFill>
                <a:effectLst/>
                <a:latin typeface="+mn-lt"/>
              </a:rPr>
              <a:t>, “an uninsurable world”</a:t>
            </a:r>
          </a:p>
          <a:p>
            <a:pPr marL="285750" indent="-285750">
              <a:buFont typeface="Arial" panose="020B0604020202020204" pitchFamily="34" charset="0"/>
              <a:buChar char="•"/>
            </a:pPr>
            <a:endParaRPr lang="en-GB" sz="1200" dirty="0">
              <a:solidFill>
                <a:schemeClr val="tx1"/>
              </a:solidFill>
              <a:latin typeface="+mn-lt"/>
            </a:endParaRPr>
          </a:p>
          <a:p>
            <a:pPr marL="285750" indent="-285750">
              <a:buFont typeface="Arial" panose="020B0604020202020204" pitchFamily="34" charset="0"/>
              <a:buChar char="•"/>
            </a:pPr>
            <a:r>
              <a:rPr lang="en-GB" sz="1200" dirty="0" err="1">
                <a:solidFill>
                  <a:schemeClr val="tx1"/>
                </a:solidFill>
                <a:latin typeface="+mn-lt"/>
              </a:rPr>
              <a:t>Impactos</a:t>
            </a:r>
            <a:r>
              <a:rPr lang="en-GB" sz="1200" dirty="0">
                <a:solidFill>
                  <a:schemeClr val="tx1"/>
                </a:solidFill>
                <a:latin typeface="+mn-lt"/>
              </a:rPr>
              <a:t> </a:t>
            </a:r>
            <a:r>
              <a:rPr lang="en-GB" sz="1200" dirty="0" err="1">
                <a:solidFill>
                  <a:schemeClr val="tx1"/>
                </a:solidFill>
                <a:latin typeface="+mn-lt"/>
              </a:rPr>
              <a:t>en</a:t>
            </a:r>
            <a:r>
              <a:rPr lang="en-GB" sz="1200" dirty="0">
                <a:solidFill>
                  <a:schemeClr val="tx1"/>
                </a:solidFill>
                <a:latin typeface="+mn-lt"/>
              </a:rPr>
              <a:t> la </a:t>
            </a:r>
            <a:r>
              <a:rPr lang="en-GB" sz="1200" dirty="0" err="1">
                <a:solidFill>
                  <a:schemeClr val="tx1"/>
                </a:solidFill>
                <a:latin typeface="+mn-lt"/>
              </a:rPr>
              <a:t>economia</a:t>
            </a:r>
            <a:r>
              <a:rPr lang="en-GB" sz="1200" dirty="0">
                <a:solidFill>
                  <a:schemeClr val="tx1"/>
                </a:solidFill>
                <a:latin typeface="+mn-lt"/>
              </a:rPr>
              <a:t> que se </a:t>
            </a:r>
            <a:r>
              <a:rPr lang="en-GB" sz="1200" dirty="0" err="1">
                <a:solidFill>
                  <a:schemeClr val="tx1"/>
                </a:solidFill>
                <a:latin typeface="+mn-lt"/>
              </a:rPr>
              <a:t>transfieren</a:t>
            </a:r>
            <a:r>
              <a:rPr lang="en-GB" sz="1200" dirty="0">
                <a:solidFill>
                  <a:schemeClr val="tx1"/>
                </a:solidFill>
                <a:latin typeface="+mn-lt"/>
              </a:rPr>
              <a:t> a la </a:t>
            </a:r>
            <a:r>
              <a:rPr lang="en-GB" sz="1200" dirty="0" err="1">
                <a:solidFill>
                  <a:schemeClr val="tx1"/>
                </a:solidFill>
                <a:latin typeface="+mn-lt"/>
              </a:rPr>
              <a:t>industria</a:t>
            </a:r>
            <a:r>
              <a:rPr lang="en-GB" sz="1200" dirty="0">
                <a:solidFill>
                  <a:schemeClr val="tx1"/>
                </a:solidFill>
                <a:latin typeface="+mn-lt"/>
              </a:rPr>
              <a:t> </a:t>
            </a:r>
            <a:r>
              <a:rPr lang="en-GB" sz="1200" dirty="0" err="1">
                <a:solidFill>
                  <a:schemeClr val="tx1"/>
                </a:solidFill>
                <a:latin typeface="+mn-lt"/>
              </a:rPr>
              <a:t>aseguradora</a:t>
            </a:r>
            <a:endParaRPr lang="en-GB" sz="1200" dirty="0">
              <a:solidFill>
                <a:schemeClr val="tx1"/>
              </a:solidFill>
              <a:latin typeface="+mn-lt"/>
            </a:endParaRPr>
          </a:p>
          <a:p>
            <a:endParaRPr lang="en-GB" sz="1200" dirty="0">
              <a:solidFill>
                <a:schemeClr val="tx1"/>
              </a:solidFill>
              <a:latin typeface="+mn-lt"/>
            </a:endParaRPr>
          </a:p>
          <a:p>
            <a:pPr marL="285750" indent="-285750">
              <a:buFont typeface="Arial" panose="020B0604020202020204" pitchFamily="34" charset="0"/>
              <a:buChar char="•"/>
            </a:pPr>
            <a:endParaRPr lang="en-GB" sz="1200" dirty="0">
              <a:solidFill>
                <a:schemeClr val="tx1"/>
              </a:solidFill>
              <a:latin typeface="+mn-lt"/>
            </a:endParaRPr>
          </a:p>
          <a:p>
            <a:endParaRPr lang="en-GB" sz="1200" dirty="0">
              <a:solidFill>
                <a:schemeClr val="tx1"/>
              </a:solidFill>
              <a:latin typeface="+mn-lt"/>
            </a:endParaRPr>
          </a:p>
        </p:txBody>
      </p:sp>
      <p:pic>
        <p:nvPicPr>
          <p:cNvPr id="7" name="Picture 6">
            <a:extLst>
              <a:ext uri="{FF2B5EF4-FFF2-40B4-BE49-F238E27FC236}">
                <a16:creationId xmlns:a16="http://schemas.microsoft.com/office/drawing/2014/main" id="{1211B702-3348-1403-AFFE-A4F5A5815396}"/>
              </a:ext>
            </a:extLst>
          </p:cNvPr>
          <p:cNvPicPr>
            <a:picLocks noChangeAspect="1"/>
          </p:cNvPicPr>
          <p:nvPr/>
        </p:nvPicPr>
        <p:blipFill>
          <a:blip r:embed="rId3"/>
          <a:stretch>
            <a:fillRect/>
          </a:stretch>
        </p:blipFill>
        <p:spPr>
          <a:xfrm>
            <a:off x="5968411" y="1667238"/>
            <a:ext cx="4711728" cy="3047431"/>
          </a:xfrm>
          <a:prstGeom prst="rect">
            <a:avLst/>
          </a:prstGeom>
        </p:spPr>
      </p:pic>
      <p:pic>
        <p:nvPicPr>
          <p:cNvPr id="9" name="Picture 8">
            <a:extLst>
              <a:ext uri="{FF2B5EF4-FFF2-40B4-BE49-F238E27FC236}">
                <a16:creationId xmlns:a16="http://schemas.microsoft.com/office/drawing/2014/main" id="{3496C3D8-E241-4BB5-D5BA-35F667AB146E}"/>
              </a:ext>
            </a:extLst>
          </p:cNvPr>
          <p:cNvPicPr>
            <a:picLocks noChangeAspect="1"/>
          </p:cNvPicPr>
          <p:nvPr/>
        </p:nvPicPr>
        <p:blipFill>
          <a:blip r:embed="rId4"/>
          <a:stretch>
            <a:fillRect/>
          </a:stretch>
        </p:blipFill>
        <p:spPr>
          <a:xfrm>
            <a:off x="864781" y="1609137"/>
            <a:ext cx="4495914" cy="3163634"/>
          </a:xfrm>
          <a:prstGeom prst="rect">
            <a:avLst/>
          </a:prstGeom>
        </p:spPr>
      </p:pic>
      <p:sp>
        <p:nvSpPr>
          <p:cNvPr id="10" name="TextBox 9">
            <a:extLst>
              <a:ext uri="{FF2B5EF4-FFF2-40B4-BE49-F238E27FC236}">
                <a16:creationId xmlns:a16="http://schemas.microsoft.com/office/drawing/2014/main" id="{523F6340-EA00-23E2-3398-B8F19B916F5B}"/>
              </a:ext>
            </a:extLst>
          </p:cNvPr>
          <p:cNvSpPr txBox="1"/>
          <p:nvPr/>
        </p:nvSpPr>
        <p:spPr>
          <a:xfrm>
            <a:off x="5745518" y="4896462"/>
            <a:ext cx="3311061" cy="1938992"/>
          </a:xfrm>
          <a:prstGeom prst="rect">
            <a:avLst/>
          </a:prstGeom>
          <a:noFill/>
        </p:spPr>
        <p:txBody>
          <a:bodyPr wrap="square">
            <a:spAutoFit/>
          </a:bodyPr>
          <a:lstStyle/>
          <a:p>
            <a:pPr marL="285750" indent="-285750">
              <a:buFont typeface="Arial" panose="020B0604020202020204" pitchFamily="34" charset="0"/>
              <a:buChar char="•"/>
            </a:pPr>
            <a:r>
              <a:rPr lang="es-ES" sz="1200" b="0" i="0" dirty="0">
                <a:solidFill>
                  <a:schemeClr val="tx1"/>
                </a:solidFill>
                <a:effectLst/>
                <a:latin typeface="+mn-lt"/>
              </a:rPr>
              <a:t>Nuevos riesgos emergentes</a:t>
            </a:r>
          </a:p>
          <a:p>
            <a:pPr marL="285750" indent="-285750">
              <a:buFont typeface="Arial" panose="020B0604020202020204" pitchFamily="34" charset="0"/>
              <a:buChar char="•"/>
            </a:pPr>
            <a:endParaRPr lang="es-ES" sz="1200" dirty="0">
              <a:solidFill>
                <a:schemeClr val="tx1"/>
              </a:solidFill>
              <a:latin typeface="+mn-lt"/>
            </a:endParaRPr>
          </a:p>
          <a:p>
            <a:pPr marL="285750" indent="-285750">
              <a:buFont typeface="Arial" panose="020B0604020202020204" pitchFamily="34" charset="0"/>
              <a:buChar char="•"/>
            </a:pPr>
            <a:r>
              <a:rPr lang="es-ES" sz="1200" b="0" i="0" dirty="0">
                <a:solidFill>
                  <a:schemeClr val="tx1"/>
                </a:solidFill>
                <a:effectLst/>
                <a:latin typeface="+mn-lt"/>
              </a:rPr>
              <a:t>Daño a la propiedad y la infraestructura</a:t>
            </a:r>
          </a:p>
          <a:p>
            <a:pPr marL="285750" indent="-285750">
              <a:buFont typeface="Arial" panose="020B0604020202020204" pitchFamily="34" charset="0"/>
              <a:buChar char="•"/>
            </a:pPr>
            <a:endParaRPr lang="en-GB" sz="1200" dirty="0">
              <a:solidFill>
                <a:schemeClr val="tx1"/>
              </a:solidFill>
              <a:latin typeface="+mn-lt"/>
            </a:endParaRPr>
          </a:p>
          <a:p>
            <a:pPr marL="285750" indent="-285750">
              <a:buFont typeface="Arial" panose="020B0604020202020204" pitchFamily="34" charset="0"/>
              <a:buChar char="•"/>
            </a:pPr>
            <a:r>
              <a:rPr lang="es-ES" sz="1200" dirty="0">
                <a:solidFill>
                  <a:schemeClr val="tx1"/>
                </a:solidFill>
                <a:latin typeface="+mn-lt"/>
              </a:rPr>
              <a:t>Cambios en la demanda de seguros</a:t>
            </a:r>
          </a:p>
          <a:p>
            <a:pPr marL="285750" indent="-285750">
              <a:buFont typeface="Arial" panose="020B0604020202020204" pitchFamily="34" charset="0"/>
              <a:buChar char="•"/>
            </a:pPr>
            <a:endParaRPr lang="es-ES" sz="1200" dirty="0">
              <a:solidFill>
                <a:schemeClr val="tx1"/>
              </a:solidFill>
              <a:latin typeface="+mn-lt"/>
            </a:endParaRPr>
          </a:p>
          <a:p>
            <a:pPr marL="285750" indent="-285750">
              <a:buFont typeface="Arial" panose="020B0604020202020204" pitchFamily="34" charset="0"/>
              <a:buChar char="•"/>
            </a:pPr>
            <a:r>
              <a:rPr lang="en-GB" sz="1200" dirty="0" err="1">
                <a:solidFill>
                  <a:schemeClr val="tx1"/>
                </a:solidFill>
                <a:latin typeface="+mn-lt"/>
              </a:rPr>
              <a:t>Demanda</a:t>
            </a:r>
            <a:r>
              <a:rPr lang="en-GB" sz="1200" dirty="0">
                <a:solidFill>
                  <a:schemeClr val="tx1"/>
                </a:solidFill>
                <a:latin typeface="+mn-lt"/>
              </a:rPr>
              <a:t> de </a:t>
            </a:r>
            <a:r>
              <a:rPr lang="en-GB" sz="1200" dirty="0" err="1">
                <a:solidFill>
                  <a:schemeClr val="tx1"/>
                </a:solidFill>
                <a:latin typeface="+mn-lt"/>
              </a:rPr>
              <a:t>parte</a:t>
            </a:r>
            <a:r>
              <a:rPr lang="en-GB" sz="1200" dirty="0">
                <a:solidFill>
                  <a:schemeClr val="tx1"/>
                </a:solidFill>
                <a:latin typeface="+mn-lt"/>
              </a:rPr>
              <a:t> de </a:t>
            </a:r>
            <a:r>
              <a:rPr lang="en-GB" sz="1200" dirty="0" err="1">
                <a:solidFill>
                  <a:schemeClr val="tx1"/>
                </a:solidFill>
                <a:latin typeface="+mn-lt"/>
              </a:rPr>
              <a:t>clientes</a:t>
            </a:r>
            <a:r>
              <a:rPr lang="en-GB" sz="1200" dirty="0">
                <a:solidFill>
                  <a:schemeClr val="tx1"/>
                </a:solidFill>
                <a:latin typeface="+mn-lt"/>
              </a:rPr>
              <a:t> y shareholders</a:t>
            </a:r>
          </a:p>
          <a:p>
            <a:pPr marL="285750" indent="-285750">
              <a:buFont typeface="Arial" panose="020B0604020202020204" pitchFamily="34" charset="0"/>
              <a:buChar char="•"/>
            </a:pPr>
            <a:endParaRPr lang="en-GB" sz="1200" dirty="0">
              <a:solidFill>
                <a:schemeClr val="tx1"/>
              </a:solidFill>
              <a:latin typeface="+mn-lt"/>
            </a:endParaRPr>
          </a:p>
          <a:p>
            <a:endParaRPr lang="en-GB" sz="1200" dirty="0">
              <a:solidFill>
                <a:schemeClr val="tx1"/>
              </a:solidFill>
              <a:latin typeface="+mn-lt"/>
            </a:endParaRPr>
          </a:p>
        </p:txBody>
      </p:sp>
    </p:spTree>
    <p:extLst>
      <p:ext uri="{BB962C8B-B14F-4D97-AF65-F5344CB8AC3E}">
        <p14:creationId xmlns:p14="http://schemas.microsoft.com/office/powerpoint/2010/main" val="143514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9D951FB0-9FBD-D842-820B-5DEB9569FC13}"/>
              </a:ext>
            </a:extLst>
          </p:cNvPr>
          <p:cNvGraphicFramePr/>
          <p:nvPr>
            <p:extLst>
              <p:ext uri="{D42A27DB-BD31-4B8C-83A1-F6EECF244321}">
                <p14:modId xmlns:p14="http://schemas.microsoft.com/office/powerpoint/2010/main" val="969769055"/>
              </p:ext>
            </p:extLst>
          </p:nvPr>
        </p:nvGraphicFramePr>
        <p:xfrm>
          <a:off x="5068965" y="2023388"/>
          <a:ext cx="6687777" cy="4222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8" name="Google Shape;188;p6"/>
          <p:cNvSpPr txBox="1"/>
          <p:nvPr/>
        </p:nvSpPr>
        <p:spPr>
          <a:xfrm>
            <a:off x="966952" y="1204108"/>
            <a:ext cx="2669406" cy="17811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000"/>
              <a:buFont typeface="Arial"/>
              <a:buNone/>
            </a:pPr>
            <a:r>
              <a:rPr lang="en-GB" sz="3000" b="1" dirty="0">
                <a:solidFill>
                  <a:srgbClr val="FFFFFF"/>
                </a:solidFill>
                <a:latin typeface="Arial"/>
                <a:ea typeface="Arial"/>
                <a:cs typeface="Arial"/>
                <a:sym typeface="Arial"/>
              </a:rPr>
              <a:t>The triple role of the insurance industry</a:t>
            </a:r>
            <a:endParaRPr dirty="0"/>
          </a:p>
        </p:txBody>
      </p:sp>
      <p:grpSp>
        <p:nvGrpSpPr>
          <p:cNvPr id="189" name="Google Shape;189;p6"/>
          <p:cNvGrpSpPr/>
          <p:nvPr/>
        </p:nvGrpSpPr>
        <p:grpSpPr>
          <a:xfrm>
            <a:off x="731520" y="2032069"/>
            <a:ext cx="4495800" cy="4222197"/>
            <a:chOff x="0" y="0"/>
            <a:chExt cx="4495800" cy="3922256"/>
          </a:xfrm>
        </p:grpSpPr>
        <p:cxnSp>
          <p:nvCxnSpPr>
            <p:cNvPr id="190" name="Google Shape;190;p6"/>
            <p:cNvCxnSpPr/>
            <p:nvPr/>
          </p:nvCxnSpPr>
          <p:spPr>
            <a:xfrm>
              <a:off x="0" y="0"/>
              <a:ext cx="4495800" cy="0"/>
            </a:xfrm>
            <a:prstGeom prst="straightConnector1">
              <a:avLst/>
            </a:prstGeom>
            <a:solidFill>
              <a:schemeClr val="lt1"/>
            </a:solidFill>
            <a:ln w="12700" cap="flat" cmpd="sng">
              <a:solidFill>
                <a:schemeClr val="dk1"/>
              </a:solidFill>
              <a:prstDash val="solid"/>
              <a:miter lim="800000"/>
              <a:headEnd type="none" w="sm" len="sm"/>
              <a:tailEnd type="none" w="sm" len="sm"/>
            </a:ln>
          </p:spPr>
        </p:cxnSp>
        <p:sp>
          <p:nvSpPr>
            <p:cNvPr id="191" name="Google Shape;191;p6"/>
            <p:cNvSpPr/>
            <p:nvPr/>
          </p:nvSpPr>
          <p:spPr>
            <a:xfrm>
              <a:off x="0" y="0"/>
              <a:ext cx="4495800" cy="18650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txBox="1"/>
            <p:nvPr/>
          </p:nvSpPr>
          <p:spPr>
            <a:xfrm>
              <a:off x="0" y="164459"/>
              <a:ext cx="4495800" cy="1865061"/>
            </a:xfrm>
            <a:prstGeom prst="rect">
              <a:avLst/>
            </a:prstGeom>
            <a:noFill/>
            <a:ln>
              <a:noFill/>
            </a:ln>
          </p:spPr>
          <p:txBody>
            <a:bodyPr spcFirstLastPara="1" wrap="square" lIns="83800" tIns="83800" rIns="83800" bIns="83800" anchor="t" anchorCtr="0">
              <a:noAutofit/>
            </a:bodyPr>
            <a:lstStyle/>
            <a:p>
              <a:pPr marL="0" marR="0" lvl="0" indent="0" algn="just" rtl="0">
                <a:lnSpc>
                  <a:spcPct val="90000"/>
                </a:lnSpc>
                <a:spcBef>
                  <a:spcPts val="0"/>
                </a:spcBef>
                <a:spcAft>
                  <a:spcPts val="0"/>
                </a:spcAft>
                <a:buClr>
                  <a:schemeClr val="dk1"/>
                </a:buClr>
                <a:buSzPts val="2200"/>
                <a:buFont typeface="Calibri"/>
                <a:buNone/>
              </a:pPr>
              <a:r>
                <a:rPr lang="es-ES" sz="2000" dirty="0">
                  <a:solidFill>
                    <a:schemeClr val="dk1"/>
                  </a:solidFill>
                  <a:latin typeface="+mj-lt"/>
                  <a:ea typeface="Calibri"/>
                  <a:cs typeface="Calibri"/>
                  <a:sym typeface="Calibri"/>
                </a:rPr>
                <a:t>Como gestores de riesgos, aseguradoras e inversores, la industria de seguros tiene un interés vital y desempeña un papel importante en fomentar el desarrollo económico y social sostenible.</a:t>
              </a:r>
              <a:endParaRPr lang="en-GB" sz="2000" dirty="0">
                <a:solidFill>
                  <a:schemeClr val="dk1"/>
                </a:solidFill>
                <a:latin typeface="+mj-lt"/>
                <a:ea typeface="Calibri"/>
                <a:cs typeface="Calibri"/>
                <a:sym typeface="Calibri"/>
              </a:endParaRPr>
            </a:p>
          </p:txBody>
        </p:sp>
        <p:cxnSp>
          <p:nvCxnSpPr>
            <p:cNvPr id="193" name="Google Shape;193;p6"/>
            <p:cNvCxnSpPr/>
            <p:nvPr/>
          </p:nvCxnSpPr>
          <p:spPr>
            <a:xfrm>
              <a:off x="0" y="1865061"/>
              <a:ext cx="4495800" cy="0"/>
            </a:xfrm>
            <a:prstGeom prst="straightConnector1">
              <a:avLst/>
            </a:prstGeom>
            <a:solidFill>
              <a:schemeClr val="lt1"/>
            </a:solidFill>
            <a:ln w="12700" cap="flat" cmpd="sng">
              <a:solidFill>
                <a:schemeClr val="dk1"/>
              </a:solidFill>
              <a:prstDash val="solid"/>
              <a:miter lim="800000"/>
              <a:headEnd type="none" w="sm" len="sm"/>
              <a:tailEnd type="none" w="sm" len="sm"/>
            </a:ln>
          </p:spPr>
        </p:cxnSp>
        <p:sp>
          <p:nvSpPr>
            <p:cNvPr id="194" name="Google Shape;194;p6"/>
            <p:cNvSpPr/>
            <p:nvPr/>
          </p:nvSpPr>
          <p:spPr>
            <a:xfrm>
              <a:off x="0" y="1865061"/>
              <a:ext cx="4495800" cy="18650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txBox="1"/>
            <p:nvPr/>
          </p:nvSpPr>
          <p:spPr>
            <a:xfrm>
              <a:off x="0" y="2057195"/>
              <a:ext cx="4495800" cy="1865061"/>
            </a:xfrm>
            <a:prstGeom prst="rect">
              <a:avLst/>
            </a:prstGeom>
            <a:noFill/>
            <a:ln>
              <a:noFill/>
            </a:ln>
          </p:spPr>
          <p:txBody>
            <a:bodyPr spcFirstLastPara="1" wrap="square" lIns="83800" tIns="83800" rIns="83800" bIns="83800" anchor="t" anchorCtr="0">
              <a:noAutofit/>
            </a:bodyPr>
            <a:lstStyle/>
            <a:p>
              <a:pPr marL="0" marR="0" lvl="0" indent="0" algn="just" rtl="0">
                <a:lnSpc>
                  <a:spcPct val="90000"/>
                </a:lnSpc>
                <a:spcBef>
                  <a:spcPts val="0"/>
                </a:spcBef>
                <a:spcAft>
                  <a:spcPts val="0"/>
                </a:spcAft>
                <a:buClr>
                  <a:schemeClr val="dk1"/>
                </a:buClr>
                <a:buSzPts val="2200"/>
                <a:buFont typeface="Calibri"/>
                <a:buNone/>
              </a:pPr>
              <a:r>
                <a:rPr lang="es-ES" sz="2000" dirty="0">
                  <a:solidFill>
                    <a:schemeClr val="dk1"/>
                  </a:solidFill>
                  <a:latin typeface="+mj-lt"/>
                  <a:ea typeface="Calibri"/>
                  <a:cs typeface="Calibri"/>
                  <a:sym typeface="Calibri"/>
                </a:rPr>
                <a:t>Un mejor manejo de los temas ASG fortalecerá la contribución de la industria de seguros a la construcción de una sociedad resiliente, inclusiva y sostenible.</a:t>
              </a:r>
              <a:endParaRPr lang="en-GB" sz="2000" dirty="0">
                <a:solidFill>
                  <a:schemeClr val="dk1"/>
                </a:solidFill>
                <a:latin typeface="+mj-lt"/>
                <a:ea typeface="Calibri"/>
                <a:cs typeface="Calibri"/>
                <a:sym typeface="Calibri"/>
              </a:endParaRPr>
            </a:p>
          </p:txBody>
        </p:sp>
      </p:grpSp>
      <p:sp>
        <p:nvSpPr>
          <p:cNvPr id="197" name="Google Shape;197;p6"/>
          <p:cNvSpPr txBox="1">
            <a:spLocks noGrp="1"/>
          </p:cNvSpPr>
          <p:nvPr>
            <p:ph type="ctrTitle"/>
          </p:nvPr>
        </p:nvSpPr>
        <p:spPr>
          <a:xfrm>
            <a:off x="731520" y="1159344"/>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s-ES" sz="2800" dirty="0"/>
              <a:t>El triple rol de la industria aseguradora </a:t>
            </a:r>
          </a:p>
        </p:txBody>
      </p:sp>
      <p:sp>
        <p:nvSpPr>
          <p:cNvPr id="14" name="Google Shape;192;p6">
            <a:extLst>
              <a:ext uri="{FF2B5EF4-FFF2-40B4-BE49-F238E27FC236}">
                <a16:creationId xmlns:a16="http://schemas.microsoft.com/office/drawing/2014/main" id="{98A7BF94-607E-7B45-A797-228D908111AA}"/>
              </a:ext>
            </a:extLst>
          </p:cNvPr>
          <p:cNvSpPr txBox="1"/>
          <p:nvPr/>
        </p:nvSpPr>
        <p:spPr>
          <a:xfrm>
            <a:off x="9087336" y="2496469"/>
            <a:ext cx="2669406" cy="630961"/>
          </a:xfrm>
          <a:prstGeom prst="rect">
            <a:avLst/>
          </a:prstGeom>
          <a:noFill/>
          <a:ln>
            <a:noFill/>
          </a:ln>
        </p:spPr>
        <p:txBody>
          <a:bodyPr spcFirstLastPara="1" wrap="square" lIns="83800" tIns="83800" rIns="83800" bIns="83800" anchor="t" anchorCtr="0">
            <a:noAutofit/>
          </a:bodyPr>
          <a:lstStyle/>
          <a:p>
            <a:pPr marL="0" marR="0" lvl="0" indent="0" algn="just" rtl="0">
              <a:lnSpc>
                <a:spcPct val="90000"/>
              </a:lnSpc>
              <a:spcBef>
                <a:spcPts val="0"/>
              </a:spcBef>
              <a:spcAft>
                <a:spcPts val="0"/>
              </a:spcAft>
              <a:buClr>
                <a:schemeClr val="dk1"/>
              </a:buClr>
              <a:buSzPts val="2200"/>
              <a:buFont typeface="Calibri"/>
              <a:buNone/>
            </a:pPr>
            <a:r>
              <a:rPr lang="en-GB" sz="1600" dirty="0">
                <a:solidFill>
                  <a:schemeClr val="dk1"/>
                </a:solidFill>
                <a:latin typeface="+mj-lt"/>
                <a:ea typeface="Calibri"/>
                <a:cs typeface="Calibri"/>
                <a:sym typeface="Calibri"/>
              </a:rPr>
              <a:t>Más de USD 6 </a:t>
            </a:r>
            <a:r>
              <a:rPr lang="en-GB" sz="1600" dirty="0" err="1">
                <a:solidFill>
                  <a:schemeClr val="dk1"/>
                </a:solidFill>
                <a:latin typeface="+mj-lt"/>
                <a:ea typeface="Calibri"/>
                <a:cs typeface="Calibri"/>
                <a:sym typeface="Calibri"/>
              </a:rPr>
              <a:t>billones</a:t>
            </a:r>
            <a:r>
              <a:rPr lang="en-GB" sz="1600" dirty="0">
                <a:solidFill>
                  <a:schemeClr val="dk1"/>
                </a:solidFill>
                <a:latin typeface="+mj-lt"/>
                <a:ea typeface="Calibri"/>
                <a:cs typeface="Calibri"/>
                <a:sym typeface="Calibri"/>
              </a:rPr>
              <a:t> </a:t>
            </a:r>
            <a:r>
              <a:rPr lang="en-GB" sz="1600" dirty="0" err="1">
                <a:solidFill>
                  <a:schemeClr val="dk1"/>
                </a:solidFill>
                <a:latin typeface="+mj-lt"/>
                <a:ea typeface="Calibri"/>
                <a:cs typeface="Calibri"/>
                <a:sym typeface="Calibri"/>
              </a:rPr>
              <a:t>en</a:t>
            </a:r>
            <a:r>
              <a:rPr lang="en-GB" sz="1600" dirty="0">
                <a:solidFill>
                  <a:schemeClr val="dk1"/>
                </a:solidFill>
                <a:latin typeface="+mj-lt"/>
                <a:ea typeface="Calibri"/>
                <a:cs typeface="Calibri"/>
                <a:sym typeface="Calibri"/>
              </a:rPr>
              <a:t> volume de </a:t>
            </a:r>
            <a:r>
              <a:rPr lang="en-GB" sz="1600" dirty="0" err="1">
                <a:solidFill>
                  <a:schemeClr val="dk1"/>
                </a:solidFill>
                <a:latin typeface="+mj-lt"/>
                <a:ea typeface="Calibri"/>
                <a:cs typeface="Calibri"/>
                <a:sym typeface="Calibri"/>
              </a:rPr>
              <a:t>primas</a:t>
            </a:r>
            <a:r>
              <a:rPr lang="en-GB" sz="1600" dirty="0">
                <a:solidFill>
                  <a:schemeClr val="dk1"/>
                </a:solidFill>
                <a:latin typeface="+mj-lt"/>
                <a:ea typeface="Calibri"/>
                <a:cs typeface="Calibri"/>
                <a:sym typeface="Calibri"/>
              </a:rPr>
              <a:t> a </a:t>
            </a:r>
            <a:r>
              <a:rPr lang="en-GB" sz="1600" dirty="0" err="1">
                <a:solidFill>
                  <a:schemeClr val="dk1"/>
                </a:solidFill>
                <a:latin typeface="+mj-lt"/>
                <a:ea typeface="Calibri"/>
                <a:cs typeface="Calibri"/>
                <a:sym typeface="Calibri"/>
              </a:rPr>
              <a:t>nivel</a:t>
            </a:r>
            <a:r>
              <a:rPr lang="en-GB" sz="1600" dirty="0">
                <a:solidFill>
                  <a:schemeClr val="dk1"/>
                </a:solidFill>
                <a:latin typeface="+mj-lt"/>
                <a:ea typeface="Calibri"/>
                <a:cs typeface="Calibri"/>
                <a:sym typeface="Calibri"/>
              </a:rPr>
              <a:t> </a:t>
            </a:r>
            <a:r>
              <a:rPr lang="en-GB" sz="1600" dirty="0" err="1">
                <a:solidFill>
                  <a:schemeClr val="dk1"/>
                </a:solidFill>
                <a:latin typeface="+mj-lt"/>
                <a:ea typeface="Calibri"/>
                <a:cs typeface="Calibri"/>
                <a:sym typeface="Calibri"/>
              </a:rPr>
              <a:t>mundial</a:t>
            </a:r>
            <a:endParaRPr lang="en-GB" sz="1600" dirty="0">
              <a:solidFill>
                <a:schemeClr val="dk1"/>
              </a:solidFill>
              <a:latin typeface="+mj-lt"/>
              <a:ea typeface="Calibri"/>
              <a:cs typeface="Calibri"/>
              <a:sym typeface="Calibri"/>
            </a:endParaRPr>
          </a:p>
        </p:txBody>
      </p:sp>
      <p:sp>
        <p:nvSpPr>
          <p:cNvPr id="15" name="Google Shape;192;p6">
            <a:extLst>
              <a:ext uri="{FF2B5EF4-FFF2-40B4-BE49-F238E27FC236}">
                <a16:creationId xmlns:a16="http://schemas.microsoft.com/office/drawing/2014/main" id="{2A9A596E-DC79-8945-A7F2-BFEDBA734DCE}"/>
              </a:ext>
            </a:extLst>
          </p:cNvPr>
          <p:cNvSpPr txBox="1"/>
          <p:nvPr/>
        </p:nvSpPr>
        <p:spPr>
          <a:xfrm>
            <a:off x="10052665" y="4187493"/>
            <a:ext cx="1909180" cy="804385"/>
          </a:xfrm>
          <a:prstGeom prst="rect">
            <a:avLst/>
          </a:prstGeom>
          <a:noFill/>
          <a:ln>
            <a:noFill/>
          </a:ln>
        </p:spPr>
        <p:txBody>
          <a:bodyPr spcFirstLastPara="1" wrap="square" lIns="83800" tIns="83800" rIns="83800" bIns="83800" anchor="t" anchorCtr="0">
            <a:noAutofit/>
          </a:bodyPr>
          <a:lstStyle/>
          <a:p>
            <a:pPr marL="0" marR="0" lvl="0" indent="0" algn="just" rtl="0">
              <a:lnSpc>
                <a:spcPct val="90000"/>
              </a:lnSpc>
              <a:spcBef>
                <a:spcPts val="0"/>
              </a:spcBef>
              <a:spcAft>
                <a:spcPts val="0"/>
              </a:spcAft>
              <a:buClr>
                <a:schemeClr val="dk1"/>
              </a:buClr>
              <a:buSzPts val="2200"/>
              <a:buFont typeface="Calibri"/>
              <a:buNone/>
            </a:pPr>
            <a:r>
              <a:rPr lang="en-GB" sz="1600" dirty="0">
                <a:solidFill>
                  <a:schemeClr val="dk1"/>
                </a:solidFill>
                <a:latin typeface="+mj-lt"/>
                <a:ea typeface="Calibri"/>
                <a:cs typeface="Calibri"/>
                <a:sym typeface="Calibri"/>
              </a:rPr>
              <a:t>Más de USD 36 </a:t>
            </a:r>
            <a:r>
              <a:rPr lang="en-GB" sz="1600" dirty="0" err="1">
                <a:solidFill>
                  <a:schemeClr val="dk1"/>
                </a:solidFill>
                <a:latin typeface="+mj-lt"/>
                <a:ea typeface="Calibri"/>
                <a:cs typeface="Calibri"/>
                <a:sym typeface="Calibri"/>
              </a:rPr>
              <a:t>billones</a:t>
            </a:r>
            <a:r>
              <a:rPr lang="en-GB" sz="1600" dirty="0">
                <a:solidFill>
                  <a:schemeClr val="dk1"/>
                </a:solidFill>
                <a:latin typeface="+mj-lt"/>
                <a:ea typeface="Calibri"/>
                <a:cs typeface="Calibri"/>
                <a:sym typeface="Calibri"/>
              </a:rPr>
              <a:t> </a:t>
            </a:r>
            <a:r>
              <a:rPr lang="en-GB" sz="1600" dirty="0" err="1">
                <a:solidFill>
                  <a:schemeClr val="dk1"/>
                </a:solidFill>
                <a:latin typeface="+mj-lt"/>
                <a:ea typeface="Calibri"/>
                <a:cs typeface="Calibri"/>
                <a:sym typeface="Calibri"/>
              </a:rPr>
              <a:t>en</a:t>
            </a:r>
            <a:r>
              <a:rPr lang="en-GB" sz="1600" dirty="0">
                <a:solidFill>
                  <a:schemeClr val="dk1"/>
                </a:solidFill>
                <a:latin typeface="+mj-lt"/>
                <a:ea typeface="Calibri"/>
                <a:cs typeface="Calibri"/>
                <a:sym typeface="Calibri"/>
              </a:rPr>
              <a:t> </a:t>
            </a:r>
            <a:r>
              <a:rPr lang="en-GB" sz="1600" dirty="0" err="1">
                <a:solidFill>
                  <a:schemeClr val="dk1"/>
                </a:solidFill>
                <a:latin typeface="+mj-lt"/>
                <a:ea typeface="Calibri"/>
                <a:cs typeface="Calibri"/>
                <a:sym typeface="Calibri"/>
              </a:rPr>
              <a:t>activos</a:t>
            </a:r>
            <a:r>
              <a:rPr lang="en-GB" sz="1600" dirty="0">
                <a:solidFill>
                  <a:schemeClr val="dk1"/>
                </a:solidFill>
                <a:latin typeface="+mj-lt"/>
                <a:ea typeface="Calibri"/>
                <a:cs typeface="Calibri"/>
                <a:sym typeface="Calibri"/>
              </a:rPr>
              <a:t> bajo gestion</a:t>
            </a:r>
            <a:endParaRPr sz="1600" dirty="0">
              <a:solidFill>
                <a:schemeClr val="dk1"/>
              </a:solidFill>
              <a:latin typeface="+mj-lt"/>
              <a:ea typeface="Calibri"/>
              <a:cs typeface="Calibri"/>
              <a:sym typeface="Calibri"/>
            </a:endParaRPr>
          </a:p>
        </p:txBody>
      </p:sp>
      <p:sp>
        <p:nvSpPr>
          <p:cNvPr id="3" name="Freccia destra 2">
            <a:extLst>
              <a:ext uri="{FF2B5EF4-FFF2-40B4-BE49-F238E27FC236}">
                <a16:creationId xmlns:a16="http://schemas.microsoft.com/office/drawing/2014/main" id="{DC79DF80-8D40-8E4C-BCED-AA509C096923}"/>
              </a:ext>
            </a:extLst>
          </p:cNvPr>
          <p:cNvSpPr/>
          <p:nvPr/>
        </p:nvSpPr>
        <p:spPr>
          <a:xfrm rot="17775768">
            <a:off x="4751662" y="3722836"/>
            <a:ext cx="4449191" cy="570915"/>
          </a:xfrm>
          <a:prstGeom prst="rightArrow">
            <a:avLst/>
          </a:prstGeom>
          <a:solidFill>
            <a:srgbClr val="153148"/>
          </a:solidFill>
          <a:ln>
            <a:solidFill>
              <a:srgbClr val="153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rPr>
              <a:t>Entender – Prevenir – Reducir - Transferir</a:t>
            </a:r>
            <a:endParaRPr lang="it-GB" dirty="0">
              <a:solidFill>
                <a:srgbClr val="153148"/>
              </a:solidFill>
            </a:endParaRPr>
          </a:p>
        </p:txBody>
      </p:sp>
      <p:sp>
        <p:nvSpPr>
          <p:cNvPr id="17" name="Google Shape;192;p6">
            <a:extLst>
              <a:ext uri="{FF2B5EF4-FFF2-40B4-BE49-F238E27FC236}">
                <a16:creationId xmlns:a16="http://schemas.microsoft.com/office/drawing/2014/main" id="{6B7B35A5-0805-864D-9AF7-BAE534F871C9}"/>
              </a:ext>
            </a:extLst>
          </p:cNvPr>
          <p:cNvSpPr txBox="1"/>
          <p:nvPr/>
        </p:nvSpPr>
        <p:spPr>
          <a:xfrm rot="17790100">
            <a:off x="4438225" y="2978207"/>
            <a:ext cx="5418304" cy="630961"/>
          </a:xfrm>
          <a:prstGeom prst="rect">
            <a:avLst/>
          </a:prstGeom>
          <a:noFill/>
          <a:ln>
            <a:noFill/>
          </a:ln>
        </p:spPr>
        <p:txBody>
          <a:bodyPr spcFirstLastPara="1" wrap="square" lIns="83800" tIns="83800" rIns="83800" bIns="83800" anchor="t" anchorCtr="0">
            <a:noAutofit/>
          </a:bodyPr>
          <a:lstStyle/>
          <a:p>
            <a:pPr marL="0" marR="0" lvl="0" indent="0" rtl="0">
              <a:lnSpc>
                <a:spcPct val="90000"/>
              </a:lnSpc>
              <a:spcBef>
                <a:spcPts val="0"/>
              </a:spcBef>
              <a:spcAft>
                <a:spcPts val="0"/>
              </a:spcAft>
              <a:buClr>
                <a:schemeClr val="dk1"/>
              </a:buClr>
              <a:buSzPts val="2200"/>
              <a:buFont typeface="Calibri"/>
              <a:buNone/>
            </a:pPr>
            <a:r>
              <a:rPr lang="es-ES" b="0" i="0" dirty="0">
                <a:solidFill>
                  <a:srgbClr val="374151"/>
                </a:solidFill>
                <a:effectLst/>
                <a:latin typeface="Söhne"/>
              </a:rPr>
              <a:t>Cadena de valor de gestión de riesgos en seguros</a:t>
            </a:r>
            <a:endParaRPr dirty="0">
              <a:solidFill>
                <a:schemeClr val="dk1"/>
              </a:solidFill>
              <a:latin typeface="+mj-lt"/>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396529" y="820158"/>
            <a:ext cx="9245521"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err="1">
                <a:solidFill>
                  <a:schemeClr val="dk1"/>
                </a:solidFill>
              </a:rPr>
              <a:t>Iniciativas</a:t>
            </a:r>
            <a:r>
              <a:rPr lang="en-GB" sz="2800" b="1" dirty="0">
                <a:solidFill>
                  <a:schemeClr val="dk1"/>
                </a:solidFill>
              </a:rPr>
              <a:t> de la </a:t>
            </a:r>
            <a:r>
              <a:rPr lang="en-GB" sz="2800" b="1" dirty="0" err="1">
                <a:solidFill>
                  <a:schemeClr val="dk1"/>
                </a:solidFill>
                <a:latin typeface="Arial"/>
                <a:ea typeface="Arial"/>
                <a:cs typeface="Arial"/>
                <a:sym typeface="Arial"/>
              </a:rPr>
              <a:t>industria</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aseguradora</a:t>
            </a:r>
            <a:r>
              <a:rPr lang="en-GB" sz="2800" b="1" dirty="0">
                <a:solidFill>
                  <a:schemeClr val="dk1"/>
                </a:solidFill>
                <a:latin typeface="Arial"/>
                <a:ea typeface="Arial"/>
                <a:cs typeface="Arial"/>
                <a:sym typeface="Arial"/>
              </a:rPr>
              <a:t> para </a:t>
            </a:r>
            <a:r>
              <a:rPr lang="en-GB" sz="2800" b="1" dirty="0" err="1">
                <a:solidFill>
                  <a:schemeClr val="dk1"/>
                </a:solidFill>
                <a:latin typeface="Arial"/>
                <a:ea typeface="Arial"/>
                <a:cs typeface="Arial"/>
                <a:sym typeface="Arial"/>
              </a:rPr>
              <a:t>abordar</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el</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cambio</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climático</a:t>
            </a:r>
            <a:r>
              <a:rPr lang="en-GB" sz="2800" b="1" dirty="0">
                <a:solidFill>
                  <a:schemeClr val="dk1"/>
                </a:solidFill>
                <a:latin typeface="Arial"/>
                <a:ea typeface="Arial"/>
                <a:cs typeface="Arial"/>
                <a:sym typeface="Arial"/>
              </a:rPr>
              <a:t> </a:t>
            </a:r>
            <a:endParaRPr dirty="0"/>
          </a:p>
        </p:txBody>
      </p:sp>
      <p:pic>
        <p:nvPicPr>
          <p:cNvPr id="4" name="Graphic 3" descr="Vacation with solid fill">
            <a:extLst>
              <a:ext uri="{FF2B5EF4-FFF2-40B4-BE49-F238E27FC236}">
                <a16:creationId xmlns:a16="http://schemas.microsoft.com/office/drawing/2014/main" id="{037C5D23-44B4-C71F-1A81-35490E61A1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7766" y="2987749"/>
            <a:ext cx="914400" cy="914400"/>
          </a:xfrm>
          <a:prstGeom prst="rect">
            <a:avLst/>
          </a:prstGeom>
        </p:spPr>
      </p:pic>
      <p:pic>
        <p:nvPicPr>
          <p:cNvPr id="6" name="Graphic 5" descr="High temperature outline">
            <a:extLst>
              <a:ext uri="{FF2B5EF4-FFF2-40B4-BE49-F238E27FC236}">
                <a16:creationId xmlns:a16="http://schemas.microsoft.com/office/drawing/2014/main" id="{BB163B54-783E-4909-0175-2ACFDEE565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4000" y="2971800"/>
            <a:ext cx="914400" cy="914400"/>
          </a:xfrm>
          <a:prstGeom prst="rect">
            <a:avLst/>
          </a:prstGeom>
        </p:spPr>
      </p:pic>
      <p:pic>
        <p:nvPicPr>
          <p:cNvPr id="11" name="Graphic 10" descr="Radioactive with solid fill">
            <a:extLst>
              <a:ext uri="{FF2B5EF4-FFF2-40B4-BE49-F238E27FC236}">
                <a16:creationId xmlns:a16="http://schemas.microsoft.com/office/drawing/2014/main" id="{C1F59579-D537-0BE3-B959-B404DB4E2C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0350" y="2987749"/>
            <a:ext cx="914400" cy="914400"/>
          </a:xfrm>
          <a:prstGeom prst="rect">
            <a:avLst/>
          </a:prstGeom>
        </p:spPr>
      </p:pic>
      <p:sp>
        <p:nvSpPr>
          <p:cNvPr id="12" name="TextBox 11">
            <a:extLst>
              <a:ext uri="{FF2B5EF4-FFF2-40B4-BE49-F238E27FC236}">
                <a16:creationId xmlns:a16="http://schemas.microsoft.com/office/drawing/2014/main" id="{4FFF6C21-63DE-061B-EC91-52CF84FEA05F}"/>
              </a:ext>
            </a:extLst>
          </p:cNvPr>
          <p:cNvSpPr txBox="1"/>
          <p:nvPr/>
        </p:nvSpPr>
        <p:spPr>
          <a:xfrm>
            <a:off x="1517448" y="4136065"/>
            <a:ext cx="2753832" cy="523220"/>
          </a:xfrm>
          <a:prstGeom prst="rect">
            <a:avLst/>
          </a:prstGeom>
          <a:noFill/>
        </p:spPr>
        <p:txBody>
          <a:bodyPr wrap="square" rtlCol="0">
            <a:spAutoFit/>
          </a:bodyPr>
          <a:lstStyle/>
          <a:p>
            <a:r>
              <a:rPr lang="es-CO" dirty="0"/>
              <a:t>Medición y gestión de riesgos - TCFD</a:t>
            </a:r>
            <a:endParaRPr lang="en-GB" dirty="0"/>
          </a:p>
        </p:txBody>
      </p:sp>
      <p:sp>
        <p:nvSpPr>
          <p:cNvPr id="13" name="TextBox 12">
            <a:extLst>
              <a:ext uri="{FF2B5EF4-FFF2-40B4-BE49-F238E27FC236}">
                <a16:creationId xmlns:a16="http://schemas.microsoft.com/office/drawing/2014/main" id="{372A111E-E4CB-BE2C-9232-1FDB88A6022F}"/>
              </a:ext>
            </a:extLst>
          </p:cNvPr>
          <p:cNvSpPr txBox="1"/>
          <p:nvPr/>
        </p:nvSpPr>
        <p:spPr>
          <a:xfrm>
            <a:off x="4719084" y="4136065"/>
            <a:ext cx="2753832" cy="523220"/>
          </a:xfrm>
          <a:prstGeom prst="rect">
            <a:avLst/>
          </a:prstGeom>
          <a:noFill/>
        </p:spPr>
        <p:txBody>
          <a:bodyPr wrap="square" rtlCol="0">
            <a:spAutoFit/>
          </a:bodyPr>
          <a:lstStyle/>
          <a:p>
            <a:r>
              <a:rPr lang="es-CO" dirty="0"/>
              <a:t>Mitigación del cambio climático</a:t>
            </a:r>
            <a:r>
              <a:rPr lang="en-GB" dirty="0"/>
              <a:t>: </a:t>
            </a:r>
            <a:r>
              <a:rPr lang="es-CO" dirty="0"/>
              <a:t>Net Zero Insurance</a:t>
            </a:r>
            <a:endParaRPr lang="en-GB" dirty="0"/>
          </a:p>
        </p:txBody>
      </p:sp>
      <p:sp>
        <p:nvSpPr>
          <p:cNvPr id="14" name="TextBox 13">
            <a:extLst>
              <a:ext uri="{FF2B5EF4-FFF2-40B4-BE49-F238E27FC236}">
                <a16:creationId xmlns:a16="http://schemas.microsoft.com/office/drawing/2014/main" id="{A8C108F1-D970-6D93-28E0-35EE7696AE16}"/>
              </a:ext>
            </a:extLst>
          </p:cNvPr>
          <p:cNvSpPr txBox="1"/>
          <p:nvPr/>
        </p:nvSpPr>
        <p:spPr>
          <a:xfrm>
            <a:off x="8150621" y="4092214"/>
            <a:ext cx="2388689" cy="738664"/>
          </a:xfrm>
          <a:prstGeom prst="rect">
            <a:avLst/>
          </a:prstGeom>
          <a:noFill/>
        </p:spPr>
        <p:txBody>
          <a:bodyPr wrap="square" rtlCol="0">
            <a:spAutoFit/>
          </a:bodyPr>
          <a:lstStyle/>
          <a:p>
            <a:r>
              <a:rPr lang="es-CO" dirty="0"/>
              <a:t>Adaptación al cambio climático</a:t>
            </a:r>
            <a:r>
              <a:rPr lang="en-GB" dirty="0"/>
              <a:t>: V20 Sustainable Insurance Facility</a:t>
            </a:r>
          </a:p>
        </p:txBody>
      </p:sp>
    </p:spTree>
    <p:extLst>
      <p:ext uri="{BB962C8B-B14F-4D97-AF65-F5344CB8AC3E}">
        <p14:creationId xmlns:p14="http://schemas.microsoft.com/office/powerpoint/2010/main" val="47290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722614" y="692965"/>
            <a:ext cx="7932288"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400" b="1" dirty="0">
                <a:solidFill>
                  <a:schemeClr val="dk1"/>
                </a:solidFill>
                <a:latin typeface="Arial"/>
                <a:ea typeface="Arial"/>
                <a:cs typeface="Arial"/>
                <a:sym typeface="Arial"/>
              </a:rPr>
              <a:t>Cambio </a:t>
            </a:r>
            <a:r>
              <a:rPr lang="en-GB" sz="2400" b="1" dirty="0" err="1">
                <a:solidFill>
                  <a:schemeClr val="dk1"/>
                </a:solidFill>
                <a:latin typeface="Arial"/>
                <a:ea typeface="Arial"/>
                <a:cs typeface="Arial"/>
                <a:sym typeface="Arial"/>
              </a:rPr>
              <a:t>climatico</a:t>
            </a:r>
            <a:r>
              <a:rPr lang="en-GB" sz="2400" b="1" dirty="0">
                <a:solidFill>
                  <a:schemeClr val="dk1"/>
                </a:solidFill>
                <a:latin typeface="Arial"/>
                <a:ea typeface="Arial"/>
                <a:cs typeface="Arial"/>
                <a:sym typeface="Arial"/>
              </a:rPr>
              <a:t> - </a:t>
            </a:r>
            <a:r>
              <a:rPr lang="en-GB" sz="2400" b="1" dirty="0" err="1">
                <a:solidFill>
                  <a:schemeClr val="dk1"/>
                </a:solidFill>
                <a:latin typeface="Arial"/>
                <a:ea typeface="Arial"/>
                <a:cs typeface="Arial"/>
                <a:sym typeface="Arial"/>
              </a:rPr>
              <a:t>Medición</a:t>
            </a:r>
            <a:r>
              <a:rPr lang="en-GB" sz="2400" b="1" dirty="0">
                <a:solidFill>
                  <a:schemeClr val="dk1"/>
                </a:solidFill>
                <a:latin typeface="Arial"/>
                <a:ea typeface="Arial"/>
                <a:cs typeface="Arial"/>
                <a:sym typeface="Arial"/>
              </a:rPr>
              <a:t> y gestion de </a:t>
            </a:r>
            <a:r>
              <a:rPr lang="en-GB" sz="2400" b="1" dirty="0" err="1">
                <a:solidFill>
                  <a:schemeClr val="dk1"/>
                </a:solidFill>
                <a:latin typeface="Arial"/>
                <a:ea typeface="Arial"/>
                <a:cs typeface="Arial"/>
                <a:sym typeface="Arial"/>
              </a:rPr>
              <a:t>riesgos</a:t>
            </a:r>
            <a:endParaRPr sz="1200" dirty="0"/>
          </a:p>
        </p:txBody>
      </p:sp>
      <p:pic>
        <p:nvPicPr>
          <p:cNvPr id="19" name="Picture 18">
            <a:extLst>
              <a:ext uri="{FF2B5EF4-FFF2-40B4-BE49-F238E27FC236}">
                <a16:creationId xmlns:a16="http://schemas.microsoft.com/office/drawing/2014/main" id="{F97A4257-041A-E7C2-D884-80CA53F6C446}"/>
              </a:ext>
            </a:extLst>
          </p:cNvPr>
          <p:cNvPicPr>
            <a:picLocks noChangeAspect="1"/>
          </p:cNvPicPr>
          <p:nvPr/>
        </p:nvPicPr>
        <p:blipFill>
          <a:blip r:embed="rId3"/>
          <a:stretch>
            <a:fillRect/>
          </a:stretch>
        </p:blipFill>
        <p:spPr>
          <a:xfrm>
            <a:off x="5082129" y="1979816"/>
            <a:ext cx="6216970" cy="3968954"/>
          </a:xfrm>
          <a:prstGeom prst="rect">
            <a:avLst/>
          </a:prstGeom>
        </p:spPr>
      </p:pic>
      <p:pic>
        <p:nvPicPr>
          <p:cNvPr id="21" name="Picture 20">
            <a:extLst>
              <a:ext uri="{FF2B5EF4-FFF2-40B4-BE49-F238E27FC236}">
                <a16:creationId xmlns:a16="http://schemas.microsoft.com/office/drawing/2014/main" id="{22512F00-288A-4D54-28B7-389574C16009}"/>
              </a:ext>
            </a:extLst>
          </p:cNvPr>
          <p:cNvPicPr>
            <a:picLocks noChangeAspect="1"/>
          </p:cNvPicPr>
          <p:nvPr/>
        </p:nvPicPr>
        <p:blipFill>
          <a:blip r:embed="rId4"/>
          <a:stretch>
            <a:fillRect/>
          </a:stretch>
        </p:blipFill>
        <p:spPr>
          <a:xfrm>
            <a:off x="1070899" y="1600710"/>
            <a:ext cx="3330980" cy="4727167"/>
          </a:xfrm>
          <a:prstGeom prst="rect">
            <a:avLst/>
          </a:prstGeom>
        </p:spPr>
      </p:pic>
    </p:spTree>
    <p:extLst>
      <p:ext uri="{BB962C8B-B14F-4D97-AF65-F5344CB8AC3E}">
        <p14:creationId xmlns:p14="http://schemas.microsoft.com/office/powerpoint/2010/main" val="407606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722614" y="1157841"/>
            <a:ext cx="6953021"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Arial"/>
                <a:ea typeface="Arial"/>
                <a:cs typeface="Arial"/>
                <a:sym typeface="Arial"/>
              </a:rPr>
              <a:t>Climate Risk – TCFD - </a:t>
            </a:r>
            <a:r>
              <a:rPr lang="en-GB" sz="2800" b="1" dirty="0" err="1">
                <a:solidFill>
                  <a:schemeClr val="dk1"/>
                </a:solidFill>
                <a:latin typeface="Arial"/>
                <a:ea typeface="Arial"/>
                <a:cs typeface="Arial"/>
                <a:sym typeface="Arial"/>
              </a:rPr>
              <a:t>Próximas</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etapas</a:t>
            </a:r>
            <a:endParaRPr dirty="0"/>
          </a:p>
        </p:txBody>
      </p:sp>
      <p:sp>
        <p:nvSpPr>
          <p:cNvPr id="5" name="Google Shape;375;p17">
            <a:extLst>
              <a:ext uri="{FF2B5EF4-FFF2-40B4-BE49-F238E27FC236}">
                <a16:creationId xmlns:a16="http://schemas.microsoft.com/office/drawing/2014/main" id="{90EDD638-DBA6-2D0C-2D8A-FC3D0A1CCC25}"/>
              </a:ext>
            </a:extLst>
          </p:cNvPr>
          <p:cNvSpPr/>
          <p:nvPr/>
        </p:nvSpPr>
        <p:spPr>
          <a:xfrm>
            <a:off x="1202978" y="2027232"/>
            <a:ext cx="3124198" cy="3847169"/>
          </a:xfrm>
          <a:prstGeom prst="rect">
            <a:avLst/>
          </a:prstGeom>
          <a:solidFill>
            <a:schemeClr val="bg1"/>
          </a:solidFill>
          <a:ln w="28575">
            <a:solidFill>
              <a:srgbClr val="00206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377;p17">
            <a:extLst>
              <a:ext uri="{FF2B5EF4-FFF2-40B4-BE49-F238E27FC236}">
                <a16:creationId xmlns:a16="http://schemas.microsoft.com/office/drawing/2014/main" id="{B8DAD909-97A4-9EF6-F5BB-E0F395970B0F}"/>
              </a:ext>
            </a:extLst>
          </p:cNvPr>
          <p:cNvSpPr txBox="1"/>
          <p:nvPr/>
        </p:nvSpPr>
        <p:spPr>
          <a:xfrm>
            <a:off x="1285169" y="2201711"/>
            <a:ext cx="1942289"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dirty="0">
                <a:solidFill>
                  <a:schemeClr val="tx1"/>
                </a:solidFill>
                <a:latin typeface="Arial"/>
                <a:ea typeface="Arial"/>
                <a:cs typeface="Arial"/>
                <a:sym typeface="Arial"/>
              </a:rPr>
              <a:t>TCFD Brazil</a:t>
            </a:r>
            <a:endParaRPr dirty="0">
              <a:solidFill>
                <a:schemeClr val="tx1"/>
              </a:solidFill>
            </a:endParaRPr>
          </a:p>
        </p:txBody>
      </p:sp>
      <p:pic>
        <p:nvPicPr>
          <p:cNvPr id="8" name="Elemento grafico 2" descr="Rete contorno">
            <a:extLst>
              <a:ext uri="{FF2B5EF4-FFF2-40B4-BE49-F238E27FC236}">
                <a16:creationId xmlns:a16="http://schemas.microsoft.com/office/drawing/2014/main" id="{CA0BF870-F9CA-DD30-9E2E-A6F0186DC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4752" y="2027232"/>
            <a:ext cx="540804" cy="540804"/>
          </a:xfrm>
          <a:prstGeom prst="rect">
            <a:avLst/>
          </a:prstGeom>
        </p:spPr>
      </p:pic>
      <p:sp>
        <p:nvSpPr>
          <p:cNvPr id="9" name="Google Shape;371;p17">
            <a:extLst>
              <a:ext uri="{FF2B5EF4-FFF2-40B4-BE49-F238E27FC236}">
                <a16:creationId xmlns:a16="http://schemas.microsoft.com/office/drawing/2014/main" id="{E81992FE-A0F9-6581-4C84-41035F6DE8A8}"/>
              </a:ext>
            </a:extLst>
          </p:cNvPr>
          <p:cNvSpPr txBox="1">
            <a:spLocks/>
          </p:cNvSpPr>
          <p:nvPr/>
        </p:nvSpPr>
        <p:spPr>
          <a:xfrm>
            <a:off x="1191289" y="2568036"/>
            <a:ext cx="2936943" cy="2536259"/>
          </a:xfrm>
          <a:prstGeom prst="rect">
            <a:avLst/>
          </a:prstGeom>
          <a:noFill/>
          <a:ln>
            <a:noFill/>
          </a:ln>
        </p:spPr>
        <p:txBody>
          <a:bodyPr spcFirstLastPara="1" wrap="square" lIns="91425" tIns="45700" rIns="91425" bIns="45700" anchor="t" anchorCtr="0">
            <a:noAutofit/>
          </a:bodyPr>
          <a:lstStyle>
            <a:lvl1pPr marL="285750" marR="0" indent="-28575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171450" marR="0" indent="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rtl="0">
              <a:buFont typeface="Arial" panose="020B0604020202020204" pitchFamily="34" charset="0"/>
              <a:buChar char="•"/>
            </a:pPr>
            <a:r>
              <a:rPr lang="en-US" sz="1200" dirty="0" err="1">
                <a:solidFill>
                  <a:schemeClr val="tx1"/>
                </a:solidFill>
                <a:latin typeface="Arial" panose="020B0604020202020204" pitchFamily="34" charset="0"/>
                <a:cs typeface="Arial" panose="020B0604020202020204" pitchFamily="34" charset="0"/>
              </a:rPr>
              <a:t>Colaboración</a:t>
            </a:r>
            <a:r>
              <a:rPr lang="en-US" sz="1200" dirty="0">
                <a:solidFill>
                  <a:schemeClr val="tx1"/>
                </a:solidFill>
                <a:latin typeface="Arial" panose="020B0604020202020204" pitchFamily="34" charset="0"/>
                <a:cs typeface="Arial" panose="020B0604020202020204" pitchFamily="34" charset="0"/>
              </a:rPr>
              <a:t> con la </a:t>
            </a:r>
            <a:r>
              <a:rPr lang="en-US" sz="1200" dirty="0" err="1">
                <a:solidFill>
                  <a:schemeClr val="tx1"/>
                </a:solidFill>
                <a:latin typeface="Arial" panose="020B0604020202020204" pitchFamily="34" charset="0"/>
                <a:cs typeface="Arial" panose="020B0604020202020204" pitchFamily="34" charset="0"/>
              </a:rPr>
              <a:t>asociación</a:t>
            </a:r>
            <a:r>
              <a:rPr lang="en-US" sz="1200" dirty="0">
                <a:solidFill>
                  <a:schemeClr val="tx1"/>
                </a:solidFill>
                <a:latin typeface="Arial" panose="020B0604020202020204" pitchFamily="34" charset="0"/>
                <a:cs typeface="Arial" panose="020B0604020202020204" pitchFamily="34" charset="0"/>
              </a:rPr>
              <a:t> de </a:t>
            </a:r>
            <a:r>
              <a:rPr lang="en-US" sz="1200" dirty="0" err="1">
                <a:solidFill>
                  <a:schemeClr val="tx1"/>
                </a:solidFill>
                <a:latin typeface="Arial" panose="020B0604020202020204" pitchFamily="34" charset="0"/>
                <a:cs typeface="Arial" panose="020B0604020202020204" pitchFamily="34" charset="0"/>
              </a:rPr>
              <a:t>seguros</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en</a:t>
            </a:r>
            <a:r>
              <a:rPr lang="en-US" sz="1200" dirty="0">
                <a:solidFill>
                  <a:schemeClr val="tx1"/>
                </a:solidFill>
                <a:latin typeface="Arial" panose="020B0604020202020204" pitchFamily="34" charset="0"/>
                <a:cs typeface="Arial" panose="020B0604020202020204" pitchFamily="34" charset="0"/>
              </a:rPr>
              <a:t> Brazil, </a:t>
            </a:r>
            <a:r>
              <a:rPr lang="en-US" sz="1200" dirty="0" err="1">
                <a:solidFill>
                  <a:schemeClr val="tx1"/>
                </a:solidFill>
                <a:latin typeface="Arial" panose="020B0604020202020204" pitchFamily="34" charset="0"/>
                <a:cs typeface="Arial" panose="020B0604020202020204" pitchFamily="34" charset="0"/>
              </a:rPr>
              <a:t>CNseg</a:t>
            </a:r>
            <a:r>
              <a:rPr lang="en-US" sz="1200" dirty="0">
                <a:solidFill>
                  <a:schemeClr val="tx1"/>
                </a:solidFill>
                <a:latin typeface="Arial" panose="020B0604020202020204" pitchFamily="34" charset="0"/>
                <a:cs typeface="Arial" panose="020B0604020202020204" pitchFamily="34" charset="0"/>
              </a:rPr>
              <a:t> para </a:t>
            </a:r>
            <a:r>
              <a:rPr lang="en-US" sz="1200" dirty="0" err="1">
                <a:solidFill>
                  <a:schemeClr val="tx1"/>
                </a:solidFill>
                <a:latin typeface="Arial" panose="020B0604020202020204" pitchFamily="34" charset="0"/>
                <a:cs typeface="Arial" panose="020B0604020202020204" pitchFamily="34" charset="0"/>
              </a:rPr>
              <a:t>pilotar</a:t>
            </a:r>
            <a:r>
              <a:rPr lang="en-US" sz="1200" dirty="0">
                <a:solidFill>
                  <a:schemeClr val="tx1"/>
                </a:solidFill>
                <a:latin typeface="Arial" panose="020B0604020202020204" pitchFamily="34" charset="0"/>
                <a:cs typeface="Arial" panose="020B0604020202020204" pitchFamily="34" charset="0"/>
              </a:rPr>
              <a:t> las </a:t>
            </a:r>
            <a:r>
              <a:rPr lang="en-US" sz="1200" dirty="0" err="1">
                <a:solidFill>
                  <a:schemeClr val="tx1"/>
                </a:solidFill>
                <a:latin typeface="Arial" panose="020B0604020202020204" pitchFamily="34" charset="0"/>
                <a:cs typeface="Arial" panose="020B0604020202020204" pitchFamily="34" charset="0"/>
              </a:rPr>
              <a:t>recomendaciones</a:t>
            </a:r>
            <a:r>
              <a:rPr lang="en-US" sz="1200" dirty="0">
                <a:solidFill>
                  <a:schemeClr val="tx1"/>
                </a:solidFill>
                <a:latin typeface="Arial" panose="020B0604020202020204" pitchFamily="34" charset="0"/>
                <a:cs typeface="Arial" panose="020B0604020202020204" pitchFamily="34" charset="0"/>
              </a:rPr>
              <a:t> de  TCFD.</a:t>
            </a:r>
            <a:endParaRPr lang="en-GB" sz="1200" dirty="0">
              <a:solidFill>
                <a:schemeClr val="tx1"/>
              </a:solidFill>
              <a:latin typeface="Arial" panose="020B0604020202020204" pitchFamily="34" charset="0"/>
              <a:cs typeface="Arial" panose="020B0604020202020204" pitchFamily="34" charset="0"/>
            </a:endParaRPr>
          </a:p>
          <a:p>
            <a:pPr marL="0" indent="0">
              <a:lnSpc>
                <a:spcPct val="90000"/>
              </a:lnSpc>
              <a:buSzPts val="1200"/>
              <a:buFont typeface="Arial"/>
              <a:buNone/>
            </a:pPr>
            <a:endParaRPr lang="en-US" sz="1100" i="1" dirty="0">
              <a:solidFill>
                <a:schemeClr val="bg1"/>
              </a:solidFill>
            </a:endParaRPr>
          </a:p>
          <a:p>
            <a:pPr marL="0" indent="0">
              <a:lnSpc>
                <a:spcPct val="90000"/>
              </a:lnSpc>
              <a:buSzPts val="1200"/>
              <a:buFont typeface="Arial"/>
              <a:buNone/>
            </a:pPr>
            <a:endParaRPr lang="en-US" sz="1100" i="1" dirty="0">
              <a:solidFill>
                <a:schemeClr val="bg1"/>
              </a:solidFill>
            </a:endParaRPr>
          </a:p>
          <a:p>
            <a:pPr marL="0" indent="0">
              <a:lnSpc>
                <a:spcPct val="90000"/>
              </a:lnSpc>
              <a:spcBef>
                <a:spcPts val="1000"/>
              </a:spcBef>
              <a:buSzPts val="1800"/>
              <a:buFont typeface="Arial"/>
              <a:buNone/>
            </a:pPr>
            <a:endParaRPr lang="en-US" sz="1600" dirty="0">
              <a:solidFill>
                <a:schemeClr val="dk1"/>
              </a:solidFill>
              <a:latin typeface="Arial"/>
              <a:ea typeface="Arial"/>
              <a:cs typeface="Arial"/>
              <a:sym typeface="Arial"/>
            </a:endParaRPr>
          </a:p>
          <a:p>
            <a:pPr marL="0" indent="0">
              <a:lnSpc>
                <a:spcPct val="90000"/>
              </a:lnSpc>
              <a:spcBef>
                <a:spcPts val="1000"/>
              </a:spcBef>
              <a:buSzPts val="1800"/>
              <a:buFont typeface="Arial"/>
              <a:buNone/>
            </a:pPr>
            <a:endParaRPr lang="en-US" sz="1600" dirty="0">
              <a:solidFill>
                <a:schemeClr val="dk1"/>
              </a:solidFill>
              <a:latin typeface="Arial"/>
              <a:ea typeface="Arial"/>
              <a:cs typeface="Arial"/>
              <a:sym typeface="Arial"/>
            </a:endParaRPr>
          </a:p>
          <a:p>
            <a:pPr indent="-171450">
              <a:lnSpc>
                <a:spcPct val="90000"/>
              </a:lnSpc>
              <a:spcBef>
                <a:spcPts val="1000"/>
              </a:spcBef>
              <a:buSzPts val="1800"/>
              <a:buFont typeface="Arial"/>
              <a:buNone/>
            </a:pPr>
            <a:endParaRPr lang="en-US" sz="1600" dirty="0">
              <a:solidFill>
                <a:schemeClr val="dk1"/>
              </a:solidFill>
              <a:latin typeface="Arial"/>
              <a:ea typeface="Arial"/>
              <a:cs typeface="Arial"/>
              <a:sym typeface="Arial"/>
            </a:endParaRPr>
          </a:p>
        </p:txBody>
      </p:sp>
      <p:sp>
        <p:nvSpPr>
          <p:cNvPr id="10" name="Google Shape;386;p17">
            <a:extLst>
              <a:ext uri="{FF2B5EF4-FFF2-40B4-BE49-F238E27FC236}">
                <a16:creationId xmlns:a16="http://schemas.microsoft.com/office/drawing/2014/main" id="{911E0C50-CCFA-A80C-9AC9-4CE4CF17B2B5}"/>
              </a:ext>
            </a:extLst>
          </p:cNvPr>
          <p:cNvSpPr txBox="1"/>
          <p:nvPr/>
        </p:nvSpPr>
        <p:spPr>
          <a:xfrm>
            <a:off x="1480929" y="3754766"/>
            <a:ext cx="2707489" cy="2031285"/>
          </a:xfrm>
          <a:prstGeom prst="rect">
            <a:avLst/>
          </a:prstGeom>
          <a:solidFill>
            <a:srgbClr val="153148"/>
          </a:solidFill>
          <a:ln>
            <a:noFill/>
          </a:ln>
        </p:spPr>
        <p:txBody>
          <a:bodyPr spcFirstLastPara="1" wrap="square" lIns="91425" tIns="45700" rIns="91425" bIns="45700" anchor="t" anchorCtr="0">
            <a:spAutoFit/>
          </a:bodyPr>
          <a:lstStyle/>
          <a:p>
            <a:pPr marL="285750" marR="0" lvl="0" indent="-285750" rtl="0">
              <a:spcBef>
                <a:spcPts val="0"/>
              </a:spcBef>
              <a:spcAft>
                <a:spcPts val="0"/>
              </a:spcAft>
              <a:buFont typeface="Arial" panose="020B0604020202020204" pitchFamily="34" charset="0"/>
              <a:buChar char="•"/>
            </a:pPr>
            <a:r>
              <a:rPr lang="es-ES" sz="1050" dirty="0">
                <a:solidFill>
                  <a:schemeClr val="lt1"/>
                </a:solidFill>
                <a:latin typeface="Arial"/>
                <a:cs typeface="Arial"/>
                <a:sym typeface="Arial"/>
              </a:rPr>
              <a:t>Talleres de fortalecimiento de capacidades con aseguradoras locales.</a:t>
            </a:r>
          </a:p>
          <a:p>
            <a:pPr marL="285750" marR="0" lvl="0" indent="-285750" rtl="0">
              <a:spcBef>
                <a:spcPts val="0"/>
              </a:spcBef>
              <a:spcAft>
                <a:spcPts val="0"/>
              </a:spcAft>
              <a:buFont typeface="Arial" panose="020B0604020202020204" pitchFamily="34" charset="0"/>
              <a:buChar char="•"/>
            </a:pPr>
            <a:r>
              <a:rPr lang="es-ES" sz="1050" dirty="0">
                <a:solidFill>
                  <a:schemeClr val="lt1"/>
                </a:solidFill>
                <a:latin typeface="Arial"/>
                <a:cs typeface="Arial"/>
                <a:sym typeface="Arial"/>
              </a:rPr>
              <a:t>Desarrollo del mapa de riesgos físicos de PSI adaptado a Brasil.</a:t>
            </a:r>
          </a:p>
          <a:p>
            <a:pPr marL="285750" marR="0" lvl="0" indent="-285750" rtl="0">
              <a:spcBef>
                <a:spcPts val="0"/>
              </a:spcBef>
              <a:spcAft>
                <a:spcPts val="0"/>
              </a:spcAft>
              <a:buFont typeface="Arial" panose="020B0604020202020204" pitchFamily="34" charset="0"/>
              <a:buChar char="•"/>
            </a:pPr>
            <a:r>
              <a:rPr lang="es-ES" sz="1050" dirty="0">
                <a:solidFill>
                  <a:schemeClr val="lt1"/>
                </a:solidFill>
                <a:latin typeface="Arial"/>
                <a:cs typeface="Arial"/>
                <a:sym typeface="Arial"/>
              </a:rPr>
              <a:t>Adaptación de la herramienta de escenarios climáticos de PSI en Brasil.</a:t>
            </a:r>
          </a:p>
          <a:p>
            <a:pPr marL="285750" marR="0" lvl="0" indent="-285750" rtl="0">
              <a:spcBef>
                <a:spcPts val="0"/>
              </a:spcBef>
              <a:spcAft>
                <a:spcPts val="0"/>
              </a:spcAft>
              <a:buFont typeface="Arial" panose="020B0604020202020204" pitchFamily="34" charset="0"/>
              <a:buChar char="•"/>
            </a:pPr>
            <a:r>
              <a:rPr lang="es-ES" sz="1050" dirty="0">
                <a:solidFill>
                  <a:schemeClr val="lt1"/>
                </a:solidFill>
                <a:latin typeface="Arial"/>
                <a:cs typeface="Arial"/>
                <a:sym typeface="Arial"/>
              </a:rPr>
              <a:t>Informe y evento sobre la implementación de las recomendaciones del TCFD en Brasil.</a:t>
            </a:r>
            <a:endParaRPr lang="en-GB" sz="1050" dirty="0">
              <a:solidFill>
                <a:schemeClr val="lt1"/>
              </a:solidFill>
              <a:latin typeface="Arial"/>
              <a:cs typeface="Arial"/>
              <a:sym typeface="Arial"/>
            </a:endParaRPr>
          </a:p>
        </p:txBody>
      </p:sp>
      <p:sp>
        <p:nvSpPr>
          <p:cNvPr id="11" name="Google Shape;372;p17">
            <a:extLst>
              <a:ext uri="{FF2B5EF4-FFF2-40B4-BE49-F238E27FC236}">
                <a16:creationId xmlns:a16="http://schemas.microsoft.com/office/drawing/2014/main" id="{87202700-D674-4F43-D098-A3FC3367C2D7}"/>
              </a:ext>
            </a:extLst>
          </p:cNvPr>
          <p:cNvSpPr txBox="1"/>
          <p:nvPr/>
        </p:nvSpPr>
        <p:spPr>
          <a:xfrm>
            <a:off x="1242722" y="3359680"/>
            <a:ext cx="2915055"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100"/>
              <a:buFont typeface="Arial"/>
              <a:buNone/>
            </a:pPr>
            <a:r>
              <a:rPr lang="en-GB" sz="1600" b="1" dirty="0" err="1">
                <a:solidFill>
                  <a:schemeClr val="tx1"/>
                </a:solidFill>
                <a:latin typeface="Arial"/>
                <a:ea typeface="Arial"/>
                <a:cs typeface="Arial"/>
                <a:sym typeface="Arial"/>
              </a:rPr>
              <a:t>Objetivos</a:t>
            </a:r>
            <a:endParaRPr sz="1600" b="1" dirty="0">
              <a:solidFill>
                <a:schemeClr val="tx1"/>
              </a:solidFill>
              <a:latin typeface="Arial"/>
              <a:ea typeface="Arial"/>
              <a:cs typeface="Arial"/>
              <a:sym typeface="Arial"/>
            </a:endParaRPr>
          </a:p>
        </p:txBody>
      </p:sp>
      <p:sp>
        <p:nvSpPr>
          <p:cNvPr id="12" name="Google Shape;491;p22">
            <a:extLst>
              <a:ext uri="{FF2B5EF4-FFF2-40B4-BE49-F238E27FC236}">
                <a16:creationId xmlns:a16="http://schemas.microsoft.com/office/drawing/2014/main" id="{2604B09A-DB79-1FA6-EB75-8BD6FE660DF5}"/>
              </a:ext>
            </a:extLst>
          </p:cNvPr>
          <p:cNvSpPr txBox="1"/>
          <p:nvPr/>
        </p:nvSpPr>
        <p:spPr>
          <a:xfrm>
            <a:off x="4669988" y="2227668"/>
            <a:ext cx="2915055"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100"/>
              <a:buFont typeface="Arial"/>
              <a:buNone/>
            </a:pPr>
            <a:r>
              <a:rPr lang="en-GB" sz="1600" b="1" dirty="0" err="1">
                <a:solidFill>
                  <a:schemeClr val="tx1"/>
                </a:solidFill>
                <a:latin typeface="Arial"/>
                <a:ea typeface="Arial"/>
                <a:cs typeface="Arial"/>
                <a:sym typeface="Arial"/>
              </a:rPr>
              <a:t>Cómo</a:t>
            </a:r>
            <a:r>
              <a:rPr lang="en-GB" sz="1600" b="1" dirty="0">
                <a:solidFill>
                  <a:schemeClr val="tx1"/>
                </a:solidFill>
                <a:latin typeface="Arial"/>
                <a:ea typeface="Arial"/>
                <a:cs typeface="Arial"/>
                <a:sym typeface="Arial"/>
              </a:rPr>
              <a:t> ser </a:t>
            </a:r>
            <a:r>
              <a:rPr lang="en-GB" sz="1600" b="1" dirty="0" err="1">
                <a:solidFill>
                  <a:schemeClr val="tx1"/>
                </a:solidFill>
                <a:latin typeface="Arial"/>
                <a:ea typeface="Arial"/>
                <a:cs typeface="Arial"/>
                <a:sym typeface="Arial"/>
              </a:rPr>
              <a:t>parte</a:t>
            </a:r>
            <a:r>
              <a:rPr lang="en-GB" sz="1600" b="1" dirty="0">
                <a:solidFill>
                  <a:schemeClr val="tx1"/>
                </a:solidFill>
                <a:latin typeface="Arial"/>
                <a:ea typeface="Arial"/>
                <a:cs typeface="Arial"/>
                <a:sym typeface="Arial"/>
              </a:rPr>
              <a:t>?</a:t>
            </a:r>
            <a:endParaRPr sz="1600" b="1" dirty="0">
              <a:solidFill>
                <a:schemeClr val="tx1"/>
              </a:solidFill>
              <a:latin typeface="Arial"/>
              <a:ea typeface="Arial"/>
              <a:cs typeface="Arial"/>
              <a:sym typeface="Arial"/>
            </a:endParaRPr>
          </a:p>
        </p:txBody>
      </p:sp>
      <p:sp>
        <p:nvSpPr>
          <p:cNvPr id="13" name="Google Shape;475;p21">
            <a:extLst>
              <a:ext uri="{FF2B5EF4-FFF2-40B4-BE49-F238E27FC236}">
                <a16:creationId xmlns:a16="http://schemas.microsoft.com/office/drawing/2014/main" id="{A67A0E98-030F-2EF1-6B65-5F7793B1E698}"/>
              </a:ext>
            </a:extLst>
          </p:cNvPr>
          <p:cNvSpPr/>
          <p:nvPr/>
        </p:nvSpPr>
        <p:spPr>
          <a:xfrm>
            <a:off x="4539407" y="2053790"/>
            <a:ext cx="3124198" cy="3848399"/>
          </a:xfrm>
          <a:prstGeom prst="rect">
            <a:avLst/>
          </a:prstGeom>
          <a:no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Immagine 21">
            <a:extLst>
              <a:ext uri="{FF2B5EF4-FFF2-40B4-BE49-F238E27FC236}">
                <a16:creationId xmlns:a16="http://schemas.microsoft.com/office/drawing/2014/main" id="{218CB089-7C02-4F90-D0D4-9DA8DD28904A}"/>
              </a:ext>
            </a:extLst>
          </p:cNvPr>
          <p:cNvPicPr>
            <a:picLocks noChangeAspect="1"/>
          </p:cNvPicPr>
          <p:nvPr/>
        </p:nvPicPr>
        <p:blipFill>
          <a:blip r:embed="rId5"/>
          <a:stretch>
            <a:fillRect/>
          </a:stretch>
        </p:blipFill>
        <p:spPr>
          <a:xfrm>
            <a:off x="7085287" y="2077921"/>
            <a:ext cx="528037" cy="528037"/>
          </a:xfrm>
          <a:prstGeom prst="rect">
            <a:avLst/>
          </a:prstGeom>
        </p:spPr>
      </p:pic>
      <p:sp>
        <p:nvSpPr>
          <p:cNvPr id="15" name="Google Shape;430;p19">
            <a:extLst>
              <a:ext uri="{FF2B5EF4-FFF2-40B4-BE49-F238E27FC236}">
                <a16:creationId xmlns:a16="http://schemas.microsoft.com/office/drawing/2014/main" id="{3667313A-9D22-47D3-D988-C7BA68CF6968}"/>
              </a:ext>
            </a:extLst>
          </p:cNvPr>
          <p:cNvSpPr txBox="1"/>
          <p:nvPr/>
        </p:nvSpPr>
        <p:spPr>
          <a:xfrm>
            <a:off x="4673218" y="2899324"/>
            <a:ext cx="2990387" cy="1057465"/>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rgbClr val="5390CD"/>
              </a:buClr>
              <a:buSzPts val="1200"/>
            </a:pPr>
            <a:r>
              <a:rPr lang="en-US" sz="1200" kern="1200" dirty="0" err="1">
                <a:solidFill>
                  <a:schemeClr val="tx1"/>
                </a:solidFill>
                <a:latin typeface="Arial" panose="020B0604020202020204" pitchFamily="34" charset="0"/>
                <a:ea typeface="+mn-ea"/>
                <a:cs typeface="Arial" panose="020B0604020202020204" pitchFamily="34" charset="0"/>
              </a:rPr>
              <a:t>Miembros</a:t>
            </a:r>
            <a:r>
              <a:rPr lang="en-US" sz="1200" kern="1200" dirty="0">
                <a:solidFill>
                  <a:schemeClr val="tx1"/>
                </a:solidFill>
                <a:latin typeface="Arial" panose="020B0604020202020204" pitchFamily="34" charset="0"/>
                <a:ea typeface="+mn-ea"/>
                <a:cs typeface="Arial" panose="020B0604020202020204" pitchFamily="34" charset="0"/>
              </a:rPr>
              <a:t> del PSI </a:t>
            </a:r>
            <a:r>
              <a:rPr lang="en-US" sz="1200" kern="1200" dirty="0" err="1">
                <a:solidFill>
                  <a:schemeClr val="tx1"/>
                </a:solidFill>
                <a:latin typeface="Arial" panose="020B0604020202020204" pitchFamily="34" charset="0"/>
                <a:ea typeface="+mn-ea"/>
                <a:cs typeface="Arial" panose="020B0604020202020204" pitchFamily="34" charset="0"/>
              </a:rPr>
              <a:t>pueden</a:t>
            </a:r>
            <a:r>
              <a:rPr lang="en-US" sz="1200" kern="1200" dirty="0">
                <a:solidFill>
                  <a:schemeClr val="tx1"/>
                </a:solidFill>
                <a:latin typeface="Arial" panose="020B0604020202020204" pitchFamily="34" charset="0"/>
                <a:ea typeface="+mn-ea"/>
                <a:cs typeface="Arial" panose="020B0604020202020204" pitchFamily="34" charset="0"/>
              </a:rPr>
              <a:t> ser </a:t>
            </a:r>
            <a:r>
              <a:rPr lang="en-US" sz="1200" kern="1200" dirty="0" err="1">
                <a:solidFill>
                  <a:schemeClr val="tx1"/>
                </a:solidFill>
                <a:latin typeface="Arial" panose="020B0604020202020204" pitchFamily="34" charset="0"/>
                <a:ea typeface="+mn-ea"/>
                <a:cs typeface="Arial" panose="020B0604020202020204" pitchFamily="34" charset="0"/>
              </a:rPr>
              <a:t>parte</a:t>
            </a:r>
            <a:r>
              <a:rPr lang="en-US" sz="1200" kern="1200" dirty="0">
                <a:solidFill>
                  <a:schemeClr val="tx1"/>
                </a:solidFill>
                <a:latin typeface="Arial" panose="020B0604020202020204" pitchFamily="34" charset="0"/>
                <a:ea typeface="+mn-ea"/>
                <a:cs typeface="Arial" panose="020B0604020202020204" pitchFamily="34" charset="0"/>
              </a:rPr>
              <a:t> de </a:t>
            </a:r>
            <a:r>
              <a:rPr lang="en-US" sz="1200" kern="1200" dirty="0" err="1">
                <a:solidFill>
                  <a:schemeClr val="tx1"/>
                </a:solidFill>
                <a:latin typeface="Arial" panose="020B0604020202020204" pitchFamily="34" charset="0"/>
                <a:ea typeface="+mn-ea"/>
                <a:cs typeface="Arial" panose="020B0604020202020204" pitchFamily="34" charset="0"/>
              </a:rPr>
              <a:t>los</a:t>
            </a:r>
            <a:r>
              <a:rPr lang="en-US" sz="1200" kern="1200" dirty="0">
                <a:solidFill>
                  <a:schemeClr val="tx1"/>
                </a:solidFill>
                <a:latin typeface="Arial" panose="020B0604020202020204" pitchFamily="34" charset="0"/>
                <a:ea typeface="+mn-ea"/>
                <a:cs typeface="Arial" panose="020B0604020202020204" pitchFamily="34" charset="0"/>
              </a:rPr>
              <a:t> </a:t>
            </a:r>
            <a:r>
              <a:rPr lang="en-US" sz="1200" kern="1200" dirty="0" err="1">
                <a:solidFill>
                  <a:schemeClr val="tx1"/>
                </a:solidFill>
                <a:latin typeface="Arial" panose="020B0604020202020204" pitchFamily="34" charset="0"/>
                <a:ea typeface="+mn-ea"/>
                <a:cs typeface="Arial" panose="020B0604020202020204" pitchFamily="34" charset="0"/>
              </a:rPr>
              <a:t>grupos</a:t>
            </a:r>
            <a:r>
              <a:rPr lang="en-US" sz="1200" kern="1200" dirty="0">
                <a:solidFill>
                  <a:schemeClr val="tx1"/>
                </a:solidFill>
                <a:latin typeface="Arial" panose="020B0604020202020204" pitchFamily="34" charset="0"/>
                <a:ea typeface="+mn-ea"/>
                <a:cs typeface="Arial" panose="020B0604020202020204" pitchFamily="34" charset="0"/>
              </a:rPr>
              <a:t> de </a:t>
            </a:r>
            <a:r>
              <a:rPr lang="en-US" sz="1200" kern="1200" dirty="0" err="1">
                <a:solidFill>
                  <a:schemeClr val="tx1"/>
                </a:solidFill>
                <a:latin typeface="Arial" panose="020B0604020202020204" pitchFamily="34" charset="0"/>
                <a:ea typeface="+mn-ea"/>
                <a:cs typeface="Arial" panose="020B0604020202020204" pitchFamily="34" charset="0"/>
              </a:rPr>
              <a:t>trabajo</a:t>
            </a:r>
            <a:r>
              <a:rPr lang="en-US" sz="1200" kern="1200" dirty="0">
                <a:solidFill>
                  <a:schemeClr val="tx1"/>
                </a:solidFill>
                <a:latin typeface="Arial" panose="020B0604020202020204" pitchFamily="34" charset="0"/>
                <a:ea typeface="+mn-ea"/>
                <a:cs typeface="Arial" panose="020B0604020202020204" pitchFamily="34" charset="0"/>
              </a:rPr>
              <a:t>. E-mail </a:t>
            </a:r>
            <a:r>
              <a:rPr lang="en-US" sz="1450" dirty="0">
                <a:latin typeface="Arial"/>
                <a:ea typeface="Arial"/>
                <a:cs typeface="Arial"/>
                <a:sym typeface="Arial"/>
                <a:hlinkClick r:id="rId6"/>
              </a:rPr>
              <a:t>psi</a:t>
            </a:r>
            <a:r>
              <a:rPr lang="en-GB" sz="1450" dirty="0">
                <a:latin typeface="Arial"/>
                <a:ea typeface="Arial"/>
                <a:cs typeface="Arial"/>
                <a:sym typeface="Arial"/>
                <a:hlinkClick r:id="rId6"/>
              </a:rPr>
              <a:t>@unepfi.org</a:t>
            </a:r>
            <a:endParaRPr lang="en-GB" sz="1450" dirty="0">
              <a:latin typeface="Arial"/>
              <a:ea typeface="Arial"/>
              <a:cs typeface="Arial"/>
              <a:sym typeface="Arial"/>
            </a:endParaRPr>
          </a:p>
          <a:p>
            <a:pPr marL="285750" marR="0" lvl="0" indent="-285750" algn="l" rtl="0">
              <a:lnSpc>
                <a:spcPct val="90000"/>
              </a:lnSpc>
              <a:spcBef>
                <a:spcPts val="0"/>
              </a:spcBef>
              <a:spcAft>
                <a:spcPts val="0"/>
              </a:spcAft>
              <a:buClr>
                <a:srgbClr val="5390CD"/>
              </a:buClr>
              <a:buSzPts val="1200"/>
              <a:buFont typeface="Arial" panose="020B0604020202020204" pitchFamily="34" charset="0"/>
              <a:buChar char="•"/>
            </a:pPr>
            <a:endParaRPr lang="en-GB" sz="1450" dirty="0">
              <a:latin typeface="Arial"/>
              <a:ea typeface="Arial"/>
              <a:cs typeface="Arial"/>
              <a:sym typeface="Arial"/>
            </a:endParaRPr>
          </a:p>
        </p:txBody>
      </p:sp>
      <p:sp>
        <p:nvSpPr>
          <p:cNvPr id="18" name="Google Shape;375;p17">
            <a:extLst>
              <a:ext uri="{FF2B5EF4-FFF2-40B4-BE49-F238E27FC236}">
                <a16:creationId xmlns:a16="http://schemas.microsoft.com/office/drawing/2014/main" id="{38425715-F1BB-12E6-86AB-1F90ECC969E9}"/>
              </a:ext>
            </a:extLst>
          </p:cNvPr>
          <p:cNvSpPr/>
          <p:nvPr/>
        </p:nvSpPr>
        <p:spPr>
          <a:xfrm>
            <a:off x="7876513" y="2019361"/>
            <a:ext cx="3124198" cy="3847169"/>
          </a:xfrm>
          <a:prstGeom prst="rect">
            <a:avLst/>
          </a:prstGeom>
          <a:solidFill>
            <a:schemeClr val="bg1"/>
          </a:solidFill>
          <a:ln w="28575">
            <a:solidFill>
              <a:srgbClr val="00206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377;p17">
            <a:extLst>
              <a:ext uri="{FF2B5EF4-FFF2-40B4-BE49-F238E27FC236}">
                <a16:creationId xmlns:a16="http://schemas.microsoft.com/office/drawing/2014/main" id="{9E9F94E5-4154-950D-6323-E44910059505}"/>
              </a:ext>
            </a:extLst>
          </p:cNvPr>
          <p:cNvSpPr txBox="1"/>
          <p:nvPr/>
        </p:nvSpPr>
        <p:spPr>
          <a:xfrm>
            <a:off x="8136615" y="2227667"/>
            <a:ext cx="2357720"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dirty="0">
                <a:solidFill>
                  <a:schemeClr val="tx1"/>
                </a:solidFill>
                <a:latin typeface="Arial"/>
                <a:ea typeface="Arial"/>
                <a:cs typeface="Arial"/>
                <a:sym typeface="Arial"/>
              </a:rPr>
              <a:t>TCFD Latin America</a:t>
            </a:r>
            <a:endParaRPr dirty="0">
              <a:solidFill>
                <a:schemeClr val="tx1"/>
              </a:solidFill>
            </a:endParaRPr>
          </a:p>
        </p:txBody>
      </p:sp>
      <p:sp>
        <p:nvSpPr>
          <p:cNvPr id="20" name="Google Shape;371;p17">
            <a:extLst>
              <a:ext uri="{FF2B5EF4-FFF2-40B4-BE49-F238E27FC236}">
                <a16:creationId xmlns:a16="http://schemas.microsoft.com/office/drawing/2014/main" id="{80B86AD7-60A9-DBFA-6163-62781CEDEBC3}"/>
              </a:ext>
            </a:extLst>
          </p:cNvPr>
          <p:cNvSpPr txBox="1">
            <a:spLocks/>
          </p:cNvSpPr>
          <p:nvPr/>
        </p:nvSpPr>
        <p:spPr>
          <a:xfrm>
            <a:off x="7906058" y="2605958"/>
            <a:ext cx="2936943" cy="2536259"/>
          </a:xfrm>
          <a:prstGeom prst="rect">
            <a:avLst/>
          </a:prstGeom>
          <a:noFill/>
          <a:ln>
            <a:noFill/>
          </a:ln>
        </p:spPr>
        <p:txBody>
          <a:bodyPr spcFirstLastPara="1" wrap="square" lIns="91425" tIns="45700" rIns="91425" bIns="45700" anchor="t" anchorCtr="0">
            <a:noAutofit/>
          </a:bodyPr>
          <a:lstStyle>
            <a:lvl1pPr marL="285750" marR="0" indent="-28575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171450" marR="0" indent="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rtl="0">
              <a:buFont typeface="Arial" panose="020B0604020202020204" pitchFamily="34" charset="0"/>
              <a:buChar char="•"/>
            </a:pPr>
            <a:r>
              <a:rPr lang="en-US" sz="1200" dirty="0" err="1">
                <a:solidFill>
                  <a:schemeClr val="tx1"/>
                </a:solidFill>
                <a:latin typeface="Arial" panose="020B0604020202020204" pitchFamily="34" charset="0"/>
                <a:cs typeface="Arial" panose="020B0604020202020204" pitchFamily="34" charset="0"/>
              </a:rPr>
              <a:t>Explorando</a:t>
            </a:r>
            <a:r>
              <a:rPr lang="en-US" sz="1200" dirty="0">
                <a:solidFill>
                  <a:schemeClr val="tx1"/>
                </a:solidFill>
                <a:latin typeface="Arial" panose="020B0604020202020204" pitchFamily="34" charset="0"/>
                <a:cs typeface="Arial" panose="020B0604020202020204" pitchFamily="34" charset="0"/>
              </a:rPr>
              <a:t> la </a:t>
            </a:r>
            <a:r>
              <a:rPr lang="en-US" sz="1200" dirty="0" err="1">
                <a:solidFill>
                  <a:schemeClr val="tx1"/>
                </a:solidFill>
                <a:latin typeface="Arial" panose="020B0604020202020204" pitchFamily="34" charset="0"/>
                <a:cs typeface="Arial" panose="020B0604020202020204" pitchFamily="34" charset="0"/>
              </a:rPr>
              <a:t>posibilidad</a:t>
            </a:r>
            <a:r>
              <a:rPr lang="en-US" sz="1200" dirty="0">
                <a:solidFill>
                  <a:schemeClr val="tx1"/>
                </a:solidFill>
                <a:latin typeface="Arial" panose="020B0604020202020204" pitchFamily="34" charset="0"/>
                <a:cs typeface="Arial" panose="020B0604020202020204" pitchFamily="34" charset="0"/>
              </a:rPr>
              <a:t> de </a:t>
            </a:r>
            <a:r>
              <a:rPr lang="en-US" sz="1200" dirty="0" err="1">
                <a:solidFill>
                  <a:schemeClr val="tx1"/>
                </a:solidFill>
                <a:latin typeface="Arial" panose="020B0604020202020204" pitchFamily="34" charset="0"/>
                <a:cs typeface="Arial" panose="020B0604020202020204" pitchFamily="34" charset="0"/>
              </a:rPr>
              <a:t>expandir</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el</a:t>
            </a:r>
            <a:r>
              <a:rPr lang="en-US" sz="1200" dirty="0">
                <a:solidFill>
                  <a:schemeClr val="tx1"/>
                </a:solidFill>
                <a:latin typeface="Arial" panose="020B0604020202020204" pitchFamily="34" charset="0"/>
                <a:cs typeface="Arial" panose="020B0604020202020204" pitchFamily="34" charset="0"/>
              </a:rPr>
              <a:t> Proyecto a </a:t>
            </a:r>
            <a:r>
              <a:rPr lang="en-US" sz="1200" dirty="0" err="1">
                <a:solidFill>
                  <a:schemeClr val="tx1"/>
                </a:solidFill>
                <a:latin typeface="Arial" panose="020B0604020202020204" pitchFamily="34" charset="0"/>
                <a:cs typeface="Arial" panose="020B0604020202020204" pitchFamily="34" charset="0"/>
              </a:rPr>
              <a:t>otras</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regiones</a:t>
            </a:r>
            <a:r>
              <a:rPr lang="en-US" sz="1200" dirty="0">
                <a:solidFill>
                  <a:schemeClr val="tx1"/>
                </a:solidFill>
                <a:latin typeface="Arial" panose="020B0604020202020204" pitchFamily="34" charset="0"/>
                <a:cs typeface="Arial" panose="020B0604020202020204" pitchFamily="34" charset="0"/>
              </a:rPr>
              <a:t> de </a:t>
            </a:r>
            <a:r>
              <a:rPr lang="en-US" sz="1200" dirty="0" err="1">
                <a:solidFill>
                  <a:schemeClr val="tx1"/>
                </a:solidFill>
                <a:latin typeface="Arial" panose="020B0604020202020204" pitchFamily="34" charset="0"/>
                <a:cs typeface="Arial" panose="020B0604020202020204" pitchFamily="34" charset="0"/>
              </a:rPr>
              <a:t>latinoamerica</a:t>
            </a:r>
            <a:endParaRPr lang="en-US" sz="1200" dirty="0">
              <a:solidFill>
                <a:schemeClr val="tx1"/>
              </a:solidFill>
              <a:latin typeface="Arial" panose="020B0604020202020204" pitchFamily="34" charset="0"/>
              <a:cs typeface="Arial" panose="020B0604020202020204" pitchFamily="34" charset="0"/>
            </a:endParaRPr>
          </a:p>
          <a:p>
            <a:pPr marL="285750" lvl="0" indent="-285750" rtl="0">
              <a:buFont typeface="Arial" panose="020B0604020202020204" pitchFamily="34" charset="0"/>
              <a:buChar char="•"/>
            </a:pPr>
            <a:endParaRPr lang="en-GB" sz="1200" dirty="0">
              <a:solidFill>
                <a:schemeClr val="tx1"/>
              </a:solidFill>
              <a:latin typeface="Arial" panose="020B0604020202020204" pitchFamily="34" charset="0"/>
              <a:cs typeface="Arial" panose="020B0604020202020204" pitchFamily="34" charset="0"/>
            </a:endParaRPr>
          </a:p>
          <a:p>
            <a:pPr marL="0" indent="0">
              <a:lnSpc>
                <a:spcPct val="90000"/>
              </a:lnSpc>
              <a:buSzPts val="1200"/>
              <a:buFont typeface="Arial"/>
              <a:buNone/>
            </a:pPr>
            <a:endParaRPr lang="en-US" sz="1100" i="1" dirty="0">
              <a:solidFill>
                <a:schemeClr val="bg1"/>
              </a:solidFill>
            </a:endParaRPr>
          </a:p>
          <a:p>
            <a:pPr marL="0" indent="0">
              <a:lnSpc>
                <a:spcPct val="90000"/>
              </a:lnSpc>
              <a:buSzPts val="1200"/>
              <a:buFont typeface="Arial"/>
              <a:buNone/>
            </a:pPr>
            <a:endParaRPr lang="en-US" sz="1100" i="1" dirty="0">
              <a:solidFill>
                <a:schemeClr val="bg1"/>
              </a:solidFill>
            </a:endParaRPr>
          </a:p>
          <a:p>
            <a:pPr marL="0" indent="0">
              <a:lnSpc>
                <a:spcPct val="90000"/>
              </a:lnSpc>
              <a:spcBef>
                <a:spcPts val="1000"/>
              </a:spcBef>
              <a:buSzPts val="1800"/>
              <a:buFont typeface="Arial"/>
              <a:buNone/>
            </a:pPr>
            <a:endParaRPr lang="en-US" sz="1600" dirty="0">
              <a:solidFill>
                <a:schemeClr val="dk1"/>
              </a:solidFill>
              <a:latin typeface="Arial"/>
              <a:ea typeface="Arial"/>
              <a:cs typeface="Arial"/>
              <a:sym typeface="Arial"/>
            </a:endParaRPr>
          </a:p>
          <a:p>
            <a:pPr marL="0" indent="0">
              <a:lnSpc>
                <a:spcPct val="90000"/>
              </a:lnSpc>
              <a:spcBef>
                <a:spcPts val="1000"/>
              </a:spcBef>
              <a:buSzPts val="1800"/>
              <a:buFont typeface="Arial"/>
              <a:buNone/>
            </a:pPr>
            <a:endParaRPr lang="en-US" sz="1600" dirty="0">
              <a:solidFill>
                <a:schemeClr val="dk1"/>
              </a:solidFill>
              <a:latin typeface="Arial"/>
              <a:ea typeface="Arial"/>
              <a:cs typeface="Arial"/>
              <a:sym typeface="Arial"/>
            </a:endParaRPr>
          </a:p>
          <a:p>
            <a:pPr indent="-171450">
              <a:lnSpc>
                <a:spcPct val="90000"/>
              </a:lnSpc>
              <a:spcBef>
                <a:spcPts val="1000"/>
              </a:spcBef>
              <a:buSzPts val="1800"/>
              <a:buFont typeface="Arial"/>
              <a:buNone/>
            </a:pPr>
            <a:endParaRPr lang="en-US" sz="16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45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605656" y="618981"/>
            <a:ext cx="9069972"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s-ES" sz="2800" b="1" dirty="0">
                <a:solidFill>
                  <a:schemeClr val="dk1"/>
                </a:solidFill>
              </a:rPr>
              <a:t>Mitigación del cambio climático: Net Zero Insurance</a:t>
            </a:r>
          </a:p>
        </p:txBody>
      </p:sp>
      <p:pic>
        <p:nvPicPr>
          <p:cNvPr id="3" name="Picture 2">
            <a:extLst>
              <a:ext uri="{FF2B5EF4-FFF2-40B4-BE49-F238E27FC236}">
                <a16:creationId xmlns:a16="http://schemas.microsoft.com/office/drawing/2014/main" id="{184C7E77-1DA3-FDDA-1677-D0075E69A931}"/>
              </a:ext>
            </a:extLst>
          </p:cNvPr>
          <p:cNvPicPr>
            <a:picLocks noChangeAspect="1"/>
          </p:cNvPicPr>
          <p:nvPr/>
        </p:nvPicPr>
        <p:blipFill>
          <a:blip r:embed="rId3"/>
          <a:stretch>
            <a:fillRect/>
          </a:stretch>
        </p:blipFill>
        <p:spPr>
          <a:xfrm>
            <a:off x="822148" y="1493754"/>
            <a:ext cx="3345814" cy="4745265"/>
          </a:xfrm>
          <a:prstGeom prst="rect">
            <a:avLst/>
          </a:prstGeom>
        </p:spPr>
      </p:pic>
      <p:graphicFrame>
        <p:nvGraphicFramePr>
          <p:cNvPr id="8" name="Diagram 7">
            <a:extLst>
              <a:ext uri="{FF2B5EF4-FFF2-40B4-BE49-F238E27FC236}">
                <a16:creationId xmlns:a16="http://schemas.microsoft.com/office/drawing/2014/main" id="{F5A6073D-C713-986D-1EC3-FC7A1927D9C3}"/>
              </a:ext>
            </a:extLst>
          </p:cNvPr>
          <p:cNvGraphicFramePr/>
          <p:nvPr>
            <p:extLst>
              <p:ext uri="{D42A27DB-BD31-4B8C-83A1-F6EECF244321}">
                <p14:modId xmlns:p14="http://schemas.microsoft.com/office/powerpoint/2010/main" val="811993495"/>
              </p:ext>
            </p:extLst>
          </p:nvPr>
        </p:nvGraphicFramePr>
        <p:xfrm>
          <a:off x="4622340" y="1575119"/>
          <a:ext cx="3853581" cy="21621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AEC1500-6547-54BC-570A-CF33E65ED20D}"/>
              </a:ext>
            </a:extLst>
          </p:cNvPr>
          <p:cNvSpPr txBox="1"/>
          <p:nvPr/>
        </p:nvSpPr>
        <p:spPr>
          <a:xfrm>
            <a:off x="9040682" y="2467113"/>
            <a:ext cx="2417671" cy="250068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1" defTabSz="488950">
              <a:lnSpc>
                <a:spcPct val="90000"/>
              </a:lnSpc>
              <a:spcBef>
                <a:spcPct val="0"/>
              </a:spcBef>
              <a:spcAft>
                <a:spcPct val="15000"/>
              </a:spcAft>
            </a:pPr>
            <a:r>
              <a:rPr lang="es-CO" sz="1100" kern="1200" dirty="0">
                <a:solidFill>
                  <a:srgbClr val="000000">
                    <a:hueOff val="0"/>
                    <a:satOff val="0"/>
                    <a:lumOff val="0"/>
                    <a:alphaOff val="0"/>
                  </a:srgbClr>
                </a:solidFill>
                <a:ea typeface="+mn-ea"/>
                <a:cs typeface="+mn-cs"/>
              </a:rPr>
              <a:t>Neutralización</a:t>
            </a:r>
          </a:p>
          <a:p>
            <a:pPr marL="57150" lvl="1" indent="-57150" defTabSz="488950">
              <a:lnSpc>
                <a:spcPct val="90000"/>
              </a:lnSpc>
              <a:spcBef>
                <a:spcPct val="0"/>
              </a:spcBef>
              <a:spcAft>
                <a:spcPct val="15000"/>
              </a:spcAft>
              <a:buChar char="•"/>
            </a:pPr>
            <a:endParaRPr lang="es-CO" sz="1100" kern="1200" dirty="0">
              <a:solidFill>
                <a:srgbClr val="000000">
                  <a:hueOff val="0"/>
                  <a:satOff val="0"/>
                  <a:lumOff val="0"/>
                  <a:alphaOff val="0"/>
                </a:srgbClr>
              </a:solidFill>
              <a:ea typeface="+mn-ea"/>
              <a:cs typeface="+mn-cs"/>
            </a:endParaRPr>
          </a:p>
          <a:p>
            <a:pPr marL="57150" lvl="1" indent="-57150" defTabSz="488950">
              <a:lnSpc>
                <a:spcPct val="90000"/>
              </a:lnSpc>
              <a:spcBef>
                <a:spcPct val="0"/>
              </a:spcBef>
              <a:spcAft>
                <a:spcPct val="15000"/>
              </a:spcAft>
              <a:buChar char="•"/>
            </a:pPr>
            <a:r>
              <a:rPr lang="es-ES" sz="1100" kern="1200" dirty="0">
                <a:solidFill>
                  <a:srgbClr val="000000">
                    <a:hueOff val="0"/>
                    <a:satOff val="0"/>
                    <a:lumOff val="0"/>
                    <a:alphaOff val="0"/>
                  </a:srgbClr>
                </a:solidFill>
                <a:ea typeface="+mn-ea"/>
                <a:cs typeface="+mn-cs"/>
              </a:rPr>
              <a:t>Las emisiones residuales de gases de efecto invernadero que no se reduzcan deben ser eliminadas permanentemente de la atmósfera</a:t>
            </a:r>
          </a:p>
          <a:p>
            <a:pPr lvl="1" defTabSz="488950">
              <a:lnSpc>
                <a:spcPct val="90000"/>
              </a:lnSpc>
              <a:spcBef>
                <a:spcPct val="0"/>
              </a:spcBef>
              <a:spcAft>
                <a:spcPct val="15000"/>
              </a:spcAft>
            </a:pPr>
            <a:endParaRPr lang="es-ES" sz="1100" kern="1200" dirty="0">
              <a:solidFill>
                <a:srgbClr val="000000">
                  <a:hueOff val="0"/>
                  <a:satOff val="0"/>
                  <a:lumOff val="0"/>
                  <a:alphaOff val="0"/>
                </a:srgbClr>
              </a:solidFill>
              <a:ea typeface="+mn-ea"/>
              <a:cs typeface="+mn-cs"/>
            </a:endParaRPr>
          </a:p>
          <a:p>
            <a:pPr lvl="1" defTabSz="488950">
              <a:lnSpc>
                <a:spcPct val="90000"/>
              </a:lnSpc>
              <a:spcBef>
                <a:spcPct val="0"/>
              </a:spcBef>
              <a:spcAft>
                <a:spcPct val="15000"/>
              </a:spcAft>
            </a:pPr>
            <a:r>
              <a:rPr lang="es-CO" sz="1100" kern="1200" dirty="0">
                <a:solidFill>
                  <a:srgbClr val="000000">
                    <a:hueOff val="0"/>
                    <a:satOff val="0"/>
                    <a:lumOff val="0"/>
                    <a:alphaOff val="0"/>
                  </a:srgbClr>
                </a:solidFill>
                <a:ea typeface="+mn-ea"/>
                <a:cs typeface="+mn-cs"/>
              </a:rPr>
              <a:t>Compensación</a:t>
            </a:r>
          </a:p>
          <a:p>
            <a:endParaRPr lang="es-CO" sz="800" dirty="0"/>
          </a:p>
          <a:p>
            <a:pPr marL="57150" lvl="1" indent="-57150" defTabSz="488950">
              <a:lnSpc>
                <a:spcPct val="90000"/>
              </a:lnSpc>
              <a:spcBef>
                <a:spcPct val="0"/>
              </a:spcBef>
              <a:spcAft>
                <a:spcPct val="15000"/>
              </a:spcAft>
              <a:buFont typeface="Arial"/>
              <a:buChar char="•"/>
            </a:pPr>
            <a:r>
              <a:rPr lang="es-ES" sz="1100" kern="1200" dirty="0">
                <a:solidFill>
                  <a:srgbClr val="000000">
                    <a:hueOff val="0"/>
                    <a:satOff val="0"/>
                    <a:lumOff val="0"/>
                    <a:alphaOff val="0"/>
                  </a:srgbClr>
                </a:solidFill>
                <a:ea typeface="+mn-ea"/>
                <a:cs typeface="+mn-cs"/>
              </a:rPr>
              <a:t>Estos esfuerzos solo deben ser complementarios y adicionales a las estrategias de neutralidad de carbono y los esfuerzos de descarbonización.</a:t>
            </a:r>
            <a:endParaRPr lang="en-GB" sz="1100" kern="1200" dirty="0">
              <a:solidFill>
                <a:srgbClr val="000000">
                  <a:hueOff val="0"/>
                  <a:satOff val="0"/>
                  <a:lumOff val="0"/>
                  <a:alphaOff val="0"/>
                </a:srgbClr>
              </a:solidFill>
              <a:ea typeface="+mn-ea"/>
              <a:cs typeface="+mn-cs"/>
            </a:endParaRPr>
          </a:p>
          <a:p>
            <a:pPr marL="57150" lvl="1" indent="-57150" defTabSz="488950">
              <a:lnSpc>
                <a:spcPct val="90000"/>
              </a:lnSpc>
              <a:spcBef>
                <a:spcPct val="0"/>
              </a:spcBef>
              <a:spcAft>
                <a:spcPct val="15000"/>
              </a:spcAft>
              <a:buChar char="•"/>
            </a:pPr>
            <a:endParaRPr lang="es-CO" sz="1100" kern="1200" dirty="0">
              <a:solidFill>
                <a:srgbClr val="000000">
                  <a:hueOff val="0"/>
                  <a:satOff val="0"/>
                  <a:lumOff val="0"/>
                  <a:alphaOff val="0"/>
                </a:srgbClr>
              </a:solidFill>
              <a:ea typeface="+mn-ea"/>
              <a:cs typeface="+mn-cs"/>
            </a:endParaRPr>
          </a:p>
        </p:txBody>
      </p:sp>
      <p:graphicFrame>
        <p:nvGraphicFramePr>
          <p:cNvPr id="13" name="Diagram 12">
            <a:extLst>
              <a:ext uri="{FF2B5EF4-FFF2-40B4-BE49-F238E27FC236}">
                <a16:creationId xmlns:a16="http://schemas.microsoft.com/office/drawing/2014/main" id="{0EBA2A89-169B-A65F-26D0-24214138FC76}"/>
              </a:ext>
            </a:extLst>
          </p:cNvPr>
          <p:cNvGraphicFramePr/>
          <p:nvPr>
            <p:extLst>
              <p:ext uri="{D42A27DB-BD31-4B8C-83A1-F6EECF244321}">
                <p14:modId xmlns:p14="http://schemas.microsoft.com/office/powerpoint/2010/main" val="1210781386"/>
              </p:ext>
            </p:extLst>
          </p:nvPr>
        </p:nvGraphicFramePr>
        <p:xfrm>
          <a:off x="4622339" y="3717456"/>
          <a:ext cx="3853581" cy="21621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13232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6"/>
          <p:cNvSpPr txBox="1"/>
          <p:nvPr/>
        </p:nvSpPr>
        <p:spPr>
          <a:xfrm>
            <a:off x="353646" y="663343"/>
            <a:ext cx="9332613"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err="1">
                <a:solidFill>
                  <a:schemeClr val="dk1"/>
                </a:solidFill>
                <a:latin typeface="Arial"/>
                <a:ea typeface="Arial"/>
                <a:cs typeface="Arial"/>
                <a:sym typeface="Arial"/>
              </a:rPr>
              <a:t>Estandares</a:t>
            </a:r>
            <a:r>
              <a:rPr lang="en-GB" sz="2800" b="1" dirty="0">
                <a:solidFill>
                  <a:schemeClr val="dk1"/>
                </a:solidFill>
                <a:latin typeface="Arial"/>
                <a:ea typeface="Arial"/>
                <a:cs typeface="Arial"/>
                <a:sym typeface="Arial"/>
              </a:rPr>
              <a:t> para la </a:t>
            </a:r>
            <a:r>
              <a:rPr lang="en-GB" sz="2800" b="1" dirty="0" err="1">
                <a:solidFill>
                  <a:schemeClr val="dk1"/>
                </a:solidFill>
                <a:latin typeface="Arial"/>
                <a:ea typeface="Arial"/>
                <a:cs typeface="Arial"/>
                <a:sym typeface="Arial"/>
              </a:rPr>
              <a:t>industria</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aseguradora</a:t>
            </a:r>
            <a:r>
              <a:rPr lang="en-GB" sz="2800" b="1" dirty="0">
                <a:solidFill>
                  <a:schemeClr val="dk1"/>
                </a:solidFill>
              </a:rPr>
              <a:t>:</a:t>
            </a:r>
            <a:r>
              <a:rPr lang="en-GB" sz="2800" b="1" dirty="0">
                <a:solidFill>
                  <a:schemeClr val="dk1"/>
                </a:solidFill>
                <a:latin typeface="Arial"/>
                <a:ea typeface="Arial"/>
                <a:cs typeface="Arial"/>
                <a:sym typeface="Arial"/>
              </a:rPr>
              <a:t> </a:t>
            </a:r>
            <a:r>
              <a:rPr lang="en-GB" sz="2800" b="1" dirty="0" err="1">
                <a:solidFill>
                  <a:schemeClr val="dk1"/>
                </a:solidFill>
                <a:latin typeface="Arial"/>
                <a:ea typeface="Arial"/>
                <a:cs typeface="Arial"/>
                <a:sym typeface="Arial"/>
              </a:rPr>
              <a:t>medición</a:t>
            </a:r>
            <a:r>
              <a:rPr lang="en-GB" sz="2800" b="1" dirty="0">
                <a:solidFill>
                  <a:schemeClr val="dk1"/>
                </a:solidFill>
              </a:rPr>
              <a:t> de </a:t>
            </a:r>
            <a:r>
              <a:rPr lang="en-GB" sz="2800" b="1" dirty="0" err="1">
                <a:solidFill>
                  <a:schemeClr val="dk1"/>
                </a:solidFill>
              </a:rPr>
              <a:t>emisiones</a:t>
            </a:r>
            <a:r>
              <a:rPr lang="en-GB" sz="2800" b="1" dirty="0">
                <a:solidFill>
                  <a:schemeClr val="dk1"/>
                </a:solidFill>
              </a:rPr>
              <a:t> y </a:t>
            </a:r>
            <a:r>
              <a:rPr lang="en-GB" sz="2800" b="1" dirty="0" err="1">
                <a:solidFill>
                  <a:schemeClr val="dk1"/>
                </a:solidFill>
              </a:rPr>
              <a:t>protocolo</a:t>
            </a:r>
            <a:r>
              <a:rPr lang="en-GB" sz="2800" b="1" dirty="0">
                <a:solidFill>
                  <a:schemeClr val="dk1"/>
                </a:solidFill>
              </a:rPr>
              <a:t> para </a:t>
            </a:r>
            <a:r>
              <a:rPr lang="en-GB" sz="2800" b="1" dirty="0" err="1">
                <a:solidFill>
                  <a:schemeClr val="dk1"/>
                </a:solidFill>
              </a:rPr>
              <a:t>fijar</a:t>
            </a:r>
            <a:r>
              <a:rPr lang="en-GB" sz="2800" b="1" dirty="0">
                <a:solidFill>
                  <a:schemeClr val="dk1"/>
                </a:solidFill>
              </a:rPr>
              <a:t> </a:t>
            </a:r>
            <a:r>
              <a:rPr lang="en-GB" sz="2800" b="1" dirty="0" err="1">
                <a:solidFill>
                  <a:schemeClr val="dk1"/>
                </a:solidFill>
              </a:rPr>
              <a:t>objetivos</a:t>
            </a:r>
            <a:r>
              <a:rPr lang="en-GB" sz="2800" b="1" dirty="0">
                <a:solidFill>
                  <a:schemeClr val="dk1"/>
                </a:solidFill>
              </a:rPr>
              <a:t> Net-Zero</a:t>
            </a:r>
            <a:endParaRPr dirty="0"/>
          </a:p>
        </p:txBody>
      </p:sp>
      <p:pic>
        <p:nvPicPr>
          <p:cNvPr id="13" name="Picture 12">
            <a:extLst>
              <a:ext uri="{FF2B5EF4-FFF2-40B4-BE49-F238E27FC236}">
                <a16:creationId xmlns:a16="http://schemas.microsoft.com/office/drawing/2014/main" id="{D086B152-D397-956F-868D-DBAB4D6578BF}"/>
              </a:ext>
            </a:extLst>
          </p:cNvPr>
          <p:cNvPicPr>
            <a:picLocks noChangeAspect="1"/>
          </p:cNvPicPr>
          <p:nvPr/>
        </p:nvPicPr>
        <p:blipFill>
          <a:blip r:embed="rId3"/>
          <a:stretch>
            <a:fillRect/>
          </a:stretch>
        </p:blipFill>
        <p:spPr>
          <a:xfrm>
            <a:off x="6096000" y="1638207"/>
            <a:ext cx="3368573" cy="4822017"/>
          </a:xfrm>
          <a:prstGeom prst="rect">
            <a:avLst/>
          </a:prstGeom>
        </p:spPr>
      </p:pic>
      <p:pic>
        <p:nvPicPr>
          <p:cNvPr id="15" name="Picture 14">
            <a:extLst>
              <a:ext uri="{FF2B5EF4-FFF2-40B4-BE49-F238E27FC236}">
                <a16:creationId xmlns:a16="http://schemas.microsoft.com/office/drawing/2014/main" id="{F65EB33F-E39D-6EFC-5974-98493FAA3FB4}"/>
              </a:ext>
            </a:extLst>
          </p:cNvPr>
          <p:cNvPicPr>
            <a:picLocks noChangeAspect="1"/>
          </p:cNvPicPr>
          <p:nvPr/>
        </p:nvPicPr>
        <p:blipFill>
          <a:blip r:embed="rId4"/>
          <a:stretch>
            <a:fillRect/>
          </a:stretch>
        </p:blipFill>
        <p:spPr>
          <a:xfrm>
            <a:off x="2300157" y="1647733"/>
            <a:ext cx="3368573" cy="4845563"/>
          </a:xfrm>
          <a:prstGeom prst="rect">
            <a:avLst/>
          </a:prstGeom>
        </p:spPr>
      </p:pic>
    </p:spTree>
    <p:extLst>
      <p:ext uri="{BB962C8B-B14F-4D97-AF65-F5344CB8AC3E}">
        <p14:creationId xmlns:p14="http://schemas.microsoft.com/office/powerpoint/2010/main" val="469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6"/>
          <p:cNvSpPr txBox="1"/>
          <p:nvPr/>
        </p:nvSpPr>
        <p:spPr>
          <a:xfrm>
            <a:off x="722615" y="1157841"/>
            <a:ext cx="5334000"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Arial"/>
                <a:ea typeface="Arial"/>
                <a:cs typeface="Arial"/>
                <a:sym typeface="Arial"/>
                <a:hlinkClick r:id="rId3"/>
              </a:rPr>
              <a:t>Net Zero Insurance Alliance</a:t>
            </a:r>
            <a:endParaRPr dirty="0"/>
          </a:p>
        </p:txBody>
      </p:sp>
      <p:sp>
        <p:nvSpPr>
          <p:cNvPr id="336" name="Google Shape;336;p16"/>
          <p:cNvSpPr/>
          <p:nvPr/>
        </p:nvSpPr>
        <p:spPr>
          <a:xfrm>
            <a:off x="2456500" y="2062348"/>
            <a:ext cx="3124198" cy="4086991"/>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16"/>
          <p:cNvSpPr txBox="1"/>
          <p:nvPr/>
        </p:nvSpPr>
        <p:spPr>
          <a:xfrm>
            <a:off x="2501861" y="2150426"/>
            <a:ext cx="2355444" cy="820338"/>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1600"/>
              <a:buFont typeface="Arial"/>
              <a:buNone/>
            </a:pPr>
            <a:r>
              <a:rPr lang="en-GB" sz="1600" b="1">
                <a:solidFill>
                  <a:schemeClr val="tx1"/>
                </a:solidFill>
                <a:latin typeface="Arial"/>
                <a:ea typeface="Arial"/>
                <a:cs typeface="Arial"/>
                <a:sym typeface="Arial"/>
              </a:rPr>
              <a:t>UN-convened Net Zero Insurance Alliance</a:t>
            </a:r>
            <a:endParaRPr>
              <a:solidFill>
                <a:schemeClr val="tx1"/>
              </a:solidFill>
            </a:endParaRPr>
          </a:p>
        </p:txBody>
      </p:sp>
      <p:sp>
        <p:nvSpPr>
          <p:cNvPr id="340" name="Google Shape;340;p16"/>
          <p:cNvSpPr txBox="1">
            <a:spLocks noGrp="1"/>
          </p:cNvSpPr>
          <p:nvPr>
            <p:ph type="subTitle" idx="1"/>
          </p:nvPr>
        </p:nvSpPr>
        <p:spPr>
          <a:xfrm>
            <a:off x="2556996" y="3211986"/>
            <a:ext cx="2915055" cy="1255189"/>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5390CD"/>
              </a:buClr>
              <a:buSzPts val="1200"/>
              <a:buFont typeface="Arial"/>
              <a:buNone/>
            </a:pPr>
            <a:r>
              <a:rPr lang="es-ES" sz="1600" dirty="0">
                <a:solidFill>
                  <a:schemeClr val="tx1"/>
                </a:solidFill>
                <a:latin typeface="Arial"/>
                <a:ea typeface="Arial"/>
                <a:cs typeface="Arial"/>
                <a:sym typeface="Arial"/>
              </a:rPr>
              <a:t>Transición de las actividades de suscripción a emisiones netas cero para 2050, alineados con un aumento máximo de la temperatura de 1.5°C por encima de los niveles preindustriales para 2100.</a:t>
            </a:r>
            <a:endParaRPr lang="en-GB"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5390CD"/>
              </a:buClr>
              <a:buSzPts val="1800"/>
              <a:buFont typeface="Arial"/>
              <a:buNone/>
            </a:pPr>
            <a:endParaRPr b="0" i="0" u="none" strike="noStrike" cap="none" dirty="0">
              <a:solidFill>
                <a:schemeClr val="dk1"/>
              </a:solidFill>
              <a:latin typeface="Arial"/>
              <a:ea typeface="Arial"/>
              <a:cs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b="0" i="0" u="none" strike="noStrike" cap="none" dirty="0">
              <a:solidFill>
                <a:schemeClr val="dk1"/>
              </a:solidFill>
              <a:latin typeface="Arial"/>
              <a:ea typeface="Arial"/>
              <a:cs typeface="Arial"/>
              <a:sym typeface="Arial"/>
            </a:endParaRPr>
          </a:p>
        </p:txBody>
      </p:sp>
      <p:pic>
        <p:nvPicPr>
          <p:cNvPr id="41" name="Google Shape;303;p13" descr="A black cat with blue eyes&#10;&#10;Description automatically generated with low confidence">
            <a:extLst>
              <a:ext uri="{FF2B5EF4-FFF2-40B4-BE49-F238E27FC236}">
                <a16:creationId xmlns:a16="http://schemas.microsoft.com/office/drawing/2014/main" id="{D7F849D9-0724-7741-A2D6-19E85A057A5F}"/>
              </a:ext>
            </a:extLst>
          </p:cNvPr>
          <p:cNvPicPr preferRelativeResize="0"/>
          <p:nvPr/>
        </p:nvPicPr>
        <p:blipFill rotWithShape="1">
          <a:blip r:embed="rId4">
            <a:alphaModFix/>
          </a:blip>
          <a:srcRect/>
          <a:stretch/>
        </p:blipFill>
        <p:spPr>
          <a:xfrm>
            <a:off x="4958762" y="2161107"/>
            <a:ext cx="479593" cy="479593"/>
          </a:xfrm>
          <a:prstGeom prst="rect">
            <a:avLst/>
          </a:prstGeom>
          <a:noFill/>
          <a:ln>
            <a:noFill/>
          </a:ln>
        </p:spPr>
      </p:pic>
      <p:sp>
        <p:nvSpPr>
          <p:cNvPr id="2" name="Google Shape;353;p16">
            <a:extLst>
              <a:ext uri="{FF2B5EF4-FFF2-40B4-BE49-F238E27FC236}">
                <a16:creationId xmlns:a16="http://schemas.microsoft.com/office/drawing/2014/main" id="{C1A98707-9F11-3796-07A7-A2A807C6CAEF}"/>
              </a:ext>
            </a:extLst>
          </p:cNvPr>
          <p:cNvSpPr/>
          <p:nvPr/>
        </p:nvSpPr>
        <p:spPr>
          <a:xfrm>
            <a:off x="6096000" y="2062350"/>
            <a:ext cx="3124198" cy="408698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alibri"/>
              <a:ea typeface="Calibri"/>
              <a:cs typeface="Calibri"/>
              <a:sym typeface="Calibri"/>
            </a:endParaRPr>
          </a:p>
        </p:txBody>
      </p:sp>
      <p:sp>
        <p:nvSpPr>
          <p:cNvPr id="3" name="Google Shape;348;p16">
            <a:extLst>
              <a:ext uri="{FF2B5EF4-FFF2-40B4-BE49-F238E27FC236}">
                <a16:creationId xmlns:a16="http://schemas.microsoft.com/office/drawing/2014/main" id="{7692436E-3517-3EE8-A83E-7659BC019FF9}"/>
              </a:ext>
            </a:extLst>
          </p:cNvPr>
          <p:cNvSpPr txBox="1"/>
          <p:nvPr/>
        </p:nvSpPr>
        <p:spPr>
          <a:xfrm>
            <a:off x="6126529" y="2483824"/>
            <a:ext cx="3063140" cy="2886064"/>
          </a:xfrm>
          <a:prstGeom prst="rect">
            <a:avLst/>
          </a:prstGeom>
          <a:noFill/>
          <a:ln>
            <a:noFill/>
          </a:ln>
        </p:spPr>
        <p:txBody>
          <a:bodyPr spcFirstLastPara="1" wrap="square" lIns="91425" tIns="45700" rIns="91425" bIns="45700" anchor="t" anchorCtr="0">
            <a:noAutofit/>
          </a:bodyPr>
          <a:lstStyle/>
          <a:p>
            <a:pPr marR="0" lvl="0" rtl="0">
              <a:lnSpc>
                <a:spcPct val="90000"/>
              </a:lnSpc>
              <a:spcBef>
                <a:spcPts val="0"/>
              </a:spcBef>
              <a:spcAft>
                <a:spcPts val="0"/>
              </a:spcAft>
              <a:buClr>
                <a:srgbClr val="5390CD"/>
              </a:buClr>
              <a:buSzPts val="1200"/>
            </a:pPr>
            <a:r>
              <a:rPr lang="en-GB" dirty="0">
                <a:solidFill>
                  <a:schemeClr val="tx1"/>
                </a:solidFill>
              </a:rPr>
              <a:t>Para ser </a:t>
            </a:r>
            <a:r>
              <a:rPr lang="en-GB" dirty="0" err="1">
                <a:solidFill>
                  <a:schemeClr val="tx1"/>
                </a:solidFill>
              </a:rPr>
              <a:t>parte</a:t>
            </a:r>
            <a:r>
              <a:rPr lang="en-GB" dirty="0">
                <a:solidFill>
                  <a:schemeClr val="tx1"/>
                </a:solidFill>
              </a:rPr>
              <a:t> de la Net-Zero Insurance Alliance, </a:t>
            </a:r>
            <a:r>
              <a:rPr lang="en-GB" dirty="0" err="1">
                <a:solidFill>
                  <a:schemeClr val="tx1"/>
                </a:solidFill>
              </a:rPr>
              <a:t>signatarios</a:t>
            </a:r>
            <a:r>
              <a:rPr lang="en-GB" dirty="0">
                <a:solidFill>
                  <a:schemeClr val="tx1"/>
                </a:solidFill>
              </a:rPr>
              <a:t> </a:t>
            </a:r>
            <a:r>
              <a:rPr lang="en-GB" dirty="0" err="1">
                <a:solidFill>
                  <a:schemeClr val="tx1"/>
                </a:solidFill>
              </a:rPr>
              <a:t>deben</a:t>
            </a:r>
            <a:r>
              <a:rPr lang="en-GB" dirty="0">
                <a:solidFill>
                  <a:schemeClr val="tx1"/>
                </a:solidFill>
              </a:rPr>
              <a:t> </a:t>
            </a:r>
            <a:r>
              <a:rPr lang="en-GB" dirty="0" err="1">
                <a:solidFill>
                  <a:schemeClr val="tx1"/>
                </a:solidFill>
              </a:rPr>
              <a:t>también</a:t>
            </a:r>
            <a:r>
              <a:rPr lang="en-GB" dirty="0">
                <a:solidFill>
                  <a:schemeClr val="tx1"/>
                </a:solidFill>
              </a:rPr>
              <a:t> ser </a:t>
            </a:r>
            <a:r>
              <a:rPr lang="en-GB" dirty="0" err="1">
                <a:solidFill>
                  <a:schemeClr val="tx1"/>
                </a:solidFill>
              </a:rPr>
              <a:t>parte</a:t>
            </a:r>
            <a:r>
              <a:rPr lang="en-GB" dirty="0">
                <a:solidFill>
                  <a:schemeClr val="tx1"/>
                </a:solidFill>
              </a:rPr>
              <a:t> del PSI. </a:t>
            </a:r>
            <a:r>
              <a:rPr lang="en-GB" dirty="0" err="1">
                <a:solidFill>
                  <a:schemeClr val="tx1"/>
                </a:solidFill>
              </a:rPr>
              <a:t>Enviar</a:t>
            </a:r>
            <a:r>
              <a:rPr lang="en-GB" dirty="0">
                <a:solidFill>
                  <a:schemeClr val="tx1"/>
                </a:solidFill>
              </a:rPr>
              <a:t> </a:t>
            </a:r>
            <a:r>
              <a:rPr lang="en-GB" dirty="0" err="1">
                <a:solidFill>
                  <a:schemeClr val="tx1"/>
                </a:solidFill>
              </a:rPr>
              <a:t>una</a:t>
            </a:r>
            <a:r>
              <a:rPr lang="en-GB" dirty="0">
                <a:solidFill>
                  <a:schemeClr val="tx1"/>
                </a:solidFill>
              </a:rPr>
              <a:t> </a:t>
            </a:r>
            <a:r>
              <a:rPr lang="en-GB" dirty="0" err="1">
                <a:solidFill>
                  <a:schemeClr val="tx1"/>
                </a:solidFill>
              </a:rPr>
              <a:t>aplicación</a:t>
            </a:r>
            <a:r>
              <a:rPr lang="en-GB" dirty="0">
                <a:solidFill>
                  <a:schemeClr val="tx1"/>
                </a:solidFill>
              </a:rPr>
              <a:t> a </a:t>
            </a:r>
            <a:r>
              <a:rPr lang="en-GB" dirty="0">
                <a:solidFill>
                  <a:schemeClr val="tx1"/>
                </a:solidFill>
                <a:hlinkClick r:id="rId5"/>
              </a:rPr>
              <a:t>psi@unepfi.org</a:t>
            </a:r>
            <a:r>
              <a:rPr lang="en-GB" dirty="0">
                <a:solidFill>
                  <a:schemeClr val="tx1"/>
                </a:solidFill>
              </a:rPr>
              <a:t> con </a:t>
            </a:r>
            <a:r>
              <a:rPr lang="en-GB" dirty="0" err="1">
                <a:solidFill>
                  <a:schemeClr val="tx1"/>
                </a:solidFill>
              </a:rPr>
              <a:t>los</a:t>
            </a:r>
            <a:r>
              <a:rPr lang="en-GB" dirty="0">
                <a:solidFill>
                  <a:schemeClr val="tx1"/>
                </a:solidFill>
              </a:rPr>
              <a:t> </a:t>
            </a:r>
            <a:r>
              <a:rPr lang="en-GB" dirty="0" err="1">
                <a:solidFill>
                  <a:schemeClr val="tx1"/>
                </a:solidFill>
              </a:rPr>
              <a:t>siguientes</a:t>
            </a:r>
            <a:r>
              <a:rPr lang="en-GB" dirty="0">
                <a:solidFill>
                  <a:schemeClr val="tx1"/>
                </a:solidFill>
              </a:rPr>
              <a:t> </a:t>
            </a:r>
            <a:r>
              <a:rPr lang="en-GB" dirty="0" err="1">
                <a:solidFill>
                  <a:schemeClr val="tx1"/>
                </a:solidFill>
              </a:rPr>
              <a:t>documentos</a:t>
            </a:r>
            <a:r>
              <a:rPr lang="en-GB" dirty="0">
                <a:solidFill>
                  <a:schemeClr val="tx1"/>
                </a:solidFill>
              </a:rPr>
              <a:t>:</a:t>
            </a:r>
          </a:p>
          <a:p>
            <a:pPr marL="285750" marR="0" lvl="0" indent="-285750" rtl="0">
              <a:lnSpc>
                <a:spcPct val="90000"/>
              </a:lnSpc>
              <a:spcBef>
                <a:spcPts val="0"/>
              </a:spcBef>
              <a:spcAft>
                <a:spcPts val="0"/>
              </a:spcAft>
              <a:buClr>
                <a:srgbClr val="5390CD"/>
              </a:buClr>
              <a:buSzPts val="1200"/>
              <a:buFont typeface="Arial" panose="020B0604020202020204" pitchFamily="34" charset="0"/>
              <a:buChar char="•"/>
            </a:pPr>
            <a:endParaRPr lang="en-GB" dirty="0">
              <a:solidFill>
                <a:schemeClr val="tx1"/>
              </a:solidFill>
            </a:endParaRPr>
          </a:p>
          <a:p>
            <a:pPr marL="285750" marR="0" lvl="0" indent="-285750" rtl="0">
              <a:lnSpc>
                <a:spcPct val="90000"/>
              </a:lnSpc>
              <a:spcBef>
                <a:spcPts val="0"/>
              </a:spcBef>
              <a:spcAft>
                <a:spcPts val="0"/>
              </a:spcAft>
              <a:buClr>
                <a:srgbClr val="5390CD"/>
              </a:buClr>
              <a:buSzPts val="1200"/>
              <a:buFont typeface="Arial" panose="020B0604020202020204" pitchFamily="34" charset="0"/>
              <a:buChar char="•"/>
            </a:pPr>
            <a:r>
              <a:rPr lang="en-GB" dirty="0">
                <a:solidFill>
                  <a:schemeClr val="tx1"/>
                </a:solidFill>
                <a:hlinkClick r:id="rId6"/>
              </a:rPr>
              <a:t>NZIA statement of commitment </a:t>
            </a:r>
            <a:r>
              <a:rPr lang="en-GB" dirty="0" err="1">
                <a:solidFill>
                  <a:schemeClr val="tx1"/>
                </a:solidFill>
              </a:rPr>
              <a:t>firmado</a:t>
            </a:r>
            <a:r>
              <a:rPr lang="en-GB" dirty="0">
                <a:solidFill>
                  <a:schemeClr val="tx1"/>
                </a:solidFill>
              </a:rPr>
              <a:t> </a:t>
            </a:r>
            <a:r>
              <a:rPr lang="en-GB" dirty="0" err="1">
                <a:solidFill>
                  <a:schemeClr val="tx1"/>
                </a:solidFill>
              </a:rPr>
              <a:t>por</a:t>
            </a:r>
            <a:r>
              <a:rPr lang="en-GB" dirty="0">
                <a:solidFill>
                  <a:schemeClr val="tx1"/>
                </a:solidFill>
              </a:rPr>
              <a:t> CEO</a:t>
            </a:r>
          </a:p>
          <a:p>
            <a:pPr marR="0" lvl="0" rtl="0">
              <a:lnSpc>
                <a:spcPct val="90000"/>
              </a:lnSpc>
              <a:spcBef>
                <a:spcPts val="0"/>
              </a:spcBef>
              <a:spcAft>
                <a:spcPts val="0"/>
              </a:spcAft>
              <a:buClr>
                <a:srgbClr val="5390CD"/>
              </a:buClr>
              <a:buSzPts val="1200"/>
            </a:pPr>
            <a:endParaRPr lang="en-GB" dirty="0">
              <a:solidFill>
                <a:schemeClr val="tx1"/>
              </a:solidFill>
            </a:endParaRPr>
          </a:p>
          <a:p>
            <a:pPr marL="285750" marR="0" lvl="0" indent="-285750" rtl="0">
              <a:lnSpc>
                <a:spcPct val="90000"/>
              </a:lnSpc>
              <a:spcBef>
                <a:spcPts val="0"/>
              </a:spcBef>
              <a:spcAft>
                <a:spcPts val="0"/>
              </a:spcAft>
              <a:buClr>
                <a:srgbClr val="5390CD"/>
              </a:buClr>
              <a:buSzPts val="1200"/>
              <a:buFont typeface="Arial" panose="020B0604020202020204" pitchFamily="34" charset="0"/>
              <a:buChar char="•"/>
            </a:pPr>
            <a:r>
              <a:rPr lang="en-GB" dirty="0">
                <a:solidFill>
                  <a:schemeClr val="tx1"/>
                </a:solidFill>
                <a:hlinkClick r:id="rId7" action="ppaction://hlinkfile"/>
              </a:rPr>
              <a:t>NZIA application form</a:t>
            </a:r>
            <a:endParaRPr lang="en-GB" dirty="0">
              <a:solidFill>
                <a:schemeClr val="tx1"/>
              </a:solidFill>
            </a:endParaRPr>
          </a:p>
          <a:p>
            <a:pPr marR="0" lvl="0" rtl="0">
              <a:lnSpc>
                <a:spcPct val="90000"/>
              </a:lnSpc>
              <a:spcBef>
                <a:spcPts val="0"/>
              </a:spcBef>
              <a:spcAft>
                <a:spcPts val="0"/>
              </a:spcAft>
              <a:buClr>
                <a:srgbClr val="5390CD"/>
              </a:buClr>
              <a:buSzPts val="1200"/>
            </a:pPr>
            <a:endParaRPr lang="en-GB" dirty="0">
              <a:solidFill>
                <a:schemeClr val="tx1"/>
              </a:solidFill>
            </a:endParaRPr>
          </a:p>
          <a:p>
            <a:pPr marL="285750" marR="0" lvl="0" indent="-285750" rtl="0">
              <a:lnSpc>
                <a:spcPct val="90000"/>
              </a:lnSpc>
              <a:spcBef>
                <a:spcPts val="0"/>
              </a:spcBef>
              <a:spcAft>
                <a:spcPts val="0"/>
              </a:spcAft>
              <a:buClr>
                <a:srgbClr val="5390CD"/>
              </a:buClr>
              <a:buSzPts val="1200"/>
              <a:buFont typeface="Arial" panose="020B0604020202020204" pitchFamily="34" charset="0"/>
              <a:buChar char="•"/>
            </a:pPr>
            <a:r>
              <a:rPr lang="en-GB" dirty="0">
                <a:solidFill>
                  <a:schemeClr val="tx1"/>
                </a:solidFill>
              </a:rPr>
              <a:t>Una carta de </a:t>
            </a:r>
            <a:r>
              <a:rPr lang="en-GB" dirty="0" err="1">
                <a:solidFill>
                  <a:schemeClr val="tx1"/>
                </a:solidFill>
              </a:rPr>
              <a:t>apoyo</a:t>
            </a:r>
            <a:r>
              <a:rPr lang="en-GB" dirty="0">
                <a:solidFill>
                  <a:schemeClr val="tx1"/>
                </a:solidFill>
              </a:rPr>
              <a:t> </a:t>
            </a:r>
            <a:r>
              <a:rPr lang="en-GB" dirty="0" err="1">
                <a:solidFill>
                  <a:schemeClr val="tx1"/>
                </a:solidFill>
              </a:rPr>
              <a:t>firmada</a:t>
            </a:r>
            <a:r>
              <a:rPr lang="en-GB" dirty="0">
                <a:solidFill>
                  <a:schemeClr val="tx1"/>
                </a:solidFill>
              </a:rPr>
              <a:t> </a:t>
            </a:r>
            <a:r>
              <a:rPr lang="en-GB" dirty="0" err="1">
                <a:solidFill>
                  <a:schemeClr val="tx1"/>
                </a:solidFill>
              </a:rPr>
              <a:t>por</a:t>
            </a:r>
            <a:r>
              <a:rPr lang="en-GB" dirty="0">
                <a:solidFill>
                  <a:schemeClr val="tx1"/>
                </a:solidFill>
              </a:rPr>
              <a:t> CEO</a:t>
            </a:r>
          </a:p>
          <a:p>
            <a:pPr marL="285750" marR="0" lvl="0" indent="-285750" rtl="0">
              <a:lnSpc>
                <a:spcPct val="90000"/>
              </a:lnSpc>
              <a:spcBef>
                <a:spcPts val="0"/>
              </a:spcBef>
              <a:spcAft>
                <a:spcPts val="0"/>
              </a:spcAft>
              <a:buClr>
                <a:srgbClr val="5390CD"/>
              </a:buClr>
              <a:buSzPts val="1200"/>
              <a:buFont typeface="Arial" panose="020B0604020202020204" pitchFamily="34" charset="0"/>
              <a:buChar char="•"/>
            </a:pPr>
            <a:endParaRPr lang="en-GB" dirty="0">
              <a:solidFill>
                <a:schemeClr val="tx1"/>
              </a:solidFill>
            </a:endParaRPr>
          </a:p>
          <a:p>
            <a:pPr marL="285750" marR="0" lvl="0" indent="-285750" rtl="0">
              <a:lnSpc>
                <a:spcPct val="90000"/>
              </a:lnSpc>
              <a:spcBef>
                <a:spcPts val="0"/>
              </a:spcBef>
              <a:spcAft>
                <a:spcPts val="0"/>
              </a:spcAft>
              <a:buClr>
                <a:srgbClr val="5390CD"/>
              </a:buClr>
              <a:buSzPts val="1200"/>
              <a:buFont typeface="Arial" panose="020B0604020202020204" pitchFamily="34" charset="0"/>
              <a:buChar char="•"/>
            </a:pPr>
            <a:r>
              <a:rPr lang="en-GB" dirty="0">
                <a:solidFill>
                  <a:schemeClr val="tx1"/>
                </a:solidFill>
              </a:rPr>
              <a:t>El </a:t>
            </a:r>
            <a:r>
              <a:rPr lang="en-GB" dirty="0" err="1">
                <a:solidFill>
                  <a:schemeClr val="tx1"/>
                </a:solidFill>
              </a:rPr>
              <a:t>certificado</a:t>
            </a:r>
            <a:r>
              <a:rPr lang="en-GB" dirty="0">
                <a:solidFill>
                  <a:schemeClr val="tx1"/>
                </a:solidFill>
              </a:rPr>
              <a:t> de </a:t>
            </a:r>
            <a:r>
              <a:rPr lang="en-GB" dirty="0" err="1">
                <a:solidFill>
                  <a:schemeClr val="tx1"/>
                </a:solidFill>
              </a:rPr>
              <a:t>incorporaci</a:t>
            </a:r>
            <a:r>
              <a:rPr lang="es-CO" dirty="0" err="1">
                <a:solidFill>
                  <a:schemeClr val="tx1"/>
                </a:solidFill>
              </a:rPr>
              <a:t>ón</a:t>
            </a:r>
            <a:endParaRPr lang="en-US" sz="1400" dirty="0">
              <a:solidFill>
                <a:schemeClr val="tx1"/>
              </a:solidFill>
              <a:latin typeface="Arial"/>
              <a:ea typeface="Arial"/>
              <a:cs typeface="Arial"/>
              <a:sym typeface="Arial"/>
            </a:endParaRPr>
          </a:p>
        </p:txBody>
      </p:sp>
      <p:sp>
        <p:nvSpPr>
          <p:cNvPr id="6" name="Google Shape;355;p16">
            <a:extLst>
              <a:ext uri="{FF2B5EF4-FFF2-40B4-BE49-F238E27FC236}">
                <a16:creationId xmlns:a16="http://schemas.microsoft.com/office/drawing/2014/main" id="{A57D9EA4-3A7A-A9C8-28E8-FF1E3A2595C9}"/>
              </a:ext>
            </a:extLst>
          </p:cNvPr>
          <p:cNvSpPr txBox="1"/>
          <p:nvPr/>
        </p:nvSpPr>
        <p:spPr>
          <a:xfrm>
            <a:off x="6126529" y="2154469"/>
            <a:ext cx="2492300" cy="288667"/>
          </a:xfrm>
          <a:prstGeom prst="rect">
            <a:avLst/>
          </a:prstGeom>
          <a:noFill/>
          <a:ln>
            <a:noFill/>
          </a:ln>
        </p:spPr>
        <p:txBody>
          <a:bodyPr spcFirstLastPara="1" wrap="square" lIns="91425" tIns="45700" rIns="91425" bIns="45700" anchor="t" anchorCtr="0">
            <a:noAutofit/>
          </a:bodyPr>
          <a:lstStyle/>
          <a:p>
            <a:pPr lvl="0">
              <a:lnSpc>
                <a:spcPct val="90000"/>
              </a:lnSpc>
              <a:buClr>
                <a:schemeClr val="lt1"/>
              </a:buClr>
              <a:buSzPts val="1600"/>
            </a:pPr>
            <a:r>
              <a:rPr lang="en-GB" sz="1600" b="1" dirty="0">
                <a:solidFill>
                  <a:schemeClr val="tx1"/>
                </a:solidFill>
                <a:latin typeface="Arial"/>
                <a:ea typeface="Arial"/>
                <a:cs typeface="Arial"/>
                <a:sym typeface="Arial"/>
              </a:rPr>
              <a:t>Como </a:t>
            </a:r>
            <a:r>
              <a:rPr lang="en-GB" sz="1600" b="1" dirty="0" err="1">
                <a:solidFill>
                  <a:schemeClr val="tx1"/>
                </a:solidFill>
                <a:latin typeface="Arial"/>
                <a:ea typeface="Arial"/>
                <a:cs typeface="Arial"/>
                <a:sym typeface="Arial"/>
              </a:rPr>
              <a:t>unirse</a:t>
            </a:r>
            <a:r>
              <a:rPr lang="es-CO" sz="1600" b="1" dirty="0">
                <a:solidFill>
                  <a:schemeClr val="tx1"/>
                </a:solidFill>
                <a:latin typeface="Arial"/>
                <a:ea typeface="Arial"/>
                <a:cs typeface="Arial"/>
                <a:sym typeface="Arial"/>
              </a:rPr>
              <a:t>?</a:t>
            </a:r>
            <a:endParaRPr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153933" y="726852"/>
            <a:ext cx="11099272"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Arial"/>
                <a:ea typeface="Arial"/>
                <a:cs typeface="Arial"/>
                <a:sym typeface="Arial"/>
              </a:rPr>
              <a:t>Cambio </a:t>
            </a:r>
            <a:r>
              <a:rPr lang="en-GB" sz="2800" b="1" dirty="0" err="1">
                <a:solidFill>
                  <a:schemeClr val="dk1"/>
                </a:solidFill>
                <a:latin typeface="Arial"/>
                <a:ea typeface="Arial"/>
                <a:cs typeface="Arial"/>
                <a:sym typeface="Arial"/>
              </a:rPr>
              <a:t>climático</a:t>
            </a:r>
            <a:r>
              <a:rPr lang="en-GB" sz="2800" b="1" dirty="0">
                <a:solidFill>
                  <a:schemeClr val="dk1"/>
                </a:solidFill>
                <a:latin typeface="Arial"/>
                <a:ea typeface="Arial"/>
                <a:cs typeface="Arial"/>
                <a:sym typeface="Arial"/>
              </a:rPr>
              <a:t> - </a:t>
            </a:r>
            <a:r>
              <a:rPr lang="en-GB" sz="2800" b="1" dirty="0" err="1">
                <a:solidFill>
                  <a:schemeClr val="dk1"/>
                </a:solidFill>
                <a:latin typeface="Arial"/>
                <a:ea typeface="Arial"/>
                <a:cs typeface="Arial"/>
                <a:sym typeface="Arial"/>
              </a:rPr>
              <a:t>Adaptación</a:t>
            </a:r>
            <a:endParaRPr dirty="0"/>
          </a:p>
        </p:txBody>
      </p:sp>
      <p:sp>
        <p:nvSpPr>
          <p:cNvPr id="5" name="TextBox 4">
            <a:extLst>
              <a:ext uri="{FF2B5EF4-FFF2-40B4-BE49-F238E27FC236}">
                <a16:creationId xmlns:a16="http://schemas.microsoft.com/office/drawing/2014/main" id="{A3F8053D-37B3-F4D2-8D78-DEEAB1DCD324}"/>
              </a:ext>
            </a:extLst>
          </p:cNvPr>
          <p:cNvSpPr txBox="1"/>
          <p:nvPr/>
        </p:nvSpPr>
        <p:spPr>
          <a:xfrm>
            <a:off x="6864926" y="2382559"/>
            <a:ext cx="4388279" cy="2092881"/>
          </a:xfrm>
          <a:prstGeom prst="rect">
            <a:avLst/>
          </a:prstGeom>
          <a:noFill/>
        </p:spPr>
        <p:txBody>
          <a:bodyPr wrap="square">
            <a:spAutoFit/>
          </a:bodyPr>
          <a:lstStyle/>
          <a:p>
            <a:r>
              <a:rPr lang="es-ES" sz="1600" b="1" i="0" dirty="0">
                <a:solidFill>
                  <a:srgbClr val="292B2C"/>
                </a:solidFill>
                <a:effectLst/>
                <a:latin typeface="tenor sans"/>
              </a:rPr>
              <a:t>No hay vuelta atrás en algunos cambios del sistema climático</a:t>
            </a:r>
          </a:p>
          <a:p>
            <a:endParaRPr lang="es-ES" b="1" dirty="0">
              <a:solidFill>
                <a:srgbClr val="292B2C"/>
              </a:solidFill>
              <a:latin typeface="tenor sans"/>
            </a:endParaRPr>
          </a:p>
          <a:p>
            <a:r>
              <a:rPr lang="es-ES" dirty="0"/>
              <a:t>El Grupo Intergubernamental de Expertos sobre el Cambio Climático, define Adaptación como </a:t>
            </a:r>
            <a:r>
              <a:rPr lang="es-ES" i="1" dirty="0"/>
              <a:t>“las iniciativas y medidas encaminadas a reducir la vulnerabilidad de los sistemas naturales y humanos ante los efectos reales o esperados de un cambio climático”.</a:t>
            </a:r>
            <a:endParaRPr lang="en-GB" i="1" dirty="0"/>
          </a:p>
        </p:txBody>
      </p:sp>
      <p:pic>
        <p:nvPicPr>
          <p:cNvPr id="7" name="Picture 6">
            <a:extLst>
              <a:ext uri="{FF2B5EF4-FFF2-40B4-BE49-F238E27FC236}">
                <a16:creationId xmlns:a16="http://schemas.microsoft.com/office/drawing/2014/main" id="{A9AA482C-FD94-D1CD-DBBA-043F85F1F75E}"/>
              </a:ext>
            </a:extLst>
          </p:cNvPr>
          <p:cNvPicPr>
            <a:picLocks noChangeAspect="1"/>
          </p:cNvPicPr>
          <p:nvPr/>
        </p:nvPicPr>
        <p:blipFill>
          <a:blip r:embed="rId3"/>
          <a:stretch>
            <a:fillRect/>
          </a:stretch>
        </p:blipFill>
        <p:spPr>
          <a:xfrm>
            <a:off x="1234335" y="1379503"/>
            <a:ext cx="5191273" cy="5248446"/>
          </a:xfrm>
          <a:prstGeom prst="rect">
            <a:avLst/>
          </a:prstGeom>
          <a:ln>
            <a:solidFill>
              <a:schemeClr val="tx1"/>
            </a:solidFill>
          </a:ln>
        </p:spPr>
      </p:pic>
      <p:pic>
        <p:nvPicPr>
          <p:cNvPr id="9" name="Picture 8">
            <a:extLst>
              <a:ext uri="{FF2B5EF4-FFF2-40B4-BE49-F238E27FC236}">
                <a16:creationId xmlns:a16="http://schemas.microsoft.com/office/drawing/2014/main" id="{1E15A3AE-4C8E-3EBC-68C6-51CC87DCC4A3}"/>
              </a:ext>
            </a:extLst>
          </p:cNvPr>
          <p:cNvPicPr>
            <a:picLocks noChangeAspect="1"/>
          </p:cNvPicPr>
          <p:nvPr/>
        </p:nvPicPr>
        <p:blipFill>
          <a:blip r:embed="rId4"/>
          <a:stretch>
            <a:fillRect/>
          </a:stretch>
        </p:blipFill>
        <p:spPr>
          <a:xfrm>
            <a:off x="4964430" y="4003725"/>
            <a:ext cx="1461178" cy="2624223"/>
          </a:xfrm>
          <a:prstGeom prst="rect">
            <a:avLst/>
          </a:prstGeom>
        </p:spPr>
      </p:pic>
    </p:spTree>
    <p:extLst>
      <p:ext uri="{BB962C8B-B14F-4D97-AF65-F5344CB8AC3E}">
        <p14:creationId xmlns:p14="http://schemas.microsoft.com/office/powerpoint/2010/main" val="132592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
          <p:cNvSpPr txBox="1">
            <a:spLocks noGrp="1"/>
          </p:cNvSpPr>
          <p:nvPr>
            <p:ph type="ctrTitle"/>
          </p:nvPr>
        </p:nvSpPr>
        <p:spPr>
          <a:xfrm>
            <a:off x="508000" y="681100"/>
            <a:ext cx="2086343"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s-CO" sz="2800" b="1" i="0" u="none" strike="noStrike" cap="none" dirty="0">
                <a:solidFill>
                  <a:schemeClr val="dk1"/>
                </a:solidFill>
                <a:latin typeface="Arial"/>
                <a:ea typeface="Arial"/>
                <a:cs typeface="Arial"/>
                <a:sym typeface="Arial"/>
              </a:rPr>
              <a:t>Contenido</a:t>
            </a:r>
          </a:p>
        </p:txBody>
      </p:sp>
      <p:sp>
        <p:nvSpPr>
          <p:cNvPr id="5" name="CasellaDiTesto 4">
            <a:extLst>
              <a:ext uri="{FF2B5EF4-FFF2-40B4-BE49-F238E27FC236}">
                <a16:creationId xmlns:a16="http://schemas.microsoft.com/office/drawing/2014/main" id="{9957ECF8-A1A4-AB44-8466-47AEDDEF3CCE}"/>
              </a:ext>
            </a:extLst>
          </p:cNvPr>
          <p:cNvSpPr txBox="1"/>
          <p:nvPr/>
        </p:nvSpPr>
        <p:spPr>
          <a:xfrm>
            <a:off x="3933910" y="2169957"/>
            <a:ext cx="6600349" cy="369332"/>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2400"/>
            </a:pPr>
            <a:r>
              <a:rPr lang="es-CO" sz="2000" b="1" i="0" u="none" strike="noStrike" cap="none" dirty="0">
                <a:solidFill>
                  <a:schemeClr val="dk1"/>
                </a:solidFill>
                <a:latin typeface="Arial"/>
                <a:ea typeface="Arial"/>
                <a:cs typeface="Arial"/>
                <a:sym typeface="Arial"/>
              </a:rPr>
              <a:t>Cambio climático y el rol de la industria aseguradora</a:t>
            </a:r>
          </a:p>
        </p:txBody>
      </p:sp>
      <p:sp>
        <p:nvSpPr>
          <p:cNvPr id="14" name="CasellaDiTesto 13">
            <a:extLst>
              <a:ext uri="{FF2B5EF4-FFF2-40B4-BE49-F238E27FC236}">
                <a16:creationId xmlns:a16="http://schemas.microsoft.com/office/drawing/2014/main" id="{E1A44D3D-0598-464D-87AE-71D552ED4B1A}"/>
              </a:ext>
            </a:extLst>
          </p:cNvPr>
          <p:cNvSpPr txBox="1"/>
          <p:nvPr/>
        </p:nvSpPr>
        <p:spPr>
          <a:xfrm>
            <a:off x="3718570" y="2674014"/>
            <a:ext cx="6446156" cy="2286267"/>
          </a:xfrm>
          <a:prstGeom prst="rect">
            <a:avLst/>
          </a:prstGeom>
          <a:noFill/>
        </p:spPr>
        <p:txBody>
          <a:bodyPr wrap="square">
            <a:spAutoFit/>
          </a:bodyPr>
          <a:lstStyle/>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CO" sz="1400" u="none" strike="noStrike" cap="none" dirty="0">
                <a:solidFill>
                  <a:schemeClr val="dk1"/>
                </a:solidFill>
                <a:latin typeface="Arial"/>
                <a:ea typeface="Arial"/>
                <a:cs typeface="Arial"/>
                <a:sym typeface="Arial"/>
              </a:rPr>
              <a:t>Cambio climático en Latinoamérica</a:t>
            </a:r>
          </a:p>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CO" dirty="0">
                <a:solidFill>
                  <a:schemeClr val="dk1"/>
                </a:solidFill>
              </a:rPr>
              <a:t>Impactos en la industria aseguradora</a:t>
            </a:r>
          </a:p>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CO" sz="1400" u="none" strike="noStrike" cap="none" dirty="0">
                <a:solidFill>
                  <a:schemeClr val="dk1"/>
                </a:solidFill>
                <a:latin typeface="Arial"/>
                <a:ea typeface="Arial"/>
                <a:cs typeface="Arial"/>
                <a:sym typeface="Arial"/>
              </a:rPr>
              <a:t>Qué puede hacer la industria aseguradora para abordar el cambio climático?</a:t>
            </a:r>
          </a:p>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CO" sz="1400" u="none" strike="noStrike" cap="none" dirty="0">
                <a:solidFill>
                  <a:schemeClr val="dk1"/>
                </a:solidFill>
                <a:latin typeface="Arial"/>
                <a:ea typeface="Arial"/>
                <a:cs typeface="Arial"/>
                <a:sym typeface="Arial"/>
              </a:rPr>
              <a:t>Iniciativas de la industria aseguradora frente al cambio climático</a:t>
            </a:r>
          </a:p>
          <a:p>
            <a:pPr marL="742950" lvl="6" indent="-285750">
              <a:lnSpc>
                <a:spcPct val="90000"/>
              </a:lnSpc>
              <a:spcBef>
                <a:spcPts val="500"/>
              </a:spcBef>
              <a:buClr>
                <a:schemeClr val="dk1"/>
              </a:buClr>
              <a:buSzPts val="2000"/>
              <a:buFont typeface="Arial" panose="020B0604020202020204" pitchFamily="34" charset="0"/>
              <a:buChar char="•"/>
            </a:pPr>
            <a:r>
              <a:rPr lang="es-CO" u="none" strike="noStrike" cap="none" dirty="0">
                <a:solidFill>
                  <a:schemeClr val="dk1"/>
                </a:solidFill>
                <a:latin typeface="Arial"/>
                <a:ea typeface="Arial"/>
                <a:cs typeface="Arial"/>
                <a:sym typeface="Arial"/>
              </a:rPr>
              <a:t>Gestión de riesgos</a:t>
            </a:r>
            <a:r>
              <a:rPr lang="es-CO" dirty="0">
                <a:solidFill>
                  <a:schemeClr val="dk1"/>
                </a:solidFill>
              </a:rPr>
              <a:t>: TCFD</a:t>
            </a:r>
            <a:endParaRPr lang="es-CO" u="none" strike="noStrike" cap="none" dirty="0">
              <a:solidFill>
                <a:schemeClr val="dk1"/>
              </a:solidFill>
              <a:latin typeface="Arial"/>
              <a:ea typeface="Arial"/>
              <a:cs typeface="Arial"/>
              <a:sym typeface="Arial"/>
            </a:endParaRPr>
          </a:p>
          <a:p>
            <a:pPr marL="742950" lvl="6" indent="-285750">
              <a:lnSpc>
                <a:spcPct val="90000"/>
              </a:lnSpc>
              <a:spcBef>
                <a:spcPts val="500"/>
              </a:spcBef>
              <a:buClr>
                <a:schemeClr val="dk1"/>
              </a:buClr>
              <a:buSzPts val="2000"/>
              <a:buFont typeface="Arial" panose="020B0604020202020204" pitchFamily="34" charset="0"/>
              <a:buChar char="•"/>
            </a:pPr>
            <a:r>
              <a:rPr lang="es-CO" u="none" strike="noStrike" cap="none" dirty="0">
                <a:solidFill>
                  <a:schemeClr val="dk1"/>
                </a:solidFill>
                <a:latin typeface="Arial"/>
                <a:ea typeface="Arial"/>
                <a:cs typeface="Arial"/>
                <a:sym typeface="Arial"/>
              </a:rPr>
              <a:t>Mitigación</a:t>
            </a:r>
            <a:r>
              <a:rPr lang="es-CO" dirty="0">
                <a:solidFill>
                  <a:schemeClr val="dk1"/>
                </a:solidFill>
              </a:rPr>
              <a:t>: </a:t>
            </a:r>
            <a:r>
              <a:rPr lang="es-CO" u="none" strike="noStrike" cap="none" dirty="0">
                <a:solidFill>
                  <a:schemeClr val="dk1"/>
                </a:solidFill>
                <a:latin typeface="Arial"/>
                <a:ea typeface="Arial"/>
                <a:cs typeface="Arial"/>
                <a:sym typeface="Arial"/>
              </a:rPr>
              <a:t>Net Zero Insurance Alliance</a:t>
            </a:r>
          </a:p>
          <a:p>
            <a:pPr marL="742950" lvl="6" indent="-285750">
              <a:lnSpc>
                <a:spcPct val="90000"/>
              </a:lnSpc>
              <a:spcBef>
                <a:spcPts val="500"/>
              </a:spcBef>
              <a:buClr>
                <a:schemeClr val="dk1"/>
              </a:buClr>
              <a:buSzPts val="2000"/>
              <a:buFont typeface="Arial" panose="020B0604020202020204" pitchFamily="34" charset="0"/>
              <a:buChar char="•"/>
            </a:pPr>
            <a:r>
              <a:rPr lang="es-CO" u="none" strike="noStrike" cap="none" dirty="0">
                <a:solidFill>
                  <a:schemeClr val="dk1"/>
                </a:solidFill>
                <a:latin typeface="Arial"/>
                <a:ea typeface="Arial"/>
                <a:cs typeface="Arial"/>
                <a:sym typeface="Arial"/>
              </a:rPr>
              <a:t>Adaptación: V20 </a:t>
            </a:r>
            <a:r>
              <a:rPr lang="es-CO" u="none" strike="noStrike" cap="none" dirty="0" err="1">
                <a:solidFill>
                  <a:schemeClr val="dk1"/>
                </a:solidFill>
                <a:latin typeface="Arial"/>
                <a:ea typeface="Arial"/>
                <a:cs typeface="Arial"/>
                <a:sym typeface="Arial"/>
              </a:rPr>
              <a:t>Sustainable</a:t>
            </a:r>
            <a:r>
              <a:rPr lang="es-CO" u="none" strike="noStrike" cap="none" dirty="0">
                <a:solidFill>
                  <a:schemeClr val="dk1"/>
                </a:solidFill>
                <a:latin typeface="Arial"/>
                <a:ea typeface="Arial"/>
                <a:cs typeface="Arial"/>
                <a:sym typeface="Arial"/>
              </a:rPr>
              <a:t> Insurance </a:t>
            </a:r>
            <a:r>
              <a:rPr lang="es-CO" u="none" strike="noStrike" cap="none" dirty="0" err="1">
                <a:solidFill>
                  <a:schemeClr val="dk1"/>
                </a:solidFill>
                <a:latin typeface="Arial"/>
                <a:ea typeface="Arial"/>
                <a:cs typeface="Arial"/>
                <a:sym typeface="Arial"/>
              </a:rPr>
              <a:t>Facility</a:t>
            </a:r>
            <a:endParaRPr lang="es-CO" u="none" strike="noStrike" cap="none" dirty="0">
              <a:solidFill>
                <a:schemeClr val="dk1"/>
              </a:solidFill>
              <a:latin typeface="Arial"/>
              <a:ea typeface="Arial"/>
              <a:cs typeface="Arial"/>
              <a:sym typeface="Arial"/>
            </a:endParaRPr>
          </a:p>
          <a:p>
            <a:pPr marL="457200" lvl="1">
              <a:lnSpc>
                <a:spcPct val="90000"/>
              </a:lnSpc>
              <a:spcBef>
                <a:spcPts val="500"/>
              </a:spcBef>
              <a:buClr>
                <a:schemeClr val="dk1"/>
              </a:buClr>
              <a:buSzPts val="2000"/>
            </a:pPr>
            <a:endParaRPr lang="es-CO" sz="1400" dirty="0"/>
          </a:p>
        </p:txBody>
      </p:sp>
      <p:sp>
        <p:nvSpPr>
          <p:cNvPr id="21" name="CasellaDiTesto 20">
            <a:extLst>
              <a:ext uri="{FF2B5EF4-FFF2-40B4-BE49-F238E27FC236}">
                <a16:creationId xmlns:a16="http://schemas.microsoft.com/office/drawing/2014/main" id="{7BE65698-C6E4-8741-9F5B-DFA3A5B0D3FE}"/>
              </a:ext>
            </a:extLst>
          </p:cNvPr>
          <p:cNvSpPr txBox="1"/>
          <p:nvPr/>
        </p:nvSpPr>
        <p:spPr>
          <a:xfrm>
            <a:off x="3945459" y="1727455"/>
            <a:ext cx="803464" cy="307777"/>
          </a:xfrm>
          <a:prstGeom prst="rect">
            <a:avLst/>
          </a:prstGeom>
          <a:noFill/>
        </p:spPr>
        <p:txBody>
          <a:bodyPr wrap="square">
            <a:spAutoFit/>
          </a:bodyPr>
          <a:lstStyle/>
          <a:p>
            <a:r>
              <a:rPr lang="es-CO" sz="1400" b="1" i="0" u="none" strike="noStrike" cap="none" dirty="0">
                <a:solidFill>
                  <a:srgbClr val="5390CE"/>
                </a:solidFill>
                <a:latin typeface="Arial"/>
                <a:ea typeface="Arial"/>
                <a:cs typeface="Arial"/>
                <a:sym typeface="Arial"/>
              </a:rPr>
              <a:t>Parte 2</a:t>
            </a:r>
          </a:p>
        </p:txBody>
      </p:sp>
      <p:cxnSp>
        <p:nvCxnSpPr>
          <p:cNvPr id="19" name="Connettore 1 18">
            <a:extLst>
              <a:ext uri="{FF2B5EF4-FFF2-40B4-BE49-F238E27FC236}">
                <a16:creationId xmlns:a16="http://schemas.microsoft.com/office/drawing/2014/main" id="{1963F8CE-A0ED-3E48-A653-A99AA8D2CE65}"/>
              </a:ext>
            </a:extLst>
          </p:cNvPr>
          <p:cNvCxnSpPr>
            <a:cxnSpLocks/>
          </p:cNvCxnSpPr>
          <p:nvPr/>
        </p:nvCxnSpPr>
        <p:spPr>
          <a:xfrm>
            <a:off x="3858146" y="1817302"/>
            <a:ext cx="0" cy="417617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Google Shape;153;p2">
            <a:extLst>
              <a:ext uri="{FF2B5EF4-FFF2-40B4-BE49-F238E27FC236}">
                <a16:creationId xmlns:a16="http://schemas.microsoft.com/office/drawing/2014/main" id="{2F169451-8181-1C2E-8992-08E5230DB76A}"/>
              </a:ext>
            </a:extLst>
          </p:cNvPr>
          <p:cNvSpPr txBox="1">
            <a:spLocks/>
          </p:cNvSpPr>
          <p:nvPr/>
        </p:nvSpPr>
        <p:spPr>
          <a:xfrm>
            <a:off x="508522" y="2169957"/>
            <a:ext cx="2809041" cy="8998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spcBef>
                <a:spcPts val="0"/>
              </a:spcBef>
              <a:buSzPts val="2400"/>
              <a:buFont typeface="Arial"/>
              <a:buNone/>
            </a:pPr>
            <a:r>
              <a:rPr lang="es-CO" sz="2000" b="1" dirty="0"/>
              <a:t>Acerca del PSI</a:t>
            </a:r>
          </a:p>
          <a:p>
            <a:pPr>
              <a:spcBef>
                <a:spcPts val="0"/>
              </a:spcBef>
              <a:buSzPts val="2400"/>
              <a:buFont typeface="Arial"/>
              <a:buNone/>
            </a:pPr>
            <a:endParaRPr lang="es-CO" sz="2000" dirty="0"/>
          </a:p>
          <a:p>
            <a:pPr marL="800100" lvl="1" indent="-215900" algn="l"/>
            <a:endParaRPr lang="es-CO" sz="1600" b="1" dirty="0"/>
          </a:p>
          <a:p>
            <a:pPr marL="800100" lvl="1" indent="-215900" algn="l"/>
            <a:endParaRPr lang="es-CO" sz="1600" b="1" dirty="0"/>
          </a:p>
          <a:p>
            <a:pPr marL="800100" lvl="1" indent="-215900" algn="l"/>
            <a:endParaRPr lang="es-CO" sz="1600" b="1" dirty="0"/>
          </a:p>
          <a:p>
            <a:pPr marL="800100" lvl="1" indent="-215900" algn="l"/>
            <a:endParaRPr lang="es-CO" sz="1600" b="1" dirty="0"/>
          </a:p>
          <a:p>
            <a:pPr marL="800100" lvl="1" indent="-215900" algn="l"/>
            <a:endParaRPr lang="es-CO" sz="1600" b="1" dirty="0"/>
          </a:p>
          <a:p>
            <a:pPr marL="285750" indent="-158750">
              <a:buSzPts val="2000"/>
              <a:buFont typeface="Arial"/>
              <a:buNone/>
            </a:pPr>
            <a:endParaRPr lang="es-CO" sz="2000" b="1" dirty="0"/>
          </a:p>
          <a:p>
            <a:pPr marL="285750" indent="-158750">
              <a:buSzPts val="2000"/>
              <a:buFont typeface="Arial"/>
              <a:buNone/>
            </a:pPr>
            <a:endParaRPr lang="es-CO" sz="2000" b="1" dirty="0"/>
          </a:p>
          <a:p>
            <a:pPr marL="285750" indent="-158750">
              <a:buSzPts val="2000"/>
              <a:buFont typeface="Arial"/>
              <a:buNone/>
            </a:pPr>
            <a:endParaRPr lang="es-CO" sz="2000" dirty="0"/>
          </a:p>
        </p:txBody>
      </p:sp>
      <p:sp>
        <p:nvSpPr>
          <p:cNvPr id="3" name="CasellaDiTesto 15">
            <a:extLst>
              <a:ext uri="{FF2B5EF4-FFF2-40B4-BE49-F238E27FC236}">
                <a16:creationId xmlns:a16="http://schemas.microsoft.com/office/drawing/2014/main" id="{5A032C57-6E14-3218-8D54-406C4F540086}"/>
              </a:ext>
            </a:extLst>
          </p:cNvPr>
          <p:cNvSpPr txBox="1"/>
          <p:nvPr/>
        </p:nvSpPr>
        <p:spPr>
          <a:xfrm>
            <a:off x="107515" y="2714536"/>
            <a:ext cx="3349625" cy="1190069"/>
          </a:xfrm>
          <a:prstGeom prst="rect">
            <a:avLst/>
          </a:prstGeom>
          <a:noFill/>
        </p:spPr>
        <p:txBody>
          <a:bodyPr wrap="square">
            <a:spAutoFit/>
          </a:bodyPr>
          <a:lstStyle/>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CO" dirty="0">
                <a:solidFill>
                  <a:schemeClr val="dk1"/>
                </a:solidFill>
              </a:rPr>
              <a:t>Que es el PSI?</a:t>
            </a:r>
          </a:p>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CO" dirty="0">
                <a:solidFill>
                  <a:schemeClr val="dk1"/>
                </a:solidFill>
              </a:rPr>
              <a:t>Los 4 Principios de Seguros Sostenibles</a:t>
            </a:r>
          </a:p>
          <a:p>
            <a:pPr marL="742950" marR="0" lvl="1" indent="-285750" algn="l" rtl="0">
              <a:lnSpc>
                <a:spcPct val="90000"/>
              </a:lnSpc>
              <a:spcBef>
                <a:spcPts val="500"/>
              </a:spcBef>
              <a:spcAft>
                <a:spcPts val="0"/>
              </a:spcAft>
              <a:buClr>
                <a:schemeClr val="dk1"/>
              </a:buClr>
              <a:buSzPts val="2000"/>
              <a:buFont typeface="Arial" panose="020B0604020202020204" pitchFamily="34" charset="0"/>
              <a:buChar char="•"/>
            </a:pPr>
            <a:r>
              <a:rPr lang="es-ES" dirty="0">
                <a:solidFill>
                  <a:schemeClr val="dk1"/>
                </a:solidFill>
              </a:rPr>
              <a:t>Problemáticas ASG en las cuales el PSI trabaja</a:t>
            </a:r>
          </a:p>
        </p:txBody>
      </p:sp>
      <p:sp>
        <p:nvSpPr>
          <p:cNvPr id="4" name="CasellaDiTesto 19">
            <a:extLst>
              <a:ext uri="{FF2B5EF4-FFF2-40B4-BE49-F238E27FC236}">
                <a16:creationId xmlns:a16="http://schemas.microsoft.com/office/drawing/2014/main" id="{2D5E14D8-750D-914E-5832-DB9EF1085C98}"/>
              </a:ext>
            </a:extLst>
          </p:cNvPr>
          <p:cNvSpPr txBox="1"/>
          <p:nvPr/>
        </p:nvSpPr>
        <p:spPr>
          <a:xfrm>
            <a:off x="508522" y="1727455"/>
            <a:ext cx="1035844" cy="307777"/>
          </a:xfrm>
          <a:prstGeom prst="rect">
            <a:avLst/>
          </a:prstGeom>
          <a:noFill/>
        </p:spPr>
        <p:txBody>
          <a:bodyPr wrap="square">
            <a:spAutoFit/>
          </a:bodyPr>
          <a:lstStyle/>
          <a:p>
            <a:r>
              <a:rPr lang="es-CO" sz="1400" b="1" i="0" u="none" strike="noStrike" cap="none" dirty="0">
                <a:solidFill>
                  <a:srgbClr val="5390CE"/>
                </a:solidFill>
                <a:latin typeface="Arial"/>
                <a:ea typeface="Arial"/>
                <a:cs typeface="Arial"/>
                <a:sym typeface="Arial"/>
              </a:rPr>
              <a:t>Parte 1</a:t>
            </a:r>
            <a:endParaRPr lang="es-CO" dirty="0">
              <a:solidFill>
                <a:srgbClr val="5390C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81439DC-48D3-6958-B896-8BFD44AB1EB4}"/>
              </a:ext>
            </a:extLst>
          </p:cNvPr>
          <p:cNvGraphicFramePr/>
          <p:nvPr>
            <p:extLst>
              <p:ext uri="{D42A27DB-BD31-4B8C-83A1-F6EECF244321}">
                <p14:modId xmlns:p14="http://schemas.microsoft.com/office/powerpoint/2010/main" val="628274009"/>
              </p:ext>
            </p:extLst>
          </p:nvPr>
        </p:nvGraphicFramePr>
        <p:xfrm>
          <a:off x="1414130" y="1850066"/>
          <a:ext cx="9143999" cy="414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09E65FE7-47F3-AFAA-DD1E-A15D939E11B9}"/>
              </a:ext>
            </a:extLst>
          </p:cNvPr>
          <p:cNvSpPr>
            <a:spLocks noGrp="1"/>
          </p:cNvSpPr>
          <p:nvPr>
            <p:ph type="ctrTitle"/>
          </p:nvPr>
        </p:nvSpPr>
        <p:spPr>
          <a:xfrm>
            <a:off x="486971" y="670246"/>
            <a:ext cx="9144000" cy="630961"/>
          </a:xfrm>
        </p:spPr>
        <p:txBody>
          <a:bodyPr/>
          <a:lstStyle/>
          <a:p>
            <a:r>
              <a:rPr lang="en-GB" dirty="0"/>
              <a:t>Qu</a:t>
            </a:r>
            <a:r>
              <a:rPr lang="es-CO" dirty="0"/>
              <a:t>é pueden hacer las aseguradoras para apoyar la adaptación al cambio climático?</a:t>
            </a:r>
            <a:endParaRPr lang="en-GB" dirty="0"/>
          </a:p>
        </p:txBody>
      </p:sp>
    </p:spTree>
    <p:extLst>
      <p:ext uri="{BB962C8B-B14F-4D97-AF65-F5344CB8AC3E}">
        <p14:creationId xmlns:p14="http://schemas.microsoft.com/office/powerpoint/2010/main" val="3379813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9"/>
          <p:cNvSpPr txBox="1"/>
          <p:nvPr/>
        </p:nvSpPr>
        <p:spPr>
          <a:xfrm>
            <a:off x="722614" y="1157841"/>
            <a:ext cx="7092917"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Arial"/>
                <a:ea typeface="Arial"/>
                <a:cs typeface="Arial"/>
                <a:sym typeface="Arial"/>
                <a:hlinkClick r:id="rId3"/>
              </a:rPr>
              <a:t>V20 Sustainable Insurance Facility</a:t>
            </a:r>
            <a:endParaRPr dirty="0"/>
          </a:p>
        </p:txBody>
      </p:sp>
      <p:sp>
        <p:nvSpPr>
          <p:cNvPr id="420" name="Google Shape;420;p19"/>
          <p:cNvSpPr/>
          <p:nvPr/>
        </p:nvSpPr>
        <p:spPr>
          <a:xfrm>
            <a:off x="3935523" y="1810492"/>
            <a:ext cx="3124198" cy="384716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19"/>
          <p:cNvSpPr txBox="1">
            <a:spLocks noGrp="1"/>
          </p:cNvSpPr>
          <p:nvPr>
            <p:ph type="subTitle" idx="1"/>
          </p:nvPr>
        </p:nvSpPr>
        <p:spPr>
          <a:xfrm>
            <a:off x="3982341" y="2072514"/>
            <a:ext cx="2992818" cy="3379869"/>
          </a:xfrm>
          <a:prstGeom prst="rect">
            <a:avLst/>
          </a:prstGeom>
          <a:noFill/>
          <a:ln>
            <a:noFill/>
          </a:ln>
        </p:spPr>
        <p:txBody>
          <a:bodyPr spcFirstLastPara="1" wrap="square" lIns="91425" tIns="45700" rIns="91425" bIns="45700" anchor="t" anchorCtr="0">
            <a:noAutofit/>
          </a:bodyPr>
          <a:lstStyle/>
          <a:p>
            <a:pPr marL="0" indent="0">
              <a:lnSpc>
                <a:spcPct val="90000"/>
              </a:lnSpc>
              <a:buSzPts val="1200"/>
              <a:buNone/>
            </a:pPr>
            <a:r>
              <a:rPr lang="en-GB" sz="1600" b="1" dirty="0" err="1">
                <a:solidFill>
                  <a:schemeClr val="tx1"/>
                </a:solidFill>
                <a:ea typeface="Arial"/>
                <a:sym typeface="Arial"/>
              </a:rPr>
              <a:t>Proposito</a:t>
            </a:r>
            <a:endParaRPr lang="en-GB" dirty="0">
              <a:solidFill>
                <a:schemeClr val="tx1"/>
              </a:solidFill>
            </a:endParaRPr>
          </a:p>
          <a:p>
            <a:pPr marL="0" marR="0" lvl="0" indent="0" algn="l" rtl="0">
              <a:lnSpc>
                <a:spcPct val="90000"/>
              </a:lnSpc>
              <a:spcBef>
                <a:spcPts val="0"/>
              </a:spcBef>
              <a:spcAft>
                <a:spcPts val="0"/>
              </a:spcAft>
              <a:buClr>
                <a:srgbClr val="5390CD"/>
              </a:buClr>
              <a:buSzPts val="1200"/>
              <a:buFont typeface="Arial"/>
              <a:buNone/>
            </a:pPr>
            <a:endParaRPr lang="en-GB" sz="1400" b="0" u="none" strike="noStrike" cap="none" dirty="0">
              <a:solidFill>
                <a:schemeClr val="tx1"/>
              </a:solidFill>
              <a:ea typeface="Arial"/>
              <a:sym typeface="Arial"/>
            </a:endParaRPr>
          </a:p>
          <a:p>
            <a:pPr marL="0" marR="0" lvl="0" indent="0" algn="l" rtl="0">
              <a:lnSpc>
                <a:spcPct val="90000"/>
              </a:lnSpc>
              <a:spcBef>
                <a:spcPts val="0"/>
              </a:spcBef>
              <a:spcAft>
                <a:spcPts val="0"/>
              </a:spcAft>
              <a:buClr>
                <a:srgbClr val="5390CD"/>
              </a:buClr>
              <a:buSzPts val="1200"/>
              <a:buFont typeface="Arial"/>
              <a:buNone/>
            </a:pPr>
            <a:endParaRPr lang="es-ES" sz="1600" kern="1200" dirty="0">
              <a:solidFill>
                <a:schemeClr val="tx1"/>
              </a:solidFill>
              <a:latin typeface="Arial" panose="020B0604020202020204" pitchFamily="34" charset="0"/>
              <a:ea typeface="+mn-ea"/>
              <a:cs typeface="Arial" panose="020B0604020202020204" pitchFamily="34" charset="0"/>
            </a:endParaRPr>
          </a:p>
          <a:p>
            <a:pPr marL="0" marR="0" lvl="0" indent="0" algn="l" rtl="0">
              <a:lnSpc>
                <a:spcPct val="90000"/>
              </a:lnSpc>
              <a:spcBef>
                <a:spcPts val="0"/>
              </a:spcBef>
              <a:spcAft>
                <a:spcPts val="0"/>
              </a:spcAft>
              <a:buClr>
                <a:srgbClr val="5390CD"/>
              </a:buClr>
              <a:buSzPts val="1200"/>
              <a:buFont typeface="Arial"/>
              <a:buNone/>
            </a:pPr>
            <a:r>
              <a:rPr lang="es-ES" sz="1600" kern="1200" dirty="0">
                <a:solidFill>
                  <a:schemeClr val="tx1"/>
                </a:solidFill>
                <a:latin typeface="Arial" panose="020B0604020202020204" pitchFamily="34" charset="0"/>
                <a:ea typeface="+mn-ea"/>
                <a:cs typeface="Arial" panose="020B0604020202020204" pitchFamily="34" charset="0"/>
              </a:rPr>
              <a:t>El objetivo del SIF es apoyar el desarrollo y la disponibilidad de soluciones de seguros inteligentes para el clima para micro, pequeñas y medianas empresas (MIPYMES) en 55 economías vulnerables.</a:t>
            </a:r>
            <a:endParaRPr lang="en-GB" b="0" i="0" u="none" strike="noStrike" cap="none" dirty="0">
              <a:solidFill>
                <a:schemeClr val="dk1"/>
              </a:solidFill>
              <a:ea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b="0" i="0" u="none" strike="noStrike" cap="none" dirty="0">
              <a:solidFill>
                <a:schemeClr val="dk1"/>
              </a:solidFill>
              <a:ea typeface="Arial"/>
              <a:sym typeface="Arial"/>
            </a:endParaRPr>
          </a:p>
        </p:txBody>
      </p:sp>
      <p:sp>
        <p:nvSpPr>
          <p:cNvPr id="427" name="Google Shape;427;p19"/>
          <p:cNvSpPr/>
          <p:nvPr/>
        </p:nvSpPr>
        <p:spPr>
          <a:xfrm>
            <a:off x="7260445" y="1810492"/>
            <a:ext cx="3124198" cy="384716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a:solidFill>
                <a:schemeClr val="lt1"/>
              </a:solidFill>
              <a:latin typeface="Calibri"/>
              <a:ea typeface="Calibri"/>
              <a:cs typeface="Calibri"/>
              <a:sym typeface="Calibri"/>
            </a:endParaRPr>
          </a:p>
        </p:txBody>
      </p:sp>
      <p:pic>
        <p:nvPicPr>
          <p:cNvPr id="23" name="Elemento grafico 22" descr="Rete contorno">
            <a:extLst>
              <a:ext uri="{FF2B5EF4-FFF2-40B4-BE49-F238E27FC236}">
                <a16:creationId xmlns:a16="http://schemas.microsoft.com/office/drawing/2014/main" id="{E93C2426-A48E-3446-82DD-C22B5879D0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2711" y="1842518"/>
            <a:ext cx="540804" cy="540804"/>
          </a:xfrm>
          <a:prstGeom prst="rect">
            <a:avLst/>
          </a:prstGeom>
        </p:spPr>
      </p:pic>
      <p:pic>
        <p:nvPicPr>
          <p:cNvPr id="25" name="Immagine 24">
            <a:extLst>
              <a:ext uri="{FF2B5EF4-FFF2-40B4-BE49-F238E27FC236}">
                <a16:creationId xmlns:a16="http://schemas.microsoft.com/office/drawing/2014/main" id="{3F74A800-60CE-0E48-B8B6-26A4500B3D05}"/>
              </a:ext>
            </a:extLst>
          </p:cNvPr>
          <p:cNvPicPr>
            <a:picLocks noChangeAspect="1"/>
          </p:cNvPicPr>
          <p:nvPr/>
        </p:nvPicPr>
        <p:blipFill>
          <a:blip r:embed="rId6"/>
          <a:stretch>
            <a:fillRect/>
          </a:stretch>
        </p:blipFill>
        <p:spPr>
          <a:xfrm>
            <a:off x="6454090" y="1836812"/>
            <a:ext cx="524599" cy="524599"/>
          </a:xfrm>
          <a:prstGeom prst="rect">
            <a:avLst/>
          </a:prstGeom>
        </p:spPr>
      </p:pic>
      <p:sp>
        <p:nvSpPr>
          <p:cNvPr id="5" name="Google Shape;424;p19">
            <a:extLst>
              <a:ext uri="{FF2B5EF4-FFF2-40B4-BE49-F238E27FC236}">
                <a16:creationId xmlns:a16="http://schemas.microsoft.com/office/drawing/2014/main" id="{A0B03C76-DA69-9647-B36A-D88AB9879FCB}"/>
              </a:ext>
            </a:extLst>
          </p:cNvPr>
          <p:cNvSpPr txBox="1">
            <a:spLocks/>
          </p:cNvSpPr>
          <p:nvPr/>
        </p:nvSpPr>
        <p:spPr>
          <a:xfrm>
            <a:off x="7327422" y="2072514"/>
            <a:ext cx="2990243" cy="2887385"/>
          </a:xfrm>
          <a:prstGeom prst="rect">
            <a:avLst/>
          </a:prstGeom>
          <a:noFill/>
          <a:ln>
            <a:noFill/>
          </a:ln>
        </p:spPr>
        <p:txBody>
          <a:bodyPr spcFirstLastPara="1" vert="horz" wrap="square" lIns="91425" tIns="45700" rIns="91425" bIns="45700" rtlCol="0" anchor="t" anchorCtr="0">
            <a:noAutofit/>
          </a:bodyPr>
          <a:lstStyle>
            <a:lvl1pPr marL="285750" marR="0" indent="-28575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171450" marR="0" indent="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None/>
              <a:tabLst/>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90000"/>
              </a:lnSpc>
              <a:buSzPts val="1200"/>
              <a:buNone/>
            </a:pPr>
            <a:r>
              <a:rPr lang="en-GB" sz="1600" b="1" dirty="0" err="1">
                <a:solidFill>
                  <a:schemeClr val="tx1"/>
                </a:solidFill>
                <a:ea typeface="Arial"/>
                <a:sym typeface="Arial"/>
              </a:rPr>
              <a:t>Actividades</a:t>
            </a:r>
            <a:endParaRPr lang="en-GB" sz="1600" b="1" dirty="0">
              <a:solidFill>
                <a:schemeClr val="tx1"/>
              </a:solidFill>
              <a:ea typeface="Arial"/>
              <a:sym typeface="Arial"/>
            </a:endParaRPr>
          </a:p>
          <a:p>
            <a:pPr marL="0" indent="0">
              <a:lnSpc>
                <a:spcPct val="90000"/>
              </a:lnSpc>
              <a:buSzPts val="1200"/>
              <a:buNone/>
            </a:pPr>
            <a:endParaRPr lang="es-ES" sz="1600" dirty="0">
              <a:sym typeface="Arial"/>
            </a:endParaRPr>
          </a:p>
          <a:p>
            <a:pPr marL="342900" indent="-342900">
              <a:lnSpc>
                <a:spcPct val="90000"/>
              </a:lnSpc>
              <a:buSzPts val="1200"/>
              <a:buFont typeface="+mj-lt"/>
              <a:buAutoNum type="arabicPeriod"/>
            </a:pPr>
            <a:r>
              <a:rPr lang="es-ES" sz="1600" dirty="0">
                <a:sym typeface="Arial"/>
              </a:rPr>
              <a:t>Propuesta en países V20</a:t>
            </a:r>
          </a:p>
          <a:p>
            <a:pPr marL="342900" indent="-342900">
              <a:lnSpc>
                <a:spcPct val="90000"/>
              </a:lnSpc>
              <a:buSzPts val="1200"/>
              <a:buFont typeface="+mj-lt"/>
              <a:buAutoNum type="arabicPeriod"/>
            </a:pPr>
            <a:r>
              <a:rPr lang="es-ES" sz="1600" dirty="0">
                <a:sym typeface="Arial"/>
              </a:rPr>
              <a:t>Intención de aseguradora para asegurar</a:t>
            </a:r>
          </a:p>
          <a:p>
            <a:pPr marL="342900" indent="-342900">
              <a:lnSpc>
                <a:spcPct val="90000"/>
              </a:lnSpc>
              <a:buSzPts val="1200"/>
              <a:buFont typeface="+mj-lt"/>
              <a:buAutoNum type="arabicPeriod"/>
            </a:pPr>
            <a:r>
              <a:rPr lang="es-ES" sz="1600" dirty="0">
                <a:sym typeface="Arial"/>
              </a:rPr>
              <a:t>Obtener la "no objeción" segura del gobierno</a:t>
            </a:r>
          </a:p>
          <a:p>
            <a:pPr marL="342900" indent="-342900">
              <a:lnSpc>
                <a:spcPct val="90000"/>
              </a:lnSpc>
              <a:buSzPts val="1200"/>
              <a:buFont typeface="+mj-lt"/>
              <a:buAutoNum type="arabicPeriod"/>
            </a:pPr>
            <a:r>
              <a:rPr lang="es-ES" sz="1600" dirty="0">
                <a:sym typeface="Arial"/>
              </a:rPr>
              <a:t>Asegurar un equipo para implementar</a:t>
            </a:r>
          </a:p>
          <a:p>
            <a:pPr marL="342900" indent="-342900">
              <a:lnSpc>
                <a:spcPct val="90000"/>
              </a:lnSpc>
              <a:buSzPts val="1200"/>
              <a:buFont typeface="+mj-lt"/>
              <a:buAutoNum type="arabicPeriod"/>
            </a:pPr>
            <a:r>
              <a:rPr lang="es-ES" sz="1600" dirty="0">
                <a:sym typeface="Arial"/>
              </a:rPr>
              <a:t>Asegurar dinero para pagar al equipo</a:t>
            </a:r>
          </a:p>
          <a:p>
            <a:pPr marL="342900" indent="-342900">
              <a:lnSpc>
                <a:spcPct val="90000"/>
              </a:lnSpc>
              <a:buSzPts val="1200"/>
              <a:buFont typeface="+mj-lt"/>
              <a:buAutoNum type="arabicPeriod"/>
            </a:pPr>
            <a:r>
              <a:rPr lang="es-ES" sz="1600" dirty="0">
                <a:sym typeface="Arial"/>
              </a:rPr>
              <a:t>Aprender y repetir</a:t>
            </a:r>
            <a:endParaRPr lang="en-US" sz="1600" dirty="0">
              <a:sym typeface="Arial"/>
            </a:endParaRPr>
          </a:p>
        </p:txBody>
      </p:sp>
      <p:sp>
        <p:nvSpPr>
          <p:cNvPr id="2" name="Google Shape;427;p19">
            <a:extLst>
              <a:ext uri="{FF2B5EF4-FFF2-40B4-BE49-F238E27FC236}">
                <a16:creationId xmlns:a16="http://schemas.microsoft.com/office/drawing/2014/main" id="{DDB844BC-0511-2220-66F3-2A66DBE930B6}"/>
              </a:ext>
            </a:extLst>
          </p:cNvPr>
          <p:cNvSpPr/>
          <p:nvPr/>
        </p:nvSpPr>
        <p:spPr>
          <a:xfrm>
            <a:off x="3935523" y="5798583"/>
            <a:ext cx="6449120" cy="482832"/>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a:solidFill>
                <a:schemeClr val="lt1"/>
              </a:solidFill>
              <a:latin typeface="Calibri"/>
              <a:ea typeface="Calibri"/>
              <a:cs typeface="Calibri"/>
              <a:sym typeface="Calibri"/>
            </a:endParaRPr>
          </a:p>
        </p:txBody>
      </p:sp>
      <p:pic>
        <p:nvPicPr>
          <p:cNvPr id="3" name="Elemento grafico 22" descr="Rete contorno">
            <a:extLst>
              <a:ext uri="{FF2B5EF4-FFF2-40B4-BE49-F238E27FC236}">
                <a16:creationId xmlns:a16="http://schemas.microsoft.com/office/drawing/2014/main" id="{43AF0027-E319-631E-6AE4-013E64D41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22563" y="2090294"/>
            <a:ext cx="540804" cy="540804"/>
          </a:xfrm>
          <a:prstGeom prst="rect">
            <a:avLst/>
          </a:prstGeom>
        </p:spPr>
      </p:pic>
      <p:sp>
        <p:nvSpPr>
          <p:cNvPr id="4" name="Google Shape;424;p19">
            <a:extLst>
              <a:ext uri="{FF2B5EF4-FFF2-40B4-BE49-F238E27FC236}">
                <a16:creationId xmlns:a16="http://schemas.microsoft.com/office/drawing/2014/main" id="{7E848B86-149D-F73F-F156-613E4D9F59D1}"/>
              </a:ext>
            </a:extLst>
          </p:cNvPr>
          <p:cNvSpPr txBox="1">
            <a:spLocks/>
          </p:cNvSpPr>
          <p:nvPr/>
        </p:nvSpPr>
        <p:spPr>
          <a:xfrm>
            <a:off x="4102862" y="5894475"/>
            <a:ext cx="6449120" cy="482832"/>
          </a:xfrm>
          <a:prstGeom prst="rect">
            <a:avLst/>
          </a:prstGeom>
          <a:noFill/>
          <a:ln>
            <a:noFill/>
          </a:ln>
        </p:spPr>
        <p:txBody>
          <a:bodyPr spcFirstLastPara="1" vert="horz" wrap="square" lIns="91425" tIns="45700" rIns="91425" bIns="45700" rtlCol="0" anchor="t" anchorCtr="0">
            <a:noAutofit/>
          </a:bodyPr>
          <a:lstStyle>
            <a:lvl1pPr marL="285750" marR="0" indent="-28575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171450" marR="0" indent="0" algn="l" defTabSz="914400" rtl="0" eaLnBrk="1" fontAlgn="auto" latinLnBrk="0" hangingPunct="1">
              <a:lnSpc>
                <a:spcPct val="100000"/>
              </a:lnSpc>
              <a:spcBef>
                <a:spcPts val="0"/>
              </a:spcBef>
              <a:spcAft>
                <a:spcPts val="0"/>
              </a:spcAft>
              <a:buClr>
                <a:srgbClr val="5390CD"/>
              </a:buClr>
              <a:buSzTx/>
              <a:buFont typeface="Arial" panose="020B0604020202020204" pitchFamily="34" charset="0"/>
              <a:buNone/>
              <a:tabLst/>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90000"/>
              </a:lnSpc>
              <a:buSzPts val="1200"/>
              <a:buNone/>
            </a:pPr>
            <a:r>
              <a:rPr lang="es-CO" sz="1400" b="1" dirty="0"/>
              <a:t>Como involucrarse? </a:t>
            </a:r>
            <a:r>
              <a:rPr lang="en-GB" sz="1600" kern="1200" dirty="0" err="1">
                <a:solidFill>
                  <a:schemeClr val="tx1"/>
                </a:solidFill>
                <a:latin typeface="Arial" panose="020B0604020202020204" pitchFamily="34" charset="0"/>
                <a:ea typeface="+mn-ea"/>
                <a:cs typeface="Arial" panose="020B0604020202020204" pitchFamily="34" charset="0"/>
              </a:rPr>
              <a:t>Escribir</a:t>
            </a:r>
            <a:r>
              <a:rPr lang="en-GB" sz="1600" kern="1200" dirty="0">
                <a:solidFill>
                  <a:schemeClr val="tx1"/>
                </a:solidFill>
                <a:latin typeface="Arial" panose="020B0604020202020204" pitchFamily="34" charset="0"/>
                <a:ea typeface="+mn-ea"/>
                <a:cs typeface="Arial" panose="020B0604020202020204" pitchFamily="34" charset="0"/>
              </a:rPr>
              <a:t> al </a:t>
            </a:r>
            <a:r>
              <a:rPr lang="en-GB" sz="1600" kern="1200" dirty="0" err="1">
                <a:solidFill>
                  <a:schemeClr val="tx1"/>
                </a:solidFill>
                <a:latin typeface="Arial" panose="020B0604020202020204" pitchFamily="34" charset="0"/>
                <a:ea typeface="+mn-ea"/>
                <a:cs typeface="Arial" panose="020B0604020202020204" pitchFamily="34" charset="0"/>
              </a:rPr>
              <a:t>equipo</a:t>
            </a:r>
            <a:r>
              <a:rPr lang="es-CO" sz="1600" kern="1200" dirty="0">
                <a:solidFill>
                  <a:schemeClr val="tx1"/>
                </a:solidFill>
                <a:latin typeface="Arial" panose="020B0604020202020204" pitchFamily="34" charset="0"/>
                <a:ea typeface="+mn-ea"/>
                <a:cs typeface="Arial" panose="020B0604020202020204" pitchFamily="34" charset="0"/>
              </a:rPr>
              <a:t>: </a:t>
            </a:r>
            <a:r>
              <a:rPr lang="es-CO" sz="1600" kern="1200" dirty="0">
                <a:solidFill>
                  <a:schemeClr val="tx1"/>
                </a:solidFill>
                <a:latin typeface="Arial" panose="020B0604020202020204" pitchFamily="34" charset="0"/>
                <a:ea typeface="+mn-ea"/>
                <a:cs typeface="Arial" panose="020B0604020202020204" pitchFamily="34" charset="0"/>
                <a:hlinkClick r:id="rId7"/>
              </a:rPr>
              <a:t>psi-v20-sif</a:t>
            </a:r>
            <a:r>
              <a:rPr lang="en-GB" sz="1600" kern="1200" dirty="0">
                <a:solidFill>
                  <a:schemeClr val="tx1"/>
                </a:solidFill>
                <a:latin typeface="Arial" panose="020B0604020202020204" pitchFamily="34" charset="0"/>
                <a:ea typeface="+mn-ea"/>
                <a:cs typeface="Arial" panose="020B0604020202020204" pitchFamily="34" charset="0"/>
                <a:hlinkClick r:id="rId7"/>
              </a:rPr>
              <a:t>@unepfi.org</a:t>
            </a:r>
            <a:endParaRPr lang="en-GB" sz="1600" kern="1200" dirty="0">
              <a:solidFill>
                <a:schemeClr val="tx1"/>
              </a:solidFill>
              <a:latin typeface="Arial" panose="020B0604020202020204" pitchFamily="34" charset="0"/>
              <a:ea typeface="+mn-ea"/>
              <a:cs typeface="Arial" panose="020B0604020202020204" pitchFamily="34" charset="0"/>
            </a:endParaRPr>
          </a:p>
          <a:p>
            <a:pPr marL="0" indent="0">
              <a:lnSpc>
                <a:spcPct val="90000"/>
              </a:lnSpc>
              <a:buSzPts val="1200"/>
              <a:buNone/>
            </a:pPr>
            <a:endParaRPr lang="en-GB" sz="2000" dirty="0"/>
          </a:p>
          <a:p>
            <a:pPr marL="0" indent="0">
              <a:lnSpc>
                <a:spcPct val="90000"/>
              </a:lnSpc>
              <a:buSzPts val="1200"/>
              <a:buNone/>
            </a:pPr>
            <a:endParaRPr lang="en-GB" sz="2000" kern="1200" dirty="0">
              <a:solidFill>
                <a:schemeClr val="tx1"/>
              </a:solidFill>
              <a:latin typeface="Arial" panose="020B0604020202020204" pitchFamily="34" charset="0"/>
              <a:ea typeface="+mn-ea"/>
              <a:cs typeface="Arial" panose="020B0604020202020204" pitchFamily="34" charset="0"/>
            </a:endParaRPr>
          </a:p>
          <a:p>
            <a:pPr marL="0" indent="0">
              <a:lnSpc>
                <a:spcPct val="90000"/>
              </a:lnSpc>
              <a:buSzPts val="1200"/>
              <a:buNone/>
            </a:pPr>
            <a:endParaRPr lang="en-GB" sz="2000" kern="1200" dirty="0">
              <a:solidFill>
                <a:schemeClr val="tx1"/>
              </a:solidFill>
              <a:latin typeface="Arial" panose="020B0604020202020204" pitchFamily="34" charset="0"/>
              <a:ea typeface="+mn-ea"/>
              <a:cs typeface="Arial" panose="020B0604020202020204" pitchFamily="34" charset="0"/>
            </a:endParaRPr>
          </a:p>
          <a:p>
            <a:pPr marL="0" indent="0">
              <a:lnSpc>
                <a:spcPct val="90000"/>
              </a:lnSpc>
              <a:buSzPts val="1200"/>
              <a:buNone/>
            </a:pPr>
            <a:endParaRPr lang="en-GB" sz="2000" b="1" dirty="0">
              <a:solidFill>
                <a:schemeClr val="tx1"/>
              </a:solidFill>
              <a:ea typeface="Arial"/>
              <a:sym typeface="Arial"/>
            </a:endParaRPr>
          </a:p>
        </p:txBody>
      </p:sp>
      <p:pic>
        <p:nvPicPr>
          <p:cNvPr id="7" name="Picture 6">
            <a:extLst>
              <a:ext uri="{FF2B5EF4-FFF2-40B4-BE49-F238E27FC236}">
                <a16:creationId xmlns:a16="http://schemas.microsoft.com/office/drawing/2014/main" id="{9AA5C661-71FD-2772-8A50-32D16ACED241}"/>
              </a:ext>
            </a:extLst>
          </p:cNvPr>
          <p:cNvPicPr>
            <a:picLocks noChangeAspect="1"/>
          </p:cNvPicPr>
          <p:nvPr/>
        </p:nvPicPr>
        <p:blipFill>
          <a:blip r:embed="rId8"/>
          <a:stretch>
            <a:fillRect/>
          </a:stretch>
        </p:blipFill>
        <p:spPr>
          <a:xfrm>
            <a:off x="287079" y="2005987"/>
            <a:ext cx="3241342" cy="4008474"/>
          </a:xfrm>
          <a:prstGeom prst="rect">
            <a:avLst/>
          </a:prstGeom>
        </p:spPr>
      </p:pic>
    </p:spTree>
    <p:extLst>
      <p:ext uri="{BB962C8B-B14F-4D97-AF65-F5344CB8AC3E}">
        <p14:creationId xmlns:p14="http://schemas.microsoft.com/office/powerpoint/2010/main" val="198531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689811" y="726852"/>
            <a:ext cx="10563394"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err="1">
                <a:solidFill>
                  <a:schemeClr val="dk1"/>
                </a:solidFill>
                <a:latin typeface="Arial"/>
                <a:ea typeface="Arial"/>
                <a:cs typeface="Arial"/>
                <a:sym typeface="Arial"/>
              </a:rPr>
              <a:t>Biodiversidad</a:t>
            </a:r>
            <a:r>
              <a:rPr lang="en-GB" sz="2800" b="1" dirty="0">
                <a:solidFill>
                  <a:schemeClr val="dk1"/>
                </a:solidFill>
                <a:latin typeface="Arial"/>
                <a:ea typeface="Arial"/>
                <a:cs typeface="Arial"/>
                <a:sym typeface="Arial"/>
              </a:rPr>
              <a:t> – El nuevo </a:t>
            </a:r>
            <a:r>
              <a:rPr lang="en-GB" sz="2800" b="1" dirty="0" err="1">
                <a:solidFill>
                  <a:schemeClr val="dk1"/>
                </a:solidFill>
                <a:latin typeface="Arial"/>
                <a:ea typeface="Arial"/>
                <a:cs typeface="Arial"/>
                <a:sym typeface="Arial"/>
              </a:rPr>
              <a:t>desafio</a:t>
            </a:r>
            <a:endParaRPr dirty="0"/>
          </a:p>
        </p:txBody>
      </p:sp>
      <p:pic>
        <p:nvPicPr>
          <p:cNvPr id="3" name="Picture 2">
            <a:extLst>
              <a:ext uri="{FF2B5EF4-FFF2-40B4-BE49-F238E27FC236}">
                <a16:creationId xmlns:a16="http://schemas.microsoft.com/office/drawing/2014/main" id="{EB91D449-AA4F-6210-2645-CAB589A682DA}"/>
              </a:ext>
            </a:extLst>
          </p:cNvPr>
          <p:cNvPicPr>
            <a:picLocks noChangeAspect="1"/>
          </p:cNvPicPr>
          <p:nvPr/>
        </p:nvPicPr>
        <p:blipFill>
          <a:blip r:embed="rId3"/>
          <a:stretch>
            <a:fillRect/>
          </a:stretch>
        </p:blipFill>
        <p:spPr>
          <a:xfrm>
            <a:off x="1271147" y="1627513"/>
            <a:ext cx="6016716" cy="4379882"/>
          </a:xfrm>
          <a:prstGeom prst="rect">
            <a:avLst/>
          </a:prstGeom>
        </p:spPr>
      </p:pic>
      <p:sp>
        <p:nvSpPr>
          <p:cNvPr id="7" name="Google Shape;420;p19">
            <a:extLst>
              <a:ext uri="{FF2B5EF4-FFF2-40B4-BE49-F238E27FC236}">
                <a16:creationId xmlns:a16="http://schemas.microsoft.com/office/drawing/2014/main" id="{42B1023B-15B7-7FCD-5EE8-42D806C89112}"/>
              </a:ext>
            </a:extLst>
          </p:cNvPr>
          <p:cNvSpPr/>
          <p:nvPr/>
        </p:nvSpPr>
        <p:spPr>
          <a:xfrm>
            <a:off x="7640016" y="2285347"/>
            <a:ext cx="3124198" cy="306282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422;p19">
            <a:extLst>
              <a:ext uri="{FF2B5EF4-FFF2-40B4-BE49-F238E27FC236}">
                <a16:creationId xmlns:a16="http://schemas.microsoft.com/office/drawing/2014/main" id="{D13E0748-2EE3-48AB-54E9-D37FF69030FE}"/>
              </a:ext>
            </a:extLst>
          </p:cNvPr>
          <p:cNvSpPr txBox="1"/>
          <p:nvPr/>
        </p:nvSpPr>
        <p:spPr>
          <a:xfrm>
            <a:off x="7722699" y="2373424"/>
            <a:ext cx="2355444"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a:solidFill>
                  <a:schemeClr val="tx1"/>
                </a:solidFill>
                <a:latin typeface="Arial"/>
                <a:ea typeface="Arial"/>
                <a:cs typeface="Arial"/>
                <a:sym typeface="Arial"/>
              </a:rPr>
              <a:t>Nature-positive Insurance</a:t>
            </a:r>
            <a:endParaRPr>
              <a:solidFill>
                <a:schemeClr val="tx1"/>
              </a:solidFill>
            </a:endParaRPr>
          </a:p>
        </p:txBody>
      </p:sp>
      <p:sp>
        <p:nvSpPr>
          <p:cNvPr id="9" name="Google Shape;424;p19">
            <a:extLst>
              <a:ext uri="{FF2B5EF4-FFF2-40B4-BE49-F238E27FC236}">
                <a16:creationId xmlns:a16="http://schemas.microsoft.com/office/drawing/2014/main" id="{8C0BFE35-F161-0ECE-69C8-06E9A0A5108B}"/>
              </a:ext>
            </a:extLst>
          </p:cNvPr>
          <p:cNvSpPr txBox="1">
            <a:spLocks noGrp="1"/>
          </p:cNvSpPr>
          <p:nvPr>
            <p:ph type="subTitle" idx="1"/>
          </p:nvPr>
        </p:nvSpPr>
        <p:spPr>
          <a:xfrm>
            <a:off x="7844293" y="2908282"/>
            <a:ext cx="2793457" cy="22468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200"/>
              <a:buFont typeface="Arial"/>
              <a:buNone/>
            </a:pPr>
            <a:r>
              <a:rPr lang="en-GB" sz="1200" b="0" u="none" strike="noStrike" cap="none" dirty="0">
                <a:solidFill>
                  <a:schemeClr val="tx1"/>
                </a:solidFill>
                <a:ea typeface="Arial"/>
                <a:sym typeface="Arial"/>
              </a:rPr>
              <a:t>PSI</a:t>
            </a:r>
            <a:r>
              <a:rPr lang="en-GB" sz="1200" dirty="0">
                <a:ea typeface="Arial"/>
                <a:sym typeface="Arial"/>
              </a:rPr>
              <a:t> is developing a </a:t>
            </a:r>
            <a:r>
              <a:rPr lang="en-US" sz="1200" dirty="0">
                <a:effectLst/>
                <a:ea typeface="Calibri" panose="020F0502020204030204" pitchFamily="34" charset="0"/>
              </a:rPr>
              <a:t>white paper on Nature-positive insurance</a:t>
            </a:r>
            <a:r>
              <a:rPr lang="en-US" sz="1200" dirty="0">
                <a:ea typeface="Calibri" panose="020F0502020204030204" pitchFamily="34" charset="0"/>
              </a:rPr>
              <a:t>. </a:t>
            </a:r>
            <a:r>
              <a:rPr lang="en-US" sz="1200" dirty="0">
                <a:solidFill>
                  <a:schemeClr val="dk1"/>
                </a:solidFill>
                <a:ea typeface="Arial"/>
                <a:sym typeface="Arial"/>
              </a:rPr>
              <a:t>The White paper will analyze the relevance of the biodiversity framework for the insurance industry and the possible actions that industry players could take to support its goals. </a:t>
            </a:r>
          </a:p>
          <a:p>
            <a:pPr marL="0" marR="0" lvl="0" indent="0" algn="l" rtl="0">
              <a:lnSpc>
                <a:spcPct val="90000"/>
              </a:lnSpc>
              <a:spcBef>
                <a:spcPts val="0"/>
              </a:spcBef>
              <a:spcAft>
                <a:spcPts val="0"/>
              </a:spcAft>
              <a:buClr>
                <a:srgbClr val="5390CD"/>
              </a:buClr>
              <a:buSzPts val="1200"/>
              <a:buFont typeface="Arial"/>
              <a:buNone/>
            </a:pPr>
            <a:endParaRPr lang="en-US" sz="1200" b="0" i="0" u="none" strike="noStrike" cap="none" dirty="0">
              <a:solidFill>
                <a:schemeClr val="dk1"/>
              </a:solidFill>
              <a:ea typeface="Arial"/>
              <a:sym typeface="Arial"/>
            </a:endParaRPr>
          </a:p>
          <a:p>
            <a:pPr marL="0" indent="0">
              <a:lnSpc>
                <a:spcPct val="90000"/>
              </a:lnSpc>
              <a:buSzPts val="1200"/>
              <a:buNone/>
            </a:pPr>
            <a:r>
              <a:rPr lang="en-US" sz="1200" dirty="0">
                <a:effectLst/>
                <a:ea typeface="Calibri" panose="020F0502020204030204" pitchFamily="34" charset="0"/>
              </a:rPr>
              <a:t>PSI is also exploring the potential development of a Nature-positive Insurance Forum of re/insurance practitioners.</a:t>
            </a:r>
          </a:p>
          <a:p>
            <a:pPr marL="0" marR="0" lvl="0" indent="0" algn="l" rtl="0">
              <a:lnSpc>
                <a:spcPct val="90000"/>
              </a:lnSpc>
              <a:spcBef>
                <a:spcPts val="0"/>
              </a:spcBef>
              <a:spcAft>
                <a:spcPts val="0"/>
              </a:spcAft>
              <a:buClr>
                <a:srgbClr val="5390CD"/>
              </a:buClr>
              <a:buSzPts val="1200"/>
              <a:buFont typeface="Arial"/>
              <a:buNone/>
            </a:pPr>
            <a:endParaRPr sz="1200" b="0" i="0" u="none" strike="noStrike" cap="none" dirty="0">
              <a:solidFill>
                <a:schemeClr val="dk1"/>
              </a:solidFill>
              <a:ea typeface="Arial"/>
              <a:sym typeface="Arial"/>
            </a:endParaRPr>
          </a:p>
          <a:p>
            <a:pPr marL="0" marR="0" lvl="0" indent="0" algn="l" rtl="0">
              <a:lnSpc>
                <a:spcPct val="90000"/>
              </a:lnSpc>
              <a:spcBef>
                <a:spcPts val="1000"/>
              </a:spcBef>
              <a:spcAft>
                <a:spcPts val="0"/>
              </a:spcAft>
              <a:buClr>
                <a:srgbClr val="5390CD"/>
              </a:buClr>
              <a:buSzPts val="1800"/>
              <a:buFont typeface="Arial"/>
              <a:buNone/>
            </a:pPr>
            <a:endParaRPr sz="1200" b="0" i="0" u="none" strike="noStrike" cap="none" dirty="0">
              <a:solidFill>
                <a:schemeClr val="dk1"/>
              </a:solidFill>
              <a:ea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sz="1200" b="0" i="0" u="none" strike="noStrike" cap="none" dirty="0">
              <a:solidFill>
                <a:schemeClr val="dk1"/>
              </a:solidFill>
              <a:ea typeface="Arial"/>
              <a:sym typeface="Arial"/>
            </a:endParaRPr>
          </a:p>
        </p:txBody>
      </p:sp>
      <p:pic>
        <p:nvPicPr>
          <p:cNvPr id="12" name="Immagine 24">
            <a:extLst>
              <a:ext uri="{FF2B5EF4-FFF2-40B4-BE49-F238E27FC236}">
                <a16:creationId xmlns:a16="http://schemas.microsoft.com/office/drawing/2014/main" id="{88785B30-63BB-3A96-E4DB-47920E817ACB}"/>
              </a:ext>
            </a:extLst>
          </p:cNvPr>
          <p:cNvPicPr>
            <a:picLocks noChangeAspect="1"/>
          </p:cNvPicPr>
          <p:nvPr/>
        </p:nvPicPr>
        <p:blipFill>
          <a:blip r:embed="rId4"/>
          <a:stretch>
            <a:fillRect/>
          </a:stretch>
        </p:blipFill>
        <p:spPr>
          <a:xfrm>
            <a:off x="10158583" y="2311667"/>
            <a:ext cx="524599" cy="524599"/>
          </a:xfrm>
          <a:prstGeom prst="rect">
            <a:avLst/>
          </a:prstGeom>
        </p:spPr>
      </p:pic>
    </p:spTree>
    <p:extLst>
      <p:ext uri="{BB962C8B-B14F-4D97-AF65-F5344CB8AC3E}">
        <p14:creationId xmlns:p14="http://schemas.microsoft.com/office/powerpoint/2010/main" val="208197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0"/>
          <p:cNvSpPr/>
          <p:nvPr/>
        </p:nvSpPr>
        <p:spPr>
          <a:xfrm>
            <a:off x="1" y="1"/>
            <a:ext cx="12192000" cy="6858000"/>
          </a:xfrm>
          <a:prstGeom prst="rect">
            <a:avLst/>
          </a:prstGeom>
          <a:solidFill>
            <a:srgbClr val="1532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Calibri"/>
              <a:ea typeface="Calibri"/>
              <a:cs typeface="Calibri"/>
              <a:sym typeface="Calibri"/>
            </a:endParaRPr>
          </a:p>
        </p:txBody>
      </p:sp>
      <p:sp>
        <p:nvSpPr>
          <p:cNvPr id="563" name="Google Shape;563;p30"/>
          <p:cNvSpPr txBox="1"/>
          <p:nvPr/>
        </p:nvSpPr>
        <p:spPr>
          <a:xfrm>
            <a:off x="1590805" y="2696463"/>
            <a:ext cx="5567647" cy="8034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GB" sz="4400" b="1">
                <a:solidFill>
                  <a:schemeClr val="lt1"/>
                </a:solidFill>
                <a:latin typeface="Arial"/>
                <a:ea typeface="Arial"/>
                <a:cs typeface="Arial"/>
                <a:sym typeface="Arial"/>
              </a:rPr>
              <a:t>Thank you</a:t>
            </a:r>
            <a:endParaRPr sz="4400" b="1">
              <a:solidFill>
                <a:schemeClr val="lt1"/>
              </a:solidFill>
              <a:latin typeface="Arial"/>
              <a:ea typeface="Arial"/>
              <a:cs typeface="Arial"/>
              <a:sym typeface="Arial"/>
            </a:endParaRPr>
          </a:p>
        </p:txBody>
      </p:sp>
      <p:cxnSp>
        <p:nvCxnSpPr>
          <p:cNvPr id="564" name="Google Shape;564;p30"/>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pic>
        <p:nvPicPr>
          <p:cNvPr id="565" name="Google Shape;565;p30" descr="Background pattern&#10;&#10;Description automatically generated"/>
          <p:cNvPicPr preferRelativeResize="0"/>
          <p:nvPr/>
        </p:nvPicPr>
        <p:blipFill rotWithShape="1">
          <a:blip r:embed="rId3">
            <a:alphaModFix/>
          </a:blip>
          <a:srcRect l="90728"/>
          <a:stretch/>
        </p:blipFill>
        <p:spPr>
          <a:xfrm>
            <a:off x="-10226" y="-1573"/>
            <a:ext cx="1130711" cy="6859573"/>
          </a:xfrm>
          <a:prstGeom prst="rect">
            <a:avLst/>
          </a:prstGeom>
          <a:noFill/>
          <a:ln>
            <a:noFill/>
          </a:ln>
        </p:spPr>
      </p:pic>
      <p:pic>
        <p:nvPicPr>
          <p:cNvPr id="566" name="Google Shape;566;p30" descr="Graphical user interface, text&#10;&#10;Description automatically generated"/>
          <p:cNvPicPr preferRelativeResize="0"/>
          <p:nvPr/>
        </p:nvPicPr>
        <p:blipFill rotWithShape="1">
          <a:blip r:embed="rId4">
            <a:alphaModFix/>
          </a:blip>
          <a:srcRect/>
          <a:stretch/>
        </p:blipFill>
        <p:spPr>
          <a:xfrm>
            <a:off x="10049435" y="330069"/>
            <a:ext cx="1626306" cy="1135833"/>
          </a:xfrm>
          <a:prstGeom prst="rect">
            <a:avLst/>
          </a:prstGeom>
          <a:noFill/>
          <a:ln>
            <a:noFill/>
          </a:ln>
        </p:spPr>
      </p:pic>
      <p:sp>
        <p:nvSpPr>
          <p:cNvPr id="3" name="TextBox 2">
            <a:extLst>
              <a:ext uri="{FF2B5EF4-FFF2-40B4-BE49-F238E27FC236}">
                <a16:creationId xmlns:a16="http://schemas.microsoft.com/office/drawing/2014/main" id="{2BA4C5B6-9064-D7F1-D243-BB11ACFB0F2F}"/>
              </a:ext>
            </a:extLst>
          </p:cNvPr>
          <p:cNvSpPr txBox="1"/>
          <p:nvPr/>
        </p:nvSpPr>
        <p:spPr>
          <a:xfrm>
            <a:off x="1590805" y="4198843"/>
            <a:ext cx="6102220" cy="1169551"/>
          </a:xfrm>
          <a:prstGeom prst="rect">
            <a:avLst/>
          </a:prstGeom>
          <a:noFill/>
        </p:spPr>
        <p:txBody>
          <a:bodyPr wrap="square">
            <a:spAutoFit/>
          </a:bodyPr>
          <a:lstStyle/>
          <a:p>
            <a:r>
              <a:rPr lang="en-US" sz="1400" dirty="0">
                <a:solidFill>
                  <a:schemeClr val="bg1"/>
                </a:solidFill>
              </a:rPr>
              <a:t>Contact:</a:t>
            </a:r>
          </a:p>
          <a:p>
            <a:endParaRPr lang="en-US" dirty="0">
              <a:solidFill>
                <a:schemeClr val="bg1"/>
              </a:solidFill>
            </a:endParaRPr>
          </a:p>
          <a:p>
            <a:r>
              <a:rPr lang="en-US" sz="1400" dirty="0" err="1">
                <a:solidFill>
                  <a:schemeClr val="bg1"/>
                </a:solidFill>
                <a:hlinkClick r:id="rId5">
                  <a:extLst>
                    <a:ext uri="{A12FA001-AC4F-418D-AE19-62706E023703}">
                      <ahyp:hlinkClr xmlns:ahyp="http://schemas.microsoft.com/office/drawing/2018/hyperlinkcolor" val="tx"/>
                    </a:ext>
                  </a:extLst>
                </a:hlinkClick>
              </a:rPr>
              <a:t>diana.diazcastro</a:t>
            </a:r>
            <a:r>
              <a:rPr lang="en-GB" sz="1400" dirty="0">
                <a:solidFill>
                  <a:schemeClr val="bg1"/>
                </a:solidFill>
                <a:hlinkClick r:id="rId5">
                  <a:extLst>
                    <a:ext uri="{A12FA001-AC4F-418D-AE19-62706E023703}">
                      <ahyp:hlinkClr xmlns:ahyp="http://schemas.microsoft.com/office/drawing/2018/hyperlinkcolor" val="tx"/>
                    </a:ext>
                  </a:extLst>
                </a:hlinkClick>
              </a:rPr>
              <a:t>@un.org</a:t>
            </a:r>
            <a:endParaRPr lang="en-GB" sz="1400" dirty="0">
              <a:solidFill>
                <a:schemeClr val="bg1"/>
              </a:solidFill>
            </a:endParaRPr>
          </a:p>
          <a:p>
            <a:r>
              <a:rPr lang="en-GB" dirty="0">
                <a:solidFill>
                  <a:schemeClr val="bg1"/>
                </a:solidFill>
                <a:hlinkClick r:id="rId6">
                  <a:extLst>
                    <a:ext uri="{A12FA001-AC4F-418D-AE19-62706E023703}">
                      <ahyp:hlinkClr xmlns:ahyp="http://schemas.microsoft.com/office/drawing/2018/hyperlinkcolor" val="tx"/>
                    </a:ext>
                  </a:extLst>
                </a:hlinkClick>
              </a:rPr>
              <a:t>psi@unepfi.org</a:t>
            </a:r>
            <a:endParaRPr lang="en-GB" dirty="0">
              <a:solidFill>
                <a:schemeClr val="bg1"/>
              </a:solidFill>
            </a:endParaRPr>
          </a:p>
          <a:p>
            <a:r>
              <a:rPr lang="en-GB" sz="1400" dirty="0">
                <a:solidFill>
                  <a:schemeClr val="bg1"/>
                </a:solidFill>
              </a:rPr>
              <a:t> </a:t>
            </a:r>
            <a:endParaRPr lang="en-GB"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23"/>
          <p:cNvPicPr preferRelativeResize="0"/>
          <p:nvPr/>
        </p:nvPicPr>
        <p:blipFill rotWithShape="1">
          <a:blip r:embed="rId3">
            <a:alphaModFix/>
          </a:blip>
          <a:srcRect t="32901" b="22100"/>
          <a:stretch/>
        </p:blipFill>
        <p:spPr>
          <a:xfrm>
            <a:off x="0" y="0"/>
            <a:ext cx="12192000" cy="6858000"/>
          </a:xfrm>
          <a:prstGeom prst="rect">
            <a:avLst/>
          </a:prstGeom>
          <a:solidFill>
            <a:schemeClr val="lt1"/>
          </a:solidFill>
          <a:ln>
            <a:noFill/>
          </a:ln>
        </p:spPr>
      </p:pic>
      <p:sp>
        <p:nvSpPr>
          <p:cNvPr id="507" name="Google Shape;507;p23"/>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23"/>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509" name="Google Shape;509;p23"/>
          <p:cNvSpPr txBox="1"/>
          <p:nvPr/>
        </p:nvSpPr>
        <p:spPr>
          <a:xfrm>
            <a:off x="1590805" y="2696463"/>
            <a:ext cx="6681927" cy="803482"/>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4400"/>
            </a:pPr>
            <a:r>
              <a:rPr lang="en-GB" sz="4400" b="1" dirty="0">
                <a:solidFill>
                  <a:schemeClr val="lt1"/>
                </a:solidFill>
              </a:rPr>
              <a:t>Appendix – </a:t>
            </a:r>
            <a:r>
              <a:rPr lang="en-GB" sz="4400" b="1" dirty="0" err="1">
                <a:solidFill>
                  <a:schemeClr val="lt1"/>
                </a:solidFill>
              </a:rPr>
              <a:t>otras</a:t>
            </a:r>
            <a:r>
              <a:rPr lang="en-GB" sz="4400" b="1" dirty="0">
                <a:solidFill>
                  <a:schemeClr val="lt1"/>
                </a:solidFill>
              </a:rPr>
              <a:t> </a:t>
            </a:r>
            <a:r>
              <a:rPr lang="en-GB" sz="4400" b="1" dirty="0" err="1">
                <a:solidFill>
                  <a:schemeClr val="lt1"/>
                </a:solidFill>
              </a:rPr>
              <a:t>iniciativas</a:t>
            </a:r>
            <a:endParaRPr lang="en-US" dirty="0">
              <a:solidFill>
                <a:schemeClr val="lt1"/>
              </a:solidFill>
            </a:endParaRPr>
          </a:p>
        </p:txBody>
      </p:sp>
      <p:cxnSp>
        <p:nvCxnSpPr>
          <p:cNvPr id="510" name="Google Shape;510;p23"/>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pic>
        <p:nvPicPr>
          <p:cNvPr id="511" name="Google Shape;511;p23"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512" name="Google Shape;512;p23"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7" name="Google Shape;420;p19">
            <a:extLst>
              <a:ext uri="{FF2B5EF4-FFF2-40B4-BE49-F238E27FC236}">
                <a16:creationId xmlns:a16="http://schemas.microsoft.com/office/drawing/2014/main" id="{DF6CCE63-74B1-8178-1ACF-E4686F2DF033}"/>
              </a:ext>
            </a:extLst>
          </p:cNvPr>
          <p:cNvSpPr/>
          <p:nvPr/>
        </p:nvSpPr>
        <p:spPr>
          <a:xfrm>
            <a:off x="2919160" y="1987636"/>
            <a:ext cx="3124198" cy="384716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422;p19">
            <a:extLst>
              <a:ext uri="{FF2B5EF4-FFF2-40B4-BE49-F238E27FC236}">
                <a16:creationId xmlns:a16="http://schemas.microsoft.com/office/drawing/2014/main" id="{6E03EDF2-5371-930A-367E-96743337CFAC}"/>
              </a:ext>
            </a:extLst>
          </p:cNvPr>
          <p:cNvSpPr txBox="1"/>
          <p:nvPr/>
        </p:nvSpPr>
        <p:spPr>
          <a:xfrm>
            <a:off x="3001843" y="2075713"/>
            <a:ext cx="2355444"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a:solidFill>
                  <a:schemeClr val="tx1"/>
                </a:solidFill>
                <a:latin typeface="Arial"/>
                <a:ea typeface="Arial"/>
                <a:cs typeface="Arial"/>
                <a:sym typeface="Arial"/>
              </a:rPr>
              <a:t>Nature-positive Insurance</a:t>
            </a:r>
            <a:endParaRPr>
              <a:solidFill>
                <a:schemeClr val="tx1"/>
              </a:solidFill>
            </a:endParaRPr>
          </a:p>
        </p:txBody>
      </p:sp>
      <p:sp>
        <p:nvSpPr>
          <p:cNvPr id="9" name="Google Shape;424;p19">
            <a:extLst>
              <a:ext uri="{FF2B5EF4-FFF2-40B4-BE49-F238E27FC236}">
                <a16:creationId xmlns:a16="http://schemas.microsoft.com/office/drawing/2014/main" id="{773717EE-F41B-6724-D7AA-C59B846F16CA}"/>
              </a:ext>
            </a:extLst>
          </p:cNvPr>
          <p:cNvSpPr txBox="1">
            <a:spLocks noGrp="1"/>
          </p:cNvSpPr>
          <p:nvPr>
            <p:ph type="subTitle" idx="1"/>
          </p:nvPr>
        </p:nvSpPr>
        <p:spPr>
          <a:xfrm>
            <a:off x="3123437" y="2610571"/>
            <a:ext cx="2793457" cy="22468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200"/>
              <a:buFont typeface="Arial"/>
              <a:buNone/>
            </a:pPr>
            <a:r>
              <a:rPr lang="en-GB" sz="1200" b="0" u="none" strike="noStrike" cap="none" dirty="0">
                <a:solidFill>
                  <a:schemeClr val="tx1"/>
                </a:solidFill>
                <a:ea typeface="Arial"/>
                <a:sym typeface="Arial"/>
              </a:rPr>
              <a:t>PSI</a:t>
            </a:r>
            <a:r>
              <a:rPr lang="en-GB" sz="1200" dirty="0">
                <a:ea typeface="Arial"/>
                <a:sym typeface="Arial"/>
              </a:rPr>
              <a:t> and the Nature team are developing a </a:t>
            </a:r>
            <a:r>
              <a:rPr lang="en-US" sz="1200" dirty="0">
                <a:effectLst/>
                <a:ea typeface="Calibri" panose="020F0502020204030204" pitchFamily="34" charset="0"/>
              </a:rPr>
              <a:t>white paper on Nature-positive insurance</a:t>
            </a:r>
            <a:r>
              <a:rPr lang="en-US" sz="1200" dirty="0">
                <a:ea typeface="Calibri" panose="020F0502020204030204" pitchFamily="34" charset="0"/>
              </a:rPr>
              <a:t>. </a:t>
            </a:r>
            <a:r>
              <a:rPr lang="en-US" sz="1200" dirty="0">
                <a:solidFill>
                  <a:schemeClr val="dk1"/>
                </a:solidFill>
                <a:ea typeface="Arial"/>
                <a:sym typeface="Arial"/>
              </a:rPr>
              <a:t>The White paper will </a:t>
            </a:r>
            <a:r>
              <a:rPr lang="en-US" sz="1200" dirty="0" err="1">
                <a:solidFill>
                  <a:schemeClr val="dk1"/>
                </a:solidFill>
                <a:ea typeface="Arial"/>
                <a:sym typeface="Arial"/>
              </a:rPr>
              <a:t>analyse</a:t>
            </a:r>
            <a:r>
              <a:rPr lang="en-US" sz="1200" dirty="0">
                <a:solidFill>
                  <a:schemeClr val="dk1"/>
                </a:solidFill>
                <a:ea typeface="Arial"/>
                <a:sym typeface="Arial"/>
              </a:rPr>
              <a:t> the relevance of the biodiversity framework for the insurance industry and the possible actions that industry players could take to support its goals. </a:t>
            </a:r>
          </a:p>
          <a:p>
            <a:pPr marL="0" marR="0" lvl="0" indent="0" algn="l" rtl="0">
              <a:lnSpc>
                <a:spcPct val="90000"/>
              </a:lnSpc>
              <a:spcBef>
                <a:spcPts val="0"/>
              </a:spcBef>
              <a:spcAft>
                <a:spcPts val="0"/>
              </a:spcAft>
              <a:buClr>
                <a:srgbClr val="5390CD"/>
              </a:buClr>
              <a:buSzPts val="1200"/>
              <a:buFont typeface="Arial"/>
              <a:buNone/>
            </a:pPr>
            <a:endParaRPr lang="en-US" sz="1200" b="0" i="0" u="none" strike="noStrike" cap="none" dirty="0">
              <a:solidFill>
                <a:schemeClr val="dk1"/>
              </a:solidFill>
              <a:ea typeface="Arial"/>
              <a:sym typeface="Arial"/>
            </a:endParaRPr>
          </a:p>
          <a:p>
            <a:pPr marL="0" indent="0">
              <a:lnSpc>
                <a:spcPct val="90000"/>
              </a:lnSpc>
              <a:buSzPts val="1200"/>
              <a:buNone/>
            </a:pPr>
            <a:r>
              <a:rPr lang="en-US" sz="1200" dirty="0">
                <a:effectLst/>
                <a:ea typeface="Calibri" panose="020F0502020204030204" pitchFamily="34" charset="0"/>
              </a:rPr>
              <a:t>PSI is also exploring the potential development of a Nature-positive Insurance Forum of re/insurance practitioners.</a:t>
            </a:r>
          </a:p>
          <a:p>
            <a:pPr marL="0" marR="0" lvl="0" indent="0" algn="l" rtl="0">
              <a:lnSpc>
                <a:spcPct val="90000"/>
              </a:lnSpc>
              <a:spcBef>
                <a:spcPts val="0"/>
              </a:spcBef>
              <a:spcAft>
                <a:spcPts val="0"/>
              </a:spcAft>
              <a:buClr>
                <a:srgbClr val="5390CD"/>
              </a:buClr>
              <a:buSzPts val="1200"/>
              <a:buFont typeface="Arial"/>
              <a:buNone/>
            </a:pPr>
            <a:endParaRPr sz="1200" b="0" i="0" u="none" strike="noStrike" cap="none" dirty="0">
              <a:solidFill>
                <a:schemeClr val="dk1"/>
              </a:solidFill>
              <a:ea typeface="Arial"/>
              <a:sym typeface="Arial"/>
            </a:endParaRPr>
          </a:p>
          <a:p>
            <a:pPr marL="0" marR="0" lvl="0" indent="0" algn="l" rtl="0">
              <a:lnSpc>
                <a:spcPct val="90000"/>
              </a:lnSpc>
              <a:spcBef>
                <a:spcPts val="1000"/>
              </a:spcBef>
              <a:spcAft>
                <a:spcPts val="0"/>
              </a:spcAft>
              <a:buClr>
                <a:srgbClr val="5390CD"/>
              </a:buClr>
              <a:buSzPts val="1800"/>
              <a:buFont typeface="Arial"/>
              <a:buNone/>
            </a:pPr>
            <a:endParaRPr sz="1200" b="0" i="0" u="none" strike="noStrike" cap="none" dirty="0">
              <a:solidFill>
                <a:schemeClr val="dk1"/>
              </a:solidFill>
              <a:ea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sz="1200" b="0" i="0" u="none" strike="noStrike" cap="none" dirty="0">
              <a:solidFill>
                <a:schemeClr val="dk1"/>
              </a:solidFill>
              <a:ea typeface="Arial"/>
              <a:sym typeface="Arial"/>
            </a:endParaRPr>
          </a:p>
        </p:txBody>
      </p:sp>
      <p:sp>
        <p:nvSpPr>
          <p:cNvPr id="10" name="Google Shape;425;p19">
            <a:extLst>
              <a:ext uri="{FF2B5EF4-FFF2-40B4-BE49-F238E27FC236}">
                <a16:creationId xmlns:a16="http://schemas.microsoft.com/office/drawing/2014/main" id="{FA421780-F667-A7E7-C2BD-7E507CD32997}"/>
              </a:ext>
            </a:extLst>
          </p:cNvPr>
          <p:cNvSpPr txBox="1"/>
          <p:nvPr/>
        </p:nvSpPr>
        <p:spPr>
          <a:xfrm>
            <a:off x="3062639" y="4857418"/>
            <a:ext cx="2915055"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100"/>
              <a:buFont typeface="Arial"/>
              <a:buNone/>
            </a:pPr>
            <a:r>
              <a:rPr lang="en-GB" sz="1400" b="1">
                <a:solidFill>
                  <a:schemeClr val="tx1"/>
                </a:solidFill>
                <a:latin typeface="Arial"/>
                <a:ea typeface="Arial"/>
                <a:cs typeface="Arial"/>
                <a:sym typeface="Arial"/>
              </a:rPr>
              <a:t>Deliverables</a:t>
            </a:r>
            <a:endParaRPr sz="1400" b="1">
              <a:solidFill>
                <a:schemeClr val="tx1"/>
              </a:solidFill>
              <a:latin typeface="Arial"/>
              <a:ea typeface="Arial"/>
              <a:cs typeface="Arial"/>
              <a:sym typeface="Arial"/>
            </a:endParaRPr>
          </a:p>
        </p:txBody>
      </p:sp>
      <p:sp>
        <p:nvSpPr>
          <p:cNvPr id="15" name="Google Shape;431;p19">
            <a:extLst>
              <a:ext uri="{FF2B5EF4-FFF2-40B4-BE49-F238E27FC236}">
                <a16:creationId xmlns:a16="http://schemas.microsoft.com/office/drawing/2014/main" id="{063C6474-64CC-CA49-4CB4-AF8ABB302EAC}"/>
              </a:ext>
            </a:extLst>
          </p:cNvPr>
          <p:cNvSpPr/>
          <p:nvPr/>
        </p:nvSpPr>
        <p:spPr>
          <a:xfrm>
            <a:off x="6342297" y="1987636"/>
            <a:ext cx="3124198" cy="384716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 name="Immagine 23">
            <a:extLst>
              <a:ext uri="{FF2B5EF4-FFF2-40B4-BE49-F238E27FC236}">
                <a16:creationId xmlns:a16="http://schemas.microsoft.com/office/drawing/2014/main" id="{0D932558-892E-B412-F136-B9941C6E2952}"/>
              </a:ext>
            </a:extLst>
          </p:cNvPr>
          <p:cNvPicPr>
            <a:picLocks noChangeAspect="1"/>
          </p:cNvPicPr>
          <p:nvPr/>
        </p:nvPicPr>
        <p:blipFill>
          <a:blip r:embed="rId3"/>
          <a:stretch>
            <a:fillRect/>
          </a:stretch>
        </p:blipFill>
        <p:spPr>
          <a:xfrm>
            <a:off x="8874563" y="2037950"/>
            <a:ext cx="528037" cy="528037"/>
          </a:xfrm>
          <a:prstGeom prst="rect">
            <a:avLst/>
          </a:prstGeom>
        </p:spPr>
      </p:pic>
      <p:sp>
        <p:nvSpPr>
          <p:cNvPr id="442" name="Google Shape;442;p20"/>
          <p:cNvSpPr txBox="1"/>
          <p:nvPr/>
        </p:nvSpPr>
        <p:spPr>
          <a:xfrm>
            <a:off x="722614" y="1157841"/>
            <a:ext cx="8586866"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a:solidFill>
                  <a:schemeClr val="dk1"/>
                </a:solidFill>
                <a:latin typeface="Arial"/>
                <a:ea typeface="Arial"/>
                <a:cs typeface="Arial"/>
                <a:sym typeface="Arial"/>
              </a:rPr>
              <a:t>Natural ecosystems and pollution prevention</a:t>
            </a:r>
            <a:endParaRPr/>
          </a:p>
        </p:txBody>
      </p:sp>
      <p:sp>
        <p:nvSpPr>
          <p:cNvPr id="448" name="Google Shape;448;p20"/>
          <p:cNvSpPr txBox="1"/>
          <p:nvPr/>
        </p:nvSpPr>
        <p:spPr>
          <a:xfrm>
            <a:off x="6550648" y="2555319"/>
            <a:ext cx="2707489" cy="461624"/>
          </a:xfrm>
          <a:prstGeom prst="rect">
            <a:avLst/>
          </a:prstGeom>
          <a:solidFill>
            <a:srgbClr val="15314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dirty="0">
                <a:solidFill>
                  <a:schemeClr val="lt1"/>
                </a:solidFill>
              </a:rPr>
              <a:t>June 2023</a:t>
            </a:r>
            <a:r>
              <a:rPr lang="en-GB" sz="1200" b="1" dirty="0">
                <a:solidFill>
                  <a:schemeClr val="lt1"/>
                </a:solidFill>
                <a:latin typeface="Arial"/>
                <a:ea typeface="Arial"/>
                <a:cs typeface="Arial"/>
                <a:sym typeface="Arial"/>
              </a:rPr>
              <a:t>: White paper publication</a:t>
            </a:r>
            <a:endParaRPr sz="1200" dirty="0"/>
          </a:p>
        </p:txBody>
      </p:sp>
      <p:sp>
        <p:nvSpPr>
          <p:cNvPr id="455" name="Google Shape;455;p20"/>
          <p:cNvSpPr txBox="1"/>
          <p:nvPr/>
        </p:nvSpPr>
        <p:spPr>
          <a:xfrm>
            <a:off x="3127514" y="5250970"/>
            <a:ext cx="2707489" cy="461624"/>
          </a:xfrm>
          <a:prstGeom prst="rect">
            <a:avLst/>
          </a:prstGeom>
          <a:solidFill>
            <a:srgbClr val="153148"/>
          </a:solidFill>
          <a:ln>
            <a:noFill/>
          </a:ln>
        </p:spPr>
        <p:txBody>
          <a:bodyPr spcFirstLastPara="1" wrap="square" lIns="91425" tIns="45700" rIns="91425" bIns="45700" anchor="t" anchorCtr="0">
            <a:spAutoFit/>
          </a:bodyPr>
          <a:lstStyle/>
          <a:p>
            <a:pPr marR="0" lvl="0" algn="ctr" rtl="0">
              <a:spcBef>
                <a:spcPts val="0"/>
              </a:spcBef>
              <a:spcAft>
                <a:spcPts val="0"/>
              </a:spcAft>
            </a:pPr>
            <a:r>
              <a:rPr lang="en-GB" sz="1200" b="1">
                <a:solidFill>
                  <a:schemeClr val="lt1"/>
                </a:solidFill>
                <a:latin typeface="Arial"/>
                <a:ea typeface="Arial"/>
                <a:cs typeface="Arial"/>
                <a:sym typeface="Arial"/>
              </a:rPr>
              <a:t>White Paper on Nature Positive Insurance</a:t>
            </a:r>
          </a:p>
        </p:txBody>
      </p:sp>
      <p:sp>
        <p:nvSpPr>
          <p:cNvPr id="449" name="Google Shape;449;p20"/>
          <p:cNvSpPr txBox="1"/>
          <p:nvPr/>
        </p:nvSpPr>
        <p:spPr>
          <a:xfrm>
            <a:off x="4101069" y="844456"/>
            <a:ext cx="1942289"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a:solidFill>
                  <a:schemeClr val="lt1"/>
                </a:solidFill>
                <a:latin typeface="Arial"/>
                <a:ea typeface="Arial"/>
                <a:cs typeface="Arial"/>
                <a:sym typeface="Arial"/>
              </a:rPr>
              <a:t>Next Steps</a:t>
            </a:r>
            <a:endParaRPr/>
          </a:p>
        </p:txBody>
      </p:sp>
      <p:sp>
        <p:nvSpPr>
          <p:cNvPr id="457" name="Google Shape;457;p20"/>
          <p:cNvSpPr txBox="1"/>
          <p:nvPr/>
        </p:nvSpPr>
        <p:spPr>
          <a:xfrm>
            <a:off x="6550647" y="3083356"/>
            <a:ext cx="2707489" cy="646290"/>
          </a:xfrm>
          <a:prstGeom prst="rect">
            <a:avLst/>
          </a:prstGeom>
          <a:solidFill>
            <a:srgbClr val="15314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dirty="0">
                <a:solidFill>
                  <a:schemeClr val="lt1"/>
                </a:solidFill>
                <a:latin typeface="Arial"/>
                <a:ea typeface="Arial"/>
                <a:cs typeface="Arial"/>
                <a:sym typeface="Arial"/>
              </a:rPr>
              <a:t>Establishment of a Nature Positive Insurance </a:t>
            </a:r>
            <a:r>
              <a:rPr lang="es-CO" sz="1200" b="1" dirty="0" err="1">
                <a:solidFill>
                  <a:schemeClr val="lt1"/>
                </a:solidFill>
                <a:latin typeface="Arial"/>
                <a:ea typeface="Arial"/>
                <a:cs typeface="Arial"/>
                <a:sym typeface="Arial"/>
              </a:rPr>
              <a:t>Forum</a:t>
            </a:r>
            <a:endParaRPr sz="1200" dirty="0"/>
          </a:p>
          <a:p>
            <a:pPr marL="0" marR="0" lvl="0" indent="0" algn="ctr" rtl="0">
              <a:spcBef>
                <a:spcPts val="0"/>
              </a:spcBef>
              <a:spcAft>
                <a:spcPts val="0"/>
              </a:spcAft>
              <a:buNone/>
            </a:pPr>
            <a:r>
              <a:rPr lang="en-GB" sz="1200" b="1" dirty="0">
                <a:solidFill>
                  <a:schemeClr val="lt1"/>
                </a:solidFill>
                <a:latin typeface="Arial"/>
                <a:ea typeface="Arial"/>
                <a:cs typeface="Arial"/>
                <a:sym typeface="Arial"/>
              </a:rPr>
              <a:t>- </a:t>
            </a:r>
            <a:r>
              <a:rPr lang="en-GB" sz="1200" dirty="0">
                <a:solidFill>
                  <a:schemeClr val="lt1"/>
                </a:solidFill>
                <a:latin typeface="Arial"/>
                <a:ea typeface="Arial"/>
                <a:cs typeface="Arial"/>
                <a:sym typeface="Arial"/>
              </a:rPr>
              <a:t>Group to be established Q4’23</a:t>
            </a:r>
            <a:endParaRPr sz="1200" dirty="0"/>
          </a:p>
        </p:txBody>
      </p:sp>
      <p:sp>
        <p:nvSpPr>
          <p:cNvPr id="25" name="Google Shape;433;p19">
            <a:extLst>
              <a:ext uri="{FF2B5EF4-FFF2-40B4-BE49-F238E27FC236}">
                <a16:creationId xmlns:a16="http://schemas.microsoft.com/office/drawing/2014/main" id="{A46D1583-9405-1E7B-28CE-8DAD0AA6CABF}"/>
              </a:ext>
            </a:extLst>
          </p:cNvPr>
          <p:cNvSpPr txBox="1"/>
          <p:nvPr/>
        </p:nvSpPr>
        <p:spPr>
          <a:xfrm>
            <a:off x="6550649" y="2123877"/>
            <a:ext cx="2481779"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dirty="0">
                <a:solidFill>
                  <a:schemeClr val="tx1"/>
                </a:solidFill>
                <a:latin typeface="Arial"/>
                <a:ea typeface="Arial"/>
                <a:cs typeface="Arial"/>
                <a:sym typeface="Arial"/>
              </a:rPr>
              <a:t>Key dates</a:t>
            </a:r>
            <a:endParaRPr dirty="0">
              <a:solidFill>
                <a:schemeClr val="tx1"/>
              </a:solidFill>
            </a:endParaRPr>
          </a:p>
        </p:txBody>
      </p:sp>
      <p:pic>
        <p:nvPicPr>
          <p:cNvPr id="27" name="Immagine 24">
            <a:extLst>
              <a:ext uri="{FF2B5EF4-FFF2-40B4-BE49-F238E27FC236}">
                <a16:creationId xmlns:a16="http://schemas.microsoft.com/office/drawing/2014/main" id="{990B7241-83C3-872E-BE32-9265B0906599}"/>
              </a:ext>
            </a:extLst>
          </p:cNvPr>
          <p:cNvPicPr>
            <a:picLocks noChangeAspect="1"/>
          </p:cNvPicPr>
          <p:nvPr/>
        </p:nvPicPr>
        <p:blipFill>
          <a:blip r:embed="rId4"/>
          <a:stretch>
            <a:fillRect/>
          </a:stretch>
        </p:blipFill>
        <p:spPr>
          <a:xfrm>
            <a:off x="5437727" y="2013956"/>
            <a:ext cx="524599" cy="524599"/>
          </a:xfrm>
          <a:prstGeom prst="rect">
            <a:avLst/>
          </a:prstGeom>
        </p:spPr>
      </p:pic>
      <p:sp>
        <p:nvSpPr>
          <p:cNvPr id="3" name="Google Shape;433;p19">
            <a:extLst>
              <a:ext uri="{FF2B5EF4-FFF2-40B4-BE49-F238E27FC236}">
                <a16:creationId xmlns:a16="http://schemas.microsoft.com/office/drawing/2014/main" id="{A98CBB5F-38A2-E203-01E7-82D2169B9C71}"/>
              </a:ext>
            </a:extLst>
          </p:cNvPr>
          <p:cNvSpPr txBox="1"/>
          <p:nvPr/>
        </p:nvSpPr>
        <p:spPr>
          <a:xfrm>
            <a:off x="6538874" y="3854173"/>
            <a:ext cx="2481779"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dirty="0">
                <a:solidFill>
                  <a:schemeClr val="tx1"/>
                </a:solidFill>
                <a:latin typeface="Arial"/>
                <a:ea typeface="Arial"/>
                <a:cs typeface="Arial"/>
                <a:sym typeface="Arial"/>
              </a:rPr>
              <a:t>How to get involved?</a:t>
            </a:r>
            <a:endParaRPr dirty="0">
              <a:solidFill>
                <a:schemeClr val="tx1"/>
              </a:solidFill>
            </a:endParaRPr>
          </a:p>
        </p:txBody>
      </p:sp>
      <p:sp>
        <p:nvSpPr>
          <p:cNvPr id="4" name="Google Shape;424;p19">
            <a:extLst>
              <a:ext uri="{FF2B5EF4-FFF2-40B4-BE49-F238E27FC236}">
                <a16:creationId xmlns:a16="http://schemas.microsoft.com/office/drawing/2014/main" id="{48DD6782-0569-E8ED-9D6F-2C25B1626C1B}"/>
              </a:ext>
            </a:extLst>
          </p:cNvPr>
          <p:cNvSpPr txBox="1">
            <a:spLocks/>
          </p:cNvSpPr>
          <p:nvPr/>
        </p:nvSpPr>
        <p:spPr>
          <a:xfrm>
            <a:off x="6550649" y="4215561"/>
            <a:ext cx="2793457" cy="22468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5390CD"/>
              </a:buClr>
              <a:buSzPts val="1400"/>
              <a:buFont typeface="Arial"/>
              <a:buNone/>
              <a:defRPr sz="14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lnSpc>
                <a:spcPct val="90000"/>
              </a:lnSpc>
              <a:buSzPts val="1200"/>
              <a:buFont typeface="Arial"/>
              <a:buNone/>
            </a:pPr>
            <a:r>
              <a:rPr lang="en-GB" sz="1400" dirty="0">
                <a:solidFill>
                  <a:schemeClr val="tx1"/>
                </a:solidFill>
              </a:rPr>
              <a:t>The Nature Positive Insurance White Paper is not </a:t>
            </a:r>
            <a:r>
              <a:rPr lang="en-GB" sz="1400" dirty="0">
                <a:ea typeface="Calibri" panose="020F0502020204030204" pitchFamily="34" charset="0"/>
              </a:rPr>
              <a:t>accepting new participants; however, if you are interested in being part of the Nature Positive Insurance Forum, please reach out to psi@unepfi.org</a:t>
            </a:r>
          </a:p>
          <a:p>
            <a:pPr>
              <a:lnSpc>
                <a:spcPct val="90000"/>
              </a:lnSpc>
              <a:buSzPts val="1200"/>
              <a:buFont typeface="Arial"/>
              <a:buNone/>
            </a:pPr>
            <a:endParaRPr lang="en-GB" sz="1200" dirty="0"/>
          </a:p>
          <a:p>
            <a:pPr>
              <a:lnSpc>
                <a:spcPct val="90000"/>
              </a:lnSpc>
              <a:spcBef>
                <a:spcPts val="1000"/>
              </a:spcBef>
              <a:buFont typeface="Arial"/>
              <a:buNone/>
            </a:pPr>
            <a:endParaRPr lang="en-GB" sz="1200" dirty="0"/>
          </a:p>
          <a:p>
            <a:pPr marL="285750" indent="-171450">
              <a:lnSpc>
                <a:spcPct val="90000"/>
              </a:lnSpc>
              <a:spcBef>
                <a:spcPts val="1000"/>
              </a:spcBef>
              <a:buFont typeface="Arial"/>
              <a:buNone/>
            </a:pPr>
            <a:endParaRPr lang="en-GB"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5" name="Google Shape;330;p15">
            <a:hlinkClick r:id="rId3"/>
            <a:extLst>
              <a:ext uri="{FF2B5EF4-FFF2-40B4-BE49-F238E27FC236}">
                <a16:creationId xmlns:a16="http://schemas.microsoft.com/office/drawing/2014/main" id="{0899B0BF-90F8-F547-B2AB-EF7F747584F1}"/>
              </a:ext>
            </a:extLst>
          </p:cNvPr>
          <p:cNvPicPr preferRelativeResize="0"/>
          <p:nvPr/>
        </p:nvPicPr>
        <p:blipFill rotWithShape="1">
          <a:blip r:embed="rId4">
            <a:alphaModFix/>
          </a:blip>
          <a:srcRect/>
          <a:stretch/>
        </p:blipFill>
        <p:spPr>
          <a:xfrm>
            <a:off x="2038047" y="1046047"/>
            <a:ext cx="4160233" cy="4973278"/>
          </a:xfrm>
          <a:prstGeom prst="rect">
            <a:avLst/>
          </a:prstGeom>
          <a:noFill/>
          <a:ln>
            <a:noFill/>
          </a:ln>
        </p:spPr>
      </p:pic>
      <p:sp>
        <p:nvSpPr>
          <p:cNvPr id="6" name="Google Shape;329;p15">
            <a:extLst>
              <a:ext uri="{FF2B5EF4-FFF2-40B4-BE49-F238E27FC236}">
                <a16:creationId xmlns:a16="http://schemas.microsoft.com/office/drawing/2014/main" id="{F8CCF65E-7F18-DC43-AE37-6F269D594E38}"/>
              </a:ext>
            </a:extLst>
          </p:cNvPr>
          <p:cNvSpPr txBox="1">
            <a:spLocks/>
          </p:cNvSpPr>
          <p:nvPr/>
        </p:nvSpPr>
        <p:spPr>
          <a:xfrm>
            <a:off x="1958412" y="455650"/>
            <a:ext cx="7036402" cy="11807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1600" dirty="0"/>
              <a:t>ESG Guide for the life &amp; health insurance industry</a:t>
            </a:r>
          </a:p>
        </p:txBody>
      </p:sp>
      <p:sp>
        <p:nvSpPr>
          <p:cNvPr id="7" name="Google Shape;328;p15">
            <a:extLst>
              <a:ext uri="{FF2B5EF4-FFF2-40B4-BE49-F238E27FC236}">
                <a16:creationId xmlns:a16="http://schemas.microsoft.com/office/drawing/2014/main" id="{C3765728-371F-AA40-94AB-676A6751B3E7}"/>
              </a:ext>
            </a:extLst>
          </p:cNvPr>
          <p:cNvSpPr txBox="1">
            <a:spLocks noGrp="1"/>
          </p:cNvSpPr>
          <p:nvPr>
            <p:ph type="body" idx="1"/>
          </p:nvPr>
        </p:nvSpPr>
        <p:spPr>
          <a:xfrm>
            <a:off x="6194324" y="4384529"/>
            <a:ext cx="3466734" cy="255455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800"/>
              <a:buNone/>
            </a:pPr>
            <a:r>
              <a:rPr lang="en-GB" sz="1600" u="sng" dirty="0">
                <a:solidFill>
                  <a:schemeClr val="hlink"/>
                </a:solidFill>
                <a:hlinkClick r:id="rId5"/>
              </a:rPr>
              <a:t>PSI-Life-Health-ESG-Guide.pdf</a:t>
            </a:r>
            <a:endParaRPr sz="1600" dirty="0"/>
          </a:p>
          <a:p>
            <a:pPr marL="114300" indent="0">
              <a:buNone/>
            </a:pPr>
            <a:endParaRPr sz="1600" dirty="0"/>
          </a:p>
          <a:p>
            <a:pPr marL="285750" marR="0" lvl="0" indent="-171450" algn="l" rtl="0">
              <a:lnSpc>
                <a:spcPct val="90000"/>
              </a:lnSpc>
              <a:spcBef>
                <a:spcPts val="1000"/>
              </a:spcBef>
              <a:spcAft>
                <a:spcPts val="0"/>
              </a:spcAft>
              <a:buClr>
                <a:srgbClr val="5390CD"/>
              </a:buClr>
              <a:buSzPts val="1800"/>
              <a:buFont typeface="Arial"/>
              <a:buNone/>
            </a:pPr>
            <a:endParaRPr dirty="0"/>
          </a:p>
        </p:txBody>
      </p:sp>
      <p:sp>
        <p:nvSpPr>
          <p:cNvPr id="9" name="Google Shape;336;p16">
            <a:extLst>
              <a:ext uri="{FF2B5EF4-FFF2-40B4-BE49-F238E27FC236}">
                <a16:creationId xmlns:a16="http://schemas.microsoft.com/office/drawing/2014/main" id="{A935CD83-5352-0E45-A918-3E2258D1915F}"/>
              </a:ext>
            </a:extLst>
          </p:cNvPr>
          <p:cNvSpPr/>
          <p:nvPr/>
        </p:nvSpPr>
        <p:spPr>
          <a:xfrm>
            <a:off x="6194324" y="1046047"/>
            <a:ext cx="3324923" cy="4971999"/>
          </a:xfrm>
          <a:prstGeom prst="rect">
            <a:avLst/>
          </a:prstGeom>
          <a:solidFill>
            <a:srgbClr val="1532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321;p14">
            <a:extLst>
              <a:ext uri="{FF2B5EF4-FFF2-40B4-BE49-F238E27FC236}">
                <a16:creationId xmlns:a16="http://schemas.microsoft.com/office/drawing/2014/main" id="{40EE013B-169F-334B-BF98-6A07B9859C87}"/>
              </a:ext>
            </a:extLst>
          </p:cNvPr>
          <p:cNvSpPr txBox="1">
            <a:spLocks/>
          </p:cNvSpPr>
          <p:nvPr/>
        </p:nvSpPr>
        <p:spPr>
          <a:xfrm>
            <a:off x="6339941" y="2590796"/>
            <a:ext cx="3037645" cy="28090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rtl="0">
              <a:lnSpc>
                <a:spcPct val="90000"/>
              </a:lnSpc>
              <a:spcBef>
                <a:spcPts val="0"/>
              </a:spcBef>
              <a:spcAft>
                <a:spcPts val="0"/>
              </a:spcAft>
              <a:buClr>
                <a:srgbClr val="5390CD"/>
              </a:buClr>
              <a:buSzPts val="1800"/>
              <a:buNone/>
            </a:pPr>
            <a:r>
              <a:rPr lang="en-GB" sz="1400" dirty="0">
                <a:solidFill>
                  <a:schemeClr val="bg1"/>
                </a:solidFill>
              </a:rPr>
              <a:t>The 1st guide for managing </a:t>
            </a:r>
            <a:r>
              <a:rPr lang="en-GB" sz="1400" b="1" dirty="0">
                <a:solidFill>
                  <a:schemeClr val="bg1"/>
                </a:solidFill>
              </a:rPr>
              <a:t>ESG risks in the Life &amp; Health</a:t>
            </a:r>
            <a:r>
              <a:rPr lang="en-GB" sz="1400" dirty="0">
                <a:solidFill>
                  <a:schemeClr val="bg1"/>
                </a:solidFill>
              </a:rPr>
              <a:t> insurance industry was launched in June 2022.</a:t>
            </a:r>
          </a:p>
          <a:p>
            <a:pPr marL="0" indent="0">
              <a:buNone/>
            </a:pPr>
            <a:r>
              <a:rPr lang="en-GB" sz="1400" u="sng" dirty="0">
                <a:solidFill>
                  <a:schemeClr val="bg1"/>
                </a:solidFill>
                <a:hlinkClick r:id="rId5">
                  <a:extLst>
                    <a:ext uri="{A12FA001-AC4F-418D-AE19-62706E023703}">
                      <ahyp:hlinkClr xmlns:ahyp="http://schemas.microsoft.com/office/drawing/2018/hyperlinkcolor" val="tx"/>
                    </a:ext>
                  </a:extLst>
                </a:hlinkClick>
              </a:rPr>
              <a:t>https://www.unepfi.org/wordpress/wp-content/uploads/2022/06/</a:t>
            </a:r>
            <a:r>
              <a:rPr lang="en-GB" sz="1400" dirty="0">
                <a:solidFill>
                  <a:schemeClr val="bg1"/>
                </a:solidFill>
              </a:rPr>
              <a:t>. </a:t>
            </a:r>
          </a:p>
          <a:p>
            <a:pPr marL="285750" indent="-171450">
              <a:buFont typeface="Arial"/>
              <a:buNone/>
            </a:pP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p:nvPr/>
        </p:nvSpPr>
        <p:spPr>
          <a:xfrm>
            <a:off x="722615" y="1157841"/>
            <a:ext cx="5334000"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a:solidFill>
                  <a:schemeClr val="dk1"/>
                </a:solidFill>
                <a:latin typeface="Arial"/>
                <a:ea typeface="Arial"/>
                <a:cs typeface="Arial"/>
                <a:sym typeface="Arial"/>
              </a:rPr>
              <a:t>PSI Life &amp; Health workstream</a:t>
            </a:r>
            <a:endParaRPr/>
          </a:p>
        </p:txBody>
      </p:sp>
      <p:sp>
        <p:nvSpPr>
          <p:cNvPr id="399" name="Google Shape;399;p18"/>
          <p:cNvSpPr/>
          <p:nvPr/>
        </p:nvSpPr>
        <p:spPr>
          <a:xfrm>
            <a:off x="2932417" y="1986579"/>
            <a:ext cx="3124198" cy="384716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8"/>
          <p:cNvSpPr txBox="1"/>
          <p:nvPr/>
        </p:nvSpPr>
        <p:spPr>
          <a:xfrm>
            <a:off x="3005220" y="2110135"/>
            <a:ext cx="2704852"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dirty="0">
                <a:latin typeface="Arial"/>
                <a:ea typeface="Arial"/>
                <a:cs typeface="Arial"/>
                <a:sym typeface="Arial"/>
              </a:rPr>
              <a:t>Purpose</a:t>
            </a:r>
            <a:endParaRPr dirty="0">
              <a:solidFill>
                <a:schemeClr val="tx1"/>
              </a:solidFill>
            </a:endParaRPr>
          </a:p>
        </p:txBody>
      </p:sp>
      <p:sp>
        <p:nvSpPr>
          <p:cNvPr id="402" name="Google Shape;402;p18"/>
          <p:cNvSpPr txBox="1"/>
          <p:nvPr/>
        </p:nvSpPr>
        <p:spPr>
          <a:xfrm>
            <a:off x="3035334" y="2551348"/>
            <a:ext cx="2829086" cy="221635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rgbClr val="5390CD"/>
              </a:buClr>
              <a:buSzPts val="1200"/>
              <a:buFont typeface="Arial"/>
              <a:buNone/>
            </a:pPr>
            <a:r>
              <a:rPr lang="en-GB" sz="1400" b="1" dirty="0">
                <a:solidFill>
                  <a:schemeClr val="tx1"/>
                </a:solidFill>
                <a:latin typeface="Arial"/>
                <a:ea typeface="Arial"/>
                <a:cs typeface="Arial"/>
                <a:sym typeface="Arial"/>
              </a:rPr>
              <a:t>Develop a position paper exploring the role and opportunities for Insurers</a:t>
            </a:r>
            <a:r>
              <a:rPr lang="en-GB" sz="1400" dirty="0">
                <a:solidFill>
                  <a:schemeClr val="tx1"/>
                </a:solidFill>
                <a:latin typeface="Arial"/>
                <a:ea typeface="Arial"/>
                <a:cs typeface="Arial"/>
                <a:sym typeface="Arial"/>
              </a:rPr>
              <a:t> to facilitate a more inclusive and preventative health care model and support closing the health protection gap</a:t>
            </a:r>
            <a:endParaRPr sz="1400" dirty="0">
              <a:solidFill>
                <a:schemeClr val="tx1"/>
              </a:solidFill>
            </a:endParaRPr>
          </a:p>
          <a:p>
            <a:pPr marL="0" marR="0" lvl="0" indent="0" rtl="0">
              <a:lnSpc>
                <a:spcPct val="90000"/>
              </a:lnSpc>
              <a:spcBef>
                <a:spcPts val="1000"/>
              </a:spcBef>
              <a:spcAft>
                <a:spcPts val="0"/>
              </a:spcAft>
              <a:buClr>
                <a:srgbClr val="5390CD"/>
              </a:buClr>
              <a:buSzPts val="1200"/>
              <a:buFont typeface="Arial"/>
              <a:buNone/>
            </a:pPr>
            <a:r>
              <a:rPr lang="en-GB" sz="1400" b="1" dirty="0">
                <a:solidFill>
                  <a:schemeClr val="tx1"/>
                </a:solidFill>
                <a:latin typeface="Arial"/>
                <a:ea typeface="Arial"/>
                <a:cs typeface="Arial"/>
                <a:sym typeface="Arial"/>
              </a:rPr>
              <a:t>Case Studies and Good practices</a:t>
            </a:r>
            <a:endParaRPr sz="1400" dirty="0">
              <a:solidFill>
                <a:schemeClr val="tx1"/>
              </a:solidFill>
            </a:endParaRPr>
          </a:p>
          <a:p>
            <a:pPr marL="0" marR="0" lvl="0" indent="0" rtl="0">
              <a:lnSpc>
                <a:spcPct val="90000"/>
              </a:lnSpc>
              <a:spcBef>
                <a:spcPts val="1000"/>
              </a:spcBef>
              <a:spcAft>
                <a:spcPts val="0"/>
              </a:spcAft>
              <a:buClr>
                <a:srgbClr val="5390CD"/>
              </a:buClr>
              <a:buSzPts val="1200"/>
              <a:buFont typeface="Arial"/>
              <a:buNone/>
            </a:pPr>
            <a:r>
              <a:rPr lang="en-GB" sz="1400" b="1" dirty="0">
                <a:solidFill>
                  <a:schemeClr val="tx1"/>
                </a:solidFill>
                <a:latin typeface="Arial"/>
                <a:ea typeface="Arial"/>
                <a:cs typeface="Arial"/>
                <a:sym typeface="Arial"/>
              </a:rPr>
              <a:t>Strategies, actions and next steps </a:t>
            </a:r>
            <a:r>
              <a:rPr lang="en-GB" sz="1400" dirty="0">
                <a:solidFill>
                  <a:schemeClr val="tx1"/>
                </a:solidFill>
                <a:latin typeface="Arial"/>
                <a:ea typeface="Arial"/>
                <a:cs typeface="Arial"/>
                <a:sym typeface="Arial"/>
              </a:rPr>
              <a:t>for the insurance industry </a:t>
            </a:r>
            <a:endParaRPr sz="1400" dirty="0">
              <a:solidFill>
                <a:schemeClr val="tx1"/>
              </a:solidFill>
            </a:endParaRPr>
          </a:p>
          <a:p>
            <a:pPr marL="0" marR="0" lvl="0" indent="0" algn="l" rtl="0">
              <a:lnSpc>
                <a:spcPct val="90000"/>
              </a:lnSpc>
              <a:spcBef>
                <a:spcPts val="1000"/>
              </a:spcBef>
              <a:spcAft>
                <a:spcPts val="0"/>
              </a:spcAft>
              <a:buClr>
                <a:srgbClr val="5390CD"/>
              </a:buClr>
              <a:buSzPts val="1200"/>
              <a:buFont typeface="Arial"/>
              <a:buNone/>
            </a:pPr>
            <a:endParaRPr sz="1050" i="1" dirty="0">
              <a:solidFill>
                <a:schemeClr val="lt1"/>
              </a:solidFill>
              <a:latin typeface="Arial"/>
              <a:ea typeface="Arial"/>
              <a:cs typeface="Arial"/>
              <a:sym typeface="Arial"/>
            </a:endParaRPr>
          </a:p>
        </p:txBody>
      </p:sp>
      <p:sp>
        <p:nvSpPr>
          <p:cNvPr id="403" name="Google Shape;403;p18"/>
          <p:cNvSpPr/>
          <p:nvPr/>
        </p:nvSpPr>
        <p:spPr>
          <a:xfrm>
            <a:off x="6257339" y="1986579"/>
            <a:ext cx="3124198" cy="3847169"/>
          </a:xfrm>
          <a:prstGeom prst="rect">
            <a:avLst/>
          </a:prstGeom>
          <a:solidFill>
            <a:schemeClr val="bg1"/>
          </a:solidFill>
          <a:ln w="28575">
            <a:solidFill>
              <a:srgbClr val="153148"/>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390CD"/>
              </a:solidFill>
              <a:latin typeface="Calibri"/>
              <a:ea typeface="Calibri"/>
              <a:cs typeface="Calibri"/>
              <a:sym typeface="Calibri"/>
            </a:endParaRPr>
          </a:p>
        </p:txBody>
      </p:sp>
      <p:sp>
        <p:nvSpPr>
          <p:cNvPr id="410" name="Google Shape;410;p18"/>
          <p:cNvSpPr txBox="1"/>
          <p:nvPr/>
        </p:nvSpPr>
        <p:spPr>
          <a:xfrm>
            <a:off x="3140771" y="5292824"/>
            <a:ext cx="2707489" cy="292347"/>
          </a:xfrm>
          <a:prstGeom prst="rect">
            <a:avLst/>
          </a:prstGeom>
          <a:solidFill>
            <a:srgbClr val="15314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00" b="1" dirty="0">
                <a:solidFill>
                  <a:schemeClr val="lt1"/>
                </a:solidFill>
                <a:latin typeface="Arial"/>
                <a:ea typeface="Arial"/>
                <a:cs typeface="Arial"/>
                <a:sym typeface="Arial"/>
              </a:rPr>
              <a:t>PSI L&amp;H Paper led by HSBC</a:t>
            </a:r>
            <a:endParaRPr sz="1300" dirty="0"/>
          </a:p>
        </p:txBody>
      </p:sp>
      <p:sp>
        <p:nvSpPr>
          <p:cNvPr id="414" name="Google Shape;414;p18"/>
          <p:cNvSpPr txBox="1"/>
          <p:nvPr/>
        </p:nvSpPr>
        <p:spPr>
          <a:xfrm>
            <a:off x="6502600" y="2724012"/>
            <a:ext cx="2722460" cy="492402"/>
          </a:xfrm>
          <a:prstGeom prst="rect">
            <a:avLst/>
          </a:prstGeom>
          <a:solidFill>
            <a:srgbClr val="15314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00" b="1" dirty="0">
                <a:solidFill>
                  <a:schemeClr val="lt1"/>
                </a:solidFill>
                <a:latin typeface="Arial"/>
                <a:ea typeface="Arial"/>
                <a:cs typeface="Arial"/>
                <a:sym typeface="Arial"/>
              </a:rPr>
              <a:t>Jun 2023: Launch L&amp;H paper and comms </a:t>
            </a:r>
            <a:endParaRPr sz="1300" dirty="0"/>
          </a:p>
        </p:txBody>
      </p:sp>
      <p:pic>
        <p:nvPicPr>
          <p:cNvPr id="29" name="Elemento grafico 28" descr="Ricerca cartelle contorno">
            <a:extLst>
              <a:ext uri="{FF2B5EF4-FFF2-40B4-BE49-F238E27FC236}">
                <a16:creationId xmlns:a16="http://schemas.microsoft.com/office/drawing/2014/main" id="{2A58034A-F355-AD44-AAF8-33ACFC02C9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4194" y="1984559"/>
            <a:ext cx="568811" cy="568811"/>
          </a:xfrm>
          <a:prstGeom prst="rect">
            <a:avLst/>
          </a:prstGeom>
        </p:spPr>
      </p:pic>
      <p:pic>
        <p:nvPicPr>
          <p:cNvPr id="10" name="Immagine 11">
            <a:extLst>
              <a:ext uri="{FF2B5EF4-FFF2-40B4-BE49-F238E27FC236}">
                <a16:creationId xmlns:a16="http://schemas.microsoft.com/office/drawing/2014/main" id="{7B531A9D-2460-3766-092D-8A4D923D2163}"/>
              </a:ext>
            </a:extLst>
          </p:cNvPr>
          <p:cNvPicPr>
            <a:picLocks noChangeAspect="1"/>
          </p:cNvPicPr>
          <p:nvPr/>
        </p:nvPicPr>
        <p:blipFill>
          <a:blip r:embed="rId5"/>
          <a:stretch>
            <a:fillRect/>
          </a:stretch>
        </p:blipFill>
        <p:spPr>
          <a:xfrm>
            <a:off x="8902211" y="1994592"/>
            <a:ext cx="456878" cy="456878"/>
          </a:xfrm>
          <a:prstGeom prst="rect">
            <a:avLst/>
          </a:prstGeom>
        </p:spPr>
      </p:pic>
      <p:sp>
        <p:nvSpPr>
          <p:cNvPr id="12" name="Google Shape;405;p18">
            <a:extLst>
              <a:ext uri="{FF2B5EF4-FFF2-40B4-BE49-F238E27FC236}">
                <a16:creationId xmlns:a16="http://schemas.microsoft.com/office/drawing/2014/main" id="{66749E5C-1648-302F-432C-6DC91592848F}"/>
              </a:ext>
            </a:extLst>
          </p:cNvPr>
          <p:cNvSpPr txBox="1"/>
          <p:nvPr/>
        </p:nvSpPr>
        <p:spPr>
          <a:xfrm>
            <a:off x="6376452" y="2163490"/>
            <a:ext cx="2406646" cy="3176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en-GB" sz="1600" b="1" dirty="0">
                <a:latin typeface="Arial"/>
                <a:ea typeface="Arial"/>
                <a:cs typeface="Arial"/>
                <a:sym typeface="Arial"/>
              </a:rPr>
              <a:t>Key Dates</a:t>
            </a:r>
            <a:endParaRPr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23"/>
          <p:cNvPicPr preferRelativeResize="0"/>
          <p:nvPr/>
        </p:nvPicPr>
        <p:blipFill rotWithShape="1">
          <a:blip r:embed="rId3">
            <a:alphaModFix/>
          </a:blip>
          <a:srcRect t="32901" b="22100"/>
          <a:stretch/>
        </p:blipFill>
        <p:spPr>
          <a:xfrm>
            <a:off x="0" y="0"/>
            <a:ext cx="12192000" cy="6858000"/>
          </a:xfrm>
          <a:prstGeom prst="rect">
            <a:avLst/>
          </a:prstGeom>
          <a:solidFill>
            <a:schemeClr val="lt1"/>
          </a:solidFill>
          <a:ln>
            <a:noFill/>
          </a:ln>
        </p:spPr>
      </p:pic>
      <p:sp>
        <p:nvSpPr>
          <p:cNvPr id="507" name="Google Shape;507;p23"/>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23"/>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509" name="Google Shape;509;p23"/>
          <p:cNvSpPr txBox="1"/>
          <p:nvPr/>
        </p:nvSpPr>
        <p:spPr>
          <a:xfrm>
            <a:off x="1590805" y="2696463"/>
            <a:ext cx="6681927" cy="803482"/>
          </a:xfrm>
          <a:prstGeom prst="rect">
            <a:avLst/>
          </a:prstGeom>
          <a:noFill/>
          <a:ln>
            <a:noFill/>
          </a:ln>
        </p:spPr>
        <p:txBody>
          <a:bodyPr spcFirstLastPara="1" wrap="square" lIns="91425" tIns="45700" rIns="91425" bIns="45700" anchor="t" anchorCtr="0">
            <a:noAutofit/>
          </a:bodyPr>
          <a:lstStyle/>
          <a:p>
            <a:pPr>
              <a:lnSpc>
                <a:spcPct val="90000"/>
              </a:lnSpc>
              <a:buClr>
                <a:schemeClr val="lt1"/>
              </a:buClr>
              <a:buSzPts val="4400"/>
            </a:pPr>
            <a:r>
              <a:rPr lang="en-GB" sz="4400" b="1" dirty="0">
                <a:solidFill>
                  <a:schemeClr val="lt1"/>
                </a:solidFill>
              </a:rPr>
              <a:t>Appendix – C</a:t>
            </a:r>
            <a:r>
              <a:rPr lang="es-CO" sz="4400" b="1" dirty="0" err="1">
                <a:solidFill>
                  <a:schemeClr val="lt1"/>
                </a:solidFill>
              </a:rPr>
              <a:t>ómo</a:t>
            </a:r>
            <a:r>
              <a:rPr lang="es-CO" sz="4400" b="1" dirty="0">
                <a:solidFill>
                  <a:schemeClr val="lt1"/>
                </a:solidFill>
              </a:rPr>
              <a:t> convertirse en miembro del PSI?</a:t>
            </a:r>
            <a:endParaRPr lang="en-US" dirty="0">
              <a:solidFill>
                <a:schemeClr val="lt1"/>
              </a:solidFill>
            </a:endParaRPr>
          </a:p>
        </p:txBody>
      </p:sp>
      <p:cxnSp>
        <p:nvCxnSpPr>
          <p:cNvPr id="510" name="Google Shape;510;p23"/>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pic>
        <p:nvPicPr>
          <p:cNvPr id="511" name="Google Shape;511;p23"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512" name="Google Shape;512;p23"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extLst>
      <p:ext uri="{BB962C8B-B14F-4D97-AF65-F5344CB8AC3E}">
        <p14:creationId xmlns:p14="http://schemas.microsoft.com/office/powerpoint/2010/main" val="3725473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48" name="Immagine 47">
            <a:extLst>
              <a:ext uri="{FF2B5EF4-FFF2-40B4-BE49-F238E27FC236}">
                <a16:creationId xmlns:a16="http://schemas.microsoft.com/office/drawing/2014/main" id="{AD40F56D-6164-6941-BC44-7E0FE1C3BEB0}"/>
              </a:ext>
            </a:extLst>
          </p:cNvPr>
          <p:cNvPicPr>
            <a:picLocks noChangeAspect="1"/>
          </p:cNvPicPr>
          <p:nvPr/>
        </p:nvPicPr>
        <p:blipFill>
          <a:blip r:embed="rId3"/>
          <a:stretch>
            <a:fillRect/>
          </a:stretch>
        </p:blipFill>
        <p:spPr>
          <a:xfrm>
            <a:off x="3760057" y="2263141"/>
            <a:ext cx="851218" cy="770150"/>
          </a:xfrm>
          <a:prstGeom prst="rect">
            <a:avLst/>
          </a:prstGeom>
        </p:spPr>
      </p:pic>
      <p:sp>
        <p:nvSpPr>
          <p:cNvPr id="517" name="Google Shape;517;p24"/>
          <p:cNvSpPr txBox="1">
            <a:spLocks noGrp="1"/>
          </p:cNvSpPr>
          <p:nvPr>
            <p:ph type="ctrTitle"/>
          </p:nvPr>
        </p:nvSpPr>
        <p:spPr>
          <a:xfrm>
            <a:off x="283464" y="693000"/>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dirty="0"/>
              <a:t>What are the benefits of becoming a signatory/supporter?</a:t>
            </a:r>
            <a:br>
              <a:rPr lang="en-GB" dirty="0"/>
            </a:br>
            <a:endParaRPr dirty="0"/>
          </a:p>
        </p:txBody>
      </p:sp>
      <p:sp>
        <p:nvSpPr>
          <p:cNvPr id="6" name="Esagono orizzontale 5">
            <a:extLst>
              <a:ext uri="{FF2B5EF4-FFF2-40B4-BE49-F238E27FC236}">
                <a16:creationId xmlns:a16="http://schemas.microsoft.com/office/drawing/2014/main" id="{46BE523B-7CFF-0F47-BB66-C3B013487306}"/>
              </a:ext>
            </a:extLst>
          </p:cNvPr>
          <p:cNvSpPr/>
          <p:nvPr/>
        </p:nvSpPr>
        <p:spPr>
          <a:xfrm>
            <a:off x="3640836" y="2148840"/>
            <a:ext cx="1143000" cy="1005840"/>
          </a:xfrm>
          <a:prstGeom prst="hexagon">
            <a:avLst/>
          </a:prstGeom>
          <a:noFill/>
          <a:ln w="38100">
            <a:solidFill>
              <a:srgbClr val="539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sp>
        <p:nvSpPr>
          <p:cNvPr id="7" name="Esagono orizzontale 6">
            <a:extLst>
              <a:ext uri="{FF2B5EF4-FFF2-40B4-BE49-F238E27FC236}">
                <a16:creationId xmlns:a16="http://schemas.microsoft.com/office/drawing/2014/main" id="{DD18A2ED-A4C4-6347-BD77-6CF8C6EE96A4}"/>
              </a:ext>
            </a:extLst>
          </p:cNvPr>
          <p:cNvSpPr/>
          <p:nvPr/>
        </p:nvSpPr>
        <p:spPr>
          <a:xfrm>
            <a:off x="4582668" y="2688336"/>
            <a:ext cx="1143000" cy="1005840"/>
          </a:xfrm>
          <a:prstGeom prst="hexagon">
            <a:avLst/>
          </a:prstGeom>
          <a:solidFill>
            <a:schemeClr val="bg1"/>
          </a:solidFill>
          <a:ln w="38100">
            <a:solidFill>
              <a:srgbClr val="153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sp>
        <p:nvSpPr>
          <p:cNvPr id="8" name="Esagono orizzontale 7">
            <a:extLst>
              <a:ext uri="{FF2B5EF4-FFF2-40B4-BE49-F238E27FC236}">
                <a16:creationId xmlns:a16="http://schemas.microsoft.com/office/drawing/2014/main" id="{72604B02-9194-F641-B044-9C7DC0936C83}"/>
              </a:ext>
            </a:extLst>
          </p:cNvPr>
          <p:cNvSpPr/>
          <p:nvPr/>
        </p:nvSpPr>
        <p:spPr>
          <a:xfrm>
            <a:off x="6466332" y="3767328"/>
            <a:ext cx="1143000" cy="1005840"/>
          </a:xfrm>
          <a:prstGeom prst="hexagon">
            <a:avLst/>
          </a:prstGeom>
          <a:solidFill>
            <a:schemeClr val="bg1"/>
          </a:solidFill>
          <a:ln w="38100">
            <a:solidFill>
              <a:srgbClr val="1531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sp>
        <p:nvSpPr>
          <p:cNvPr id="9" name="Esagono orizzontale 8">
            <a:extLst>
              <a:ext uri="{FF2B5EF4-FFF2-40B4-BE49-F238E27FC236}">
                <a16:creationId xmlns:a16="http://schemas.microsoft.com/office/drawing/2014/main" id="{0E05C645-E9F1-5741-97F2-D50372A4178A}"/>
              </a:ext>
            </a:extLst>
          </p:cNvPr>
          <p:cNvSpPr/>
          <p:nvPr/>
        </p:nvSpPr>
        <p:spPr>
          <a:xfrm>
            <a:off x="5524500" y="3227832"/>
            <a:ext cx="1143000" cy="1005840"/>
          </a:xfrm>
          <a:prstGeom prst="hexagon">
            <a:avLst/>
          </a:prstGeom>
          <a:solidFill>
            <a:schemeClr val="bg1"/>
          </a:solidFill>
          <a:ln w="38100">
            <a:solidFill>
              <a:srgbClr val="539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cxnSp>
        <p:nvCxnSpPr>
          <p:cNvPr id="10" name="Connettore 1 9">
            <a:extLst>
              <a:ext uri="{FF2B5EF4-FFF2-40B4-BE49-F238E27FC236}">
                <a16:creationId xmlns:a16="http://schemas.microsoft.com/office/drawing/2014/main" id="{AE87628C-D49A-FC48-B976-49CAB0528B05}"/>
              </a:ext>
            </a:extLst>
          </p:cNvPr>
          <p:cNvCxnSpPr>
            <a:stCxn id="6" idx="4"/>
          </p:cNvCxnSpPr>
          <p:nvPr/>
        </p:nvCxnSpPr>
        <p:spPr>
          <a:xfrm flipH="1">
            <a:off x="2068068" y="2148840"/>
            <a:ext cx="18242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777D821B-A837-DF4B-9940-048C6A166BB3}"/>
              </a:ext>
            </a:extLst>
          </p:cNvPr>
          <p:cNvCxnSpPr/>
          <p:nvPr/>
        </p:nvCxnSpPr>
        <p:spPr>
          <a:xfrm>
            <a:off x="2068068" y="2148840"/>
            <a:ext cx="0" cy="228600"/>
          </a:xfrm>
          <a:prstGeom prst="line">
            <a:avLst/>
          </a:prstGeom>
          <a:ln>
            <a:tailEnd type="diamond"/>
          </a:ln>
        </p:spPr>
        <p:style>
          <a:lnRef idx="1">
            <a:schemeClr val="accent1"/>
          </a:lnRef>
          <a:fillRef idx="0">
            <a:schemeClr val="accent1"/>
          </a:fillRef>
          <a:effectRef idx="0">
            <a:schemeClr val="accent1"/>
          </a:effectRef>
          <a:fontRef idx="minor">
            <a:schemeClr val="tx1"/>
          </a:fontRef>
        </p:style>
      </p:cxnSp>
      <p:sp>
        <p:nvSpPr>
          <p:cNvPr id="12" name="Esagono orizzontale 11">
            <a:extLst>
              <a:ext uri="{FF2B5EF4-FFF2-40B4-BE49-F238E27FC236}">
                <a16:creationId xmlns:a16="http://schemas.microsoft.com/office/drawing/2014/main" id="{ABFF0FF4-8F0C-0F4F-A1FE-D262AB0A767B}"/>
              </a:ext>
            </a:extLst>
          </p:cNvPr>
          <p:cNvSpPr/>
          <p:nvPr/>
        </p:nvSpPr>
        <p:spPr>
          <a:xfrm>
            <a:off x="7408164" y="4306824"/>
            <a:ext cx="1143000" cy="1005840"/>
          </a:xfrm>
          <a:prstGeom prst="hexagon">
            <a:avLst/>
          </a:prstGeom>
          <a:solidFill>
            <a:schemeClr val="bg1"/>
          </a:solidFill>
          <a:ln w="38100">
            <a:solidFill>
              <a:srgbClr val="539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sp>
        <p:nvSpPr>
          <p:cNvPr id="15" name="CasellaDiTesto 14">
            <a:extLst>
              <a:ext uri="{FF2B5EF4-FFF2-40B4-BE49-F238E27FC236}">
                <a16:creationId xmlns:a16="http://schemas.microsoft.com/office/drawing/2014/main" id="{B56B09AA-37BC-AC45-8C76-9D34ABF96F37}"/>
              </a:ext>
            </a:extLst>
          </p:cNvPr>
          <p:cNvSpPr txBox="1"/>
          <p:nvPr/>
        </p:nvSpPr>
        <p:spPr>
          <a:xfrm>
            <a:off x="907542" y="2475024"/>
            <a:ext cx="2477262" cy="1352678"/>
          </a:xfrm>
          <a:prstGeom prst="rect">
            <a:avLst/>
          </a:prstGeom>
          <a:noFill/>
        </p:spPr>
        <p:txBody>
          <a:bodyPr wrap="square">
            <a:spAutoFit/>
          </a:bodyPr>
          <a:lstStyle/>
          <a:p>
            <a:pPr marR="0" lvl="0" algn="l" rtl="0">
              <a:lnSpc>
                <a:spcPct val="90000"/>
              </a:lnSpc>
              <a:spcBef>
                <a:spcPts val="0"/>
              </a:spcBef>
              <a:spcAft>
                <a:spcPts val="0"/>
              </a:spcAft>
              <a:buClr>
                <a:srgbClr val="5390CD"/>
              </a:buClr>
              <a:buSzPts val="1800"/>
            </a:pPr>
            <a:r>
              <a:rPr lang="en-GB" sz="1300" b="1" dirty="0">
                <a:solidFill>
                  <a:srgbClr val="5390CD"/>
                </a:solidFill>
              </a:rPr>
              <a:t>1. </a:t>
            </a:r>
            <a:r>
              <a:rPr lang="en-GB" sz="1300" b="1" dirty="0"/>
              <a:t>Publicly</a:t>
            </a:r>
            <a:r>
              <a:rPr lang="en-GB" sz="1300" dirty="0"/>
              <a:t> </a:t>
            </a:r>
            <a:r>
              <a:rPr lang="en-GB" sz="1300" b="1" dirty="0"/>
              <a:t>demonstrating</a:t>
            </a:r>
            <a:r>
              <a:rPr lang="en-GB" sz="1300" dirty="0"/>
              <a:t> your </a:t>
            </a:r>
            <a:r>
              <a:rPr lang="en-GB" sz="1300" b="1" dirty="0"/>
              <a:t>organization’s adoption </a:t>
            </a:r>
            <a:r>
              <a:rPr lang="en-GB" sz="1300" dirty="0"/>
              <a:t>of </a:t>
            </a:r>
            <a:r>
              <a:rPr lang="en-GB" sz="1300" b="1" dirty="0"/>
              <a:t>sustainable insurance aims</a:t>
            </a:r>
            <a:r>
              <a:rPr lang="en-GB" sz="1300" dirty="0"/>
              <a:t> and its </a:t>
            </a:r>
            <a:r>
              <a:rPr lang="en-GB" sz="1300" b="1" dirty="0"/>
              <a:t>accountability</a:t>
            </a:r>
            <a:r>
              <a:rPr lang="en-GB" sz="1300" dirty="0"/>
              <a:t> and </a:t>
            </a:r>
            <a:r>
              <a:rPr lang="en-GB" sz="1300" b="1" dirty="0"/>
              <a:t>transparency</a:t>
            </a:r>
            <a:r>
              <a:rPr lang="en-GB" sz="1300" dirty="0"/>
              <a:t> to the public in managing </a:t>
            </a:r>
            <a:r>
              <a:rPr lang="en-GB" sz="1300" b="1" dirty="0"/>
              <a:t>ESG issues</a:t>
            </a:r>
            <a:r>
              <a:rPr lang="en-GB" sz="1300" dirty="0"/>
              <a:t>. </a:t>
            </a:r>
          </a:p>
        </p:txBody>
      </p:sp>
      <p:cxnSp>
        <p:nvCxnSpPr>
          <p:cNvPr id="14" name="Connettore 1 13">
            <a:extLst>
              <a:ext uri="{FF2B5EF4-FFF2-40B4-BE49-F238E27FC236}">
                <a16:creationId xmlns:a16="http://schemas.microsoft.com/office/drawing/2014/main" id="{AA6D1258-D34E-3A40-956A-3F6B5BEA20B3}"/>
              </a:ext>
            </a:extLst>
          </p:cNvPr>
          <p:cNvCxnSpPr>
            <a:stCxn id="7" idx="5"/>
          </p:cNvCxnSpPr>
          <p:nvPr/>
        </p:nvCxnSpPr>
        <p:spPr>
          <a:xfrm>
            <a:off x="5474208" y="2688336"/>
            <a:ext cx="1850136" cy="0"/>
          </a:xfrm>
          <a:prstGeom prst="line">
            <a:avLst/>
          </a:prstGeom>
          <a:ln>
            <a:solidFill>
              <a:srgbClr val="153148"/>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C5597EA9-D816-DD4C-8908-1883AB68F4FF}"/>
              </a:ext>
            </a:extLst>
          </p:cNvPr>
          <p:cNvCxnSpPr/>
          <p:nvPr/>
        </p:nvCxnSpPr>
        <p:spPr>
          <a:xfrm flipV="1">
            <a:off x="7324344" y="2475024"/>
            <a:ext cx="0" cy="213312"/>
          </a:xfrm>
          <a:prstGeom prst="line">
            <a:avLst/>
          </a:prstGeom>
          <a:ln>
            <a:solidFill>
              <a:srgbClr val="153148"/>
            </a:solidFill>
            <a:tailEnd type="diamond"/>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FA8D2680-5A12-E748-8836-29AD89AB16F2}"/>
              </a:ext>
            </a:extLst>
          </p:cNvPr>
          <p:cNvSpPr txBox="1"/>
          <p:nvPr/>
        </p:nvSpPr>
        <p:spPr>
          <a:xfrm>
            <a:off x="6362699" y="1427567"/>
            <a:ext cx="2256282" cy="812530"/>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800"/>
            </a:pPr>
            <a:r>
              <a:rPr lang="en-GB" sz="1300" b="1" dirty="0">
                <a:solidFill>
                  <a:srgbClr val="5390CD"/>
                </a:solidFill>
              </a:rPr>
              <a:t>2. </a:t>
            </a:r>
            <a:r>
              <a:rPr lang="en-GB" sz="1300" b="1" dirty="0"/>
              <a:t>Access</a:t>
            </a:r>
            <a:r>
              <a:rPr lang="en-GB" sz="1300" dirty="0"/>
              <a:t> to </a:t>
            </a:r>
            <a:r>
              <a:rPr lang="en-GB" sz="1300" b="1" dirty="0"/>
              <a:t>UNEP</a:t>
            </a:r>
            <a:r>
              <a:rPr lang="en-GB" sz="1300" dirty="0"/>
              <a:t> and </a:t>
            </a:r>
            <a:r>
              <a:rPr lang="en-GB" sz="1300" b="1" dirty="0"/>
              <a:t>UN</a:t>
            </a:r>
            <a:r>
              <a:rPr lang="en-GB" sz="1300" dirty="0"/>
              <a:t> system </a:t>
            </a:r>
            <a:r>
              <a:rPr lang="en-GB" sz="1300" b="1" dirty="0"/>
              <a:t>expertise</a:t>
            </a:r>
            <a:r>
              <a:rPr lang="en-GB" sz="1300" dirty="0"/>
              <a:t> and </a:t>
            </a:r>
            <a:r>
              <a:rPr lang="en-GB" sz="1300" b="1" dirty="0"/>
              <a:t>resources</a:t>
            </a:r>
            <a:r>
              <a:rPr lang="en-GB" sz="1300" dirty="0"/>
              <a:t> on </a:t>
            </a:r>
            <a:r>
              <a:rPr lang="en-GB" sz="1300" b="1" dirty="0"/>
              <a:t>ESG issues</a:t>
            </a:r>
            <a:r>
              <a:rPr lang="en-GB" sz="1300" dirty="0"/>
              <a:t>, </a:t>
            </a:r>
            <a:r>
              <a:rPr lang="en-GB" sz="1300" b="1" dirty="0"/>
              <a:t>policymaking</a:t>
            </a:r>
            <a:r>
              <a:rPr lang="en-GB" sz="1300" dirty="0"/>
              <a:t> and science. </a:t>
            </a:r>
          </a:p>
        </p:txBody>
      </p:sp>
      <p:cxnSp>
        <p:nvCxnSpPr>
          <p:cNvPr id="21" name="Connettore 1 20">
            <a:extLst>
              <a:ext uri="{FF2B5EF4-FFF2-40B4-BE49-F238E27FC236}">
                <a16:creationId xmlns:a16="http://schemas.microsoft.com/office/drawing/2014/main" id="{575AE99E-5CB5-6946-8649-458DE51F57B3}"/>
              </a:ext>
            </a:extLst>
          </p:cNvPr>
          <p:cNvCxnSpPr>
            <a:cxnSpLocks/>
          </p:cNvCxnSpPr>
          <p:nvPr/>
        </p:nvCxnSpPr>
        <p:spPr>
          <a:xfrm flipH="1">
            <a:off x="3384804" y="3730752"/>
            <a:ext cx="213512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07E41BA2-2EDD-634F-8890-6A0C301552BA}"/>
              </a:ext>
            </a:extLst>
          </p:cNvPr>
          <p:cNvSpPr txBox="1"/>
          <p:nvPr/>
        </p:nvSpPr>
        <p:spPr>
          <a:xfrm>
            <a:off x="2311337" y="4057882"/>
            <a:ext cx="2509077" cy="1609158"/>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800"/>
            </a:pPr>
            <a:r>
              <a:rPr lang="en-GB" sz="1300" b="1" dirty="0">
                <a:solidFill>
                  <a:srgbClr val="5390CD"/>
                </a:solidFill>
              </a:rPr>
              <a:t>3. </a:t>
            </a:r>
            <a:r>
              <a:rPr lang="en-GB" sz="1300" b="1" dirty="0"/>
              <a:t>Access</a:t>
            </a:r>
            <a:r>
              <a:rPr lang="en-GB" sz="1300" dirty="0"/>
              <a:t> to </a:t>
            </a:r>
            <a:r>
              <a:rPr lang="en-GB" sz="1300" b="1" dirty="0"/>
              <a:t>UN events </a:t>
            </a:r>
            <a:r>
              <a:rPr lang="en-GB" sz="1300" dirty="0"/>
              <a:t>to </a:t>
            </a:r>
            <a:r>
              <a:rPr lang="en-GB" sz="1300" b="1" dirty="0"/>
              <a:t>dialogue</a:t>
            </a:r>
            <a:r>
              <a:rPr lang="en-GB" sz="1300" dirty="0"/>
              <a:t> with </a:t>
            </a:r>
            <a:r>
              <a:rPr lang="en-GB" sz="1300" b="1" dirty="0"/>
              <a:t>governments</a:t>
            </a:r>
            <a:r>
              <a:rPr lang="en-GB" sz="1300" dirty="0"/>
              <a:t> and </a:t>
            </a:r>
            <a:r>
              <a:rPr lang="en-GB" sz="1300" b="1" dirty="0"/>
              <a:t>other stakeholders </a:t>
            </a:r>
            <a:r>
              <a:rPr lang="en-GB" sz="1300" dirty="0"/>
              <a:t>on ESG issues, risk management and insurance.</a:t>
            </a:r>
          </a:p>
          <a:p>
            <a:pPr marR="0" lvl="0" algn="l" rtl="0">
              <a:lnSpc>
                <a:spcPct val="90000"/>
              </a:lnSpc>
              <a:spcBef>
                <a:spcPts val="1000"/>
              </a:spcBef>
              <a:spcAft>
                <a:spcPts val="0"/>
              </a:spcAft>
              <a:buClr>
                <a:srgbClr val="5390CD"/>
              </a:buClr>
              <a:buSzPts val="1800"/>
            </a:pPr>
            <a:endParaRPr lang="en-GB" sz="1300" dirty="0"/>
          </a:p>
          <a:p>
            <a:pPr marR="0" lvl="0" algn="l" rtl="0">
              <a:lnSpc>
                <a:spcPct val="90000"/>
              </a:lnSpc>
              <a:spcBef>
                <a:spcPts val="1000"/>
              </a:spcBef>
              <a:spcAft>
                <a:spcPts val="0"/>
              </a:spcAft>
              <a:buClr>
                <a:srgbClr val="5390CD"/>
              </a:buClr>
              <a:buSzPts val="1800"/>
            </a:pPr>
            <a:r>
              <a:rPr lang="en-GB" sz="1300" dirty="0">
                <a:hlinkClick r:id="rId4"/>
              </a:rPr>
              <a:t>Events</a:t>
            </a:r>
            <a:endParaRPr lang="en-GB" sz="1300" dirty="0"/>
          </a:p>
        </p:txBody>
      </p:sp>
      <p:cxnSp>
        <p:nvCxnSpPr>
          <p:cNvPr id="33" name="Connettore 1 32">
            <a:extLst>
              <a:ext uri="{FF2B5EF4-FFF2-40B4-BE49-F238E27FC236}">
                <a16:creationId xmlns:a16="http://schemas.microsoft.com/office/drawing/2014/main" id="{ED1BD748-2459-F64B-AD18-29FE23C0EDA1}"/>
              </a:ext>
            </a:extLst>
          </p:cNvPr>
          <p:cNvCxnSpPr/>
          <p:nvPr/>
        </p:nvCxnSpPr>
        <p:spPr>
          <a:xfrm>
            <a:off x="3384804" y="3730752"/>
            <a:ext cx="0" cy="228600"/>
          </a:xfrm>
          <a:prstGeom prst="line">
            <a:avLst/>
          </a:prstGeom>
          <a:ln>
            <a:tailEnd type="diamond"/>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5D6EAF90-4CAB-1748-BD73-4151DB345C9A}"/>
              </a:ext>
            </a:extLst>
          </p:cNvPr>
          <p:cNvCxnSpPr>
            <a:stCxn id="8" idx="5"/>
          </p:cNvCxnSpPr>
          <p:nvPr/>
        </p:nvCxnSpPr>
        <p:spPr>
          <a:xfrm>
            <a:off x="7357872" y="3767328"/>
            <a:ext cx="2069592" cy="0"/>
          </a:xfrm>
          <a:prstGeom prst="line">
            <a:avLst/>
          </a:prstGeom>
          <a:ln>
            <a:solidFill>
              <a:srgbClr val="153148"/>
            </a:solidFill>
          </a:ln>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1615755C-F63D-D24E-B77D-2E8D99BCD41F}"/>
              </a:ext>
            </a:extLst>
          </p:cNvPr>
          <p:cNvCxnSpPr/>
          <p:nvPr/>
        </p:nvCxnSpPr>
        <p:spPr>
          <a:xfrm flipV="1">
            <a:off x="9427464" y="3564553"/>
            <a:ext cx="0" cy="202775"/>
          </a:xfrm>
          <a:prstGeom prst="line">
            <a:avLst/>
          </a:prstGeom>
          <a:ln>
            <a:solidFill>
              <a:srgbClr val="153148"/>
            </a:solidFill>
            <a:tailEnd type="diamond"/>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B6F54F8D-16A8-7B4D-A041-D47466C2F452}"/>
              </a:ext>
            </a:extLst>
          </p:cNvPr>
          <p:cNvSpPr txBox="1"/>
          <p:nvPr/>
        </p:nvSpPr>
        <p:spPr>
          <a:xfrm>
            <a:off x="9137903" y="1858643"/>
            <a:ext cx="2621647" cy="1917448"/>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800"/>
            </a:pPr>
            <a:r>
              <a:rPr lang="en-GB" sz="1300" b="1" dirty="0">
                <a:solidFill>
                  <a:srgbClr val="5390CD"/>
                </a:solidFill>
              </a:rPr>
              <a:t>4. </a:t>
            </a:r>
            <a:r>
              <a:rPr lang="en-GB" sz="1300" b="1" dirty="0"/>
              <a:t>Access</a:t>
            </a:r>
            <a:r>
              <a:rPr lang="en-GB" sz="1300" dirty="0"/>
              <a:t> to </a:t>
            </a:r>
            <a:r>
              <a:rPr lang="en-GB" sz="1300" b="1" dirty="0"/>
              <a:t>UNEP FI research</a:t>
            </a:r>
            <a:r>
              <a:rPr lang="en-GB" sz="1300" dirty="0"/>
              <a:t>, </a:t>
            </a:r>
            <a:r>
              <a:rPr lang="en-GB" sz="1300" b="1" dirty="0"/>
              <a:t>networks</a:t>
            </a:r>
            <a:r>
              <a:rPr lang="en-GB" sz="1300" dirty="0"/>
              <a:t>, </a:t>
            </a:r>
            <a:r>
              <a:rPr lang="en-GB" sz="1300" b="1" dirty="0"/>
              <a:t>events</a:t>
            </a:r>
            <a:r>
              <a:rPr lang="en-GB" sz="1300" dirty="0"/>
              <a:t> and capacity building services spanning ESG issues, insurance, investment and banking. </a:t>
            </a:r>
          </a:p>
          <a:p>
            <a:pPr marR="0" lvl="0" algn="l" rtl="0">
              <a:lnSpc>
                <a:spcPct val="90000"/>
              </a:lnSpc>
              <a:spcBef>
                <a:spcPts val="1000"/>
              </a:spcBef>
              <a:spcAft>
                <a:spcPts val="0"/>
              </a:spcAft>
              <a:buClr>
                <a:srgbClr val="5390CD"/>
              </a:buClr>
              <a:buSzPts val="1800"/>
            </a:pPr>
            <a:r>
              <a:rPr lang="en-GB" sz="1300" dirty="0">
                <a:hlinkClick r:id="rId5"/>
              </a:rPr>
              <a:t>Training resources</a:t>
            </a:r>
            <a:endParaRPr lang="en-GB" sz="1300" dirty="0"/>
          </a:p>
          <a:p>
            <a:pPr marR="0" lvl="0" algn="l" rtl="0">
              <a:lnSpc>
                <a:spcPct val="90000"/>
              </a:lnSpc>
              <a:spcBef>
                <a:spcPts val="1000"/>
              </a:spcBef>
              <a:spcAft>
                <a:spcPts val="0"/>
              </a:spcAft>
              <a:buClr>
                <a:srgbClr val="5390CD"/>
              </a:buClr>
              <a:buSzPts val="1800"/>
            </a:pPr>
            <a:r>
              <a:rPr lang="en-GB" sz="1300" dirty="0">
                <a:hlinkClick r:id="rId6"/>
              </a:rPr>
              <a:t>Research</a:t>
            </a:r>
            <a:endParaRPr lang="en-GB" sz="1300" dirty="0"/>
          </a:p>
          <a:p>
            <a:pPr marR="0" lvl="0" algn="l" rtl="0">
              <a:lnSpc>
                <a:spcPct val="90000"/>
              </a:lnSpc>
              <a:spcBef>
                <a:spcPts val="1000"/>
              </a:spcBef>
              <a:spcAft>
                <a:spcPts val="0"/>
              </a:spcAft>
              <a:buClr>
                <a:srgbClr val="5390CD"/>
              </a:buClr>
              <a:buSzPts val="1800"/>
            </a:pPr>
            <a:endParaRPr lang="en-GB" sz="1300" dirty="0"/>
          </a:p>
        </p:txBody>
      </p:sp>
      <p:cxnSp>
        <p:nvCxnSpPr>
          <p:cNvPr id="40" name="Connettore 1 39">
            <a:extLst>
              <a:ext uri="{FF2B5EF4-FFF2-40B4-BE49-F238E27FC236}">
                <a16:creationId xmlns:a16="http://schemas.microsoft.com/office/drawing/2014/main" id="{79A4B12B-A060-B94E-8916-C88F7E11B502}"/>
              </a:ext>
            </a:extLst>
          </p:cNvPr>
          <p:cNvCxnSpPr>
            <a:stCxn id="12" idx="2"/>
          </p:cNvCxnSpPr>
          <p:nvPr/>
        </p:nvCxnSpPr>
        <p:spPr>
          <a:xfrm flipH="1">
            <a:off x="5725668" y="5312664"/>
            <a:ext cx="19339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70C4C366-A61A-744E-8570-7E1D3008AC54}"/>
              </a:ext>
            </a:extLst>
          </p:cNvPr>
          <p:cNvCxnSpPr/>
          <p:nvPr/>
        </p:nvCxnSpPr>
        <p:spPr>
          <a:xfrm>
            <a:off x="5725668" y="5312664"/>
            <a:ext cx="0" cy="155448"/>
          </a:xfrm>
          <a:prstGeom prst="line">
            <a:avLst/>
          </a:prstGeom>
          <a:ln>
            <a:tailEnd type="diamond"/>
          </a:ln>
        </p:spPr>
        <p:style>
          <a:lnRef idx="1">
            <a:schemeClr val="accent1"/>
          </a:lnRef>
          <a:fillRef idx="0">
            <a:schemeClr val="accent1"/>
          </a:fillRef>
          <a:effectRef idx="0">
            <a:schemeClr val="accent1"/>
          </a:effectRef>
          <a:fontRef idx="minor">
            <a:schemeClr val="tx1"/>
          </a:fontRef>
        </p:style>
      </p:cxnSp>
      <p:sp>
        <p:nvSpPr>
          <p:cNvPr id="47" name="CasellaDiTesto 46">
            <a:extLst>
              <a:ext uri="{FF2B5EF4-FFF2-40B4-BE49-F238E27FC236}">
                <a16:creationId xmlns:a16="http://schemas.microsoft.com/office/drawing/2014/main" id="{50E2C484-50B7-1844-B932-5437843C98C2}"/>
              </a:ext>
            </a:extLst>
          </p:cNvPr>
          <p:cNvSpPr txBox="1"/>
          <p:nvPr/>
        </p:nvSpPr>
        <p:spPr>
          <a:xfrm>
            <a:off x="4611275" y="5547449"/>
            <a:ext cx="2509073" cy="452432"/>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800"/>
            </a:pPr>
            <a:r>
              <a:rPr lang="en-GB" sz="1300" b="1" dirty="0">
                <a:solidFill>
                  <a:srgbClr val="5390CD"/>
                </a:solidFill>
              </a:rPr>
              <a:t>5. </a:t>
            </a:r>
            <a:r>
              <a:rPr lang="en-GB" sz="1300" b="1" dirty="0"/>
              <a:t>Access</a:t>
            </a:r>
            <a:r>
              <a:rPr lang="en-GB" sz="1300" dirty="0"/>
              <a:t> to </a:t>
            </a:r>
            <a:r>
              <a:rPr lang="en-GB" sz="1300" b="1" dirty="0"/>
              <a:t>Annual General Meeting </a:t>
            </a:r>
            <a:r>
              <a:rPr lang="en-GB" sz="1300" dirty="0"/>
              <a:t>of </a:t>
            </a:r>
            <a:r>
              <a:rPr lang="en-GB" sz="1300" b="1" dirty="0"/>
              <a:t>signatories</a:t>
            </a:r>
            <a:r>
              <a:rPr lang="en-GB" sz="1300" dirty="0"/>
              <a:t>. </a:t>
            </a:r>
          </a:p>
        </p:txBody>
      </p:sp>
      <p:pic>
        <p:nvPicPr>
          <p:cNvPr id="52" name="Elemento grafico 51" descr="Riunione contorno">
            <a:extLst>
              <a:ext uri="{FF2B5EF4-FFF2-40B4-BE49-F238E27FC236}">
                <a16:creationId xmlns:a16="http://schemas.microsoft.com/office/drawing/2014/main" id="{6D65B7C0-5713-2244-9F61-E70CCB803F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3998" y="4399258"/>
            <a:ext cx="743712" cy="743712"/>
          </a:xfrm>
          <a:prstGeom prst="rect">
            <a:avLst/>
          </a:prstGeom>
        </p:spPr>
      </p:pic>
      <p:pic>
        <p:nvPicPr>
          <p:cNvPr id="54" name="Elemento grafico 53" descr="Lampadina e ingranaggio con riempimento a tinta unita">
            <a:extLst>
              <a:ext uri="{FF2B5EF4-FFF2-40B4-BE49-F238E27FC236}">
                <a16:creationId xmlns:a16="http://schemas.microsoft.com/office/drawing/2014/main" id="{B4493703-CF99-8E4D-95E7-BF6351C0EA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6158" y="2817367"/>
            <a:ext cx="717803" cy="717803"/>
          </a:xfrm>
          <a:prstGeom prst="rect">
            <a:avLst/>
          </a:prstGeom>
        </p:spPr>
      </p:pic>
      <p:pic>
        <p:nvPicPr>
          <p:cNvPr id="56" name="Elemento grafico 55" descr="Connessioni con riempimento a tinta unita">
            <a:extLst>
              <a:ext uri="{FF2B5EF4-FFF2-40B4-BE49-F238E27FC236}">
                <a16:creationId xmlns:a16="http://schemas.microsoft.com/office/drawing/2014/main" id="{FB9C7FC4-B79D-9743-915D-8DCD16CAAC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83573" y="3325814"/>
            <a:ext cx="810891" cy="810891"/>
          </a:xfrm>
          <a:prstGeom prst="rect">
            <a:avLst/>
          </a:prstGeom>
        </p:spPr>
      </p:pic>
      <p:pic>
        <p:nvPicPr>
          <p:cNvPr id="58" name="Elemento grafico 57" descr="Sblocca con riempimento a tinta unita">
            <a:extLst>
              <a:ext uri="{FF2B5EF4-FFF2-40B4-BE49-F238E27FC236}">
                <a16:creationId xmlns:a16="http://schemas.microsoft.com/office/drawing/2014/main" id="{E28CF4F7-C719-2147-8F03-105E712D94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8207" y="3883888"/>
            <a:ext cx="699567" cy="699567"/>
          </a:xfrm>
          <a:prstGeom prst="rect">
            <a:avLst/>
          </a:prstGeom>
        </p:spPr>
      </p:pic>
    </p:spTree>
    <p:extLst>
      <p:ext uri="{BB962C8B-B14F-4D97-AF65-F5344CB8AC3E}">
        <p14:creationId xmlns:p14="http://schemas.microsoft.com/office/powerpoint/2010/main" val="2207097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
          <p:cNvPicPr preferRelativeResize="0"/>
          <p:nvPr/>
        </p:nvPicPr>
        <p:blipFill rotWithShape="1">
          <a:blip r:embed="rId3">
            <a:alphaModFix/>
          </a:blip>
          <a:srcRect t="7812" b="7811"/>
          <a:stretch/>
        </p:blipFill>
        <p:spPr>
          <a:xfrm>
            <a:off x="0" y="0"/>
            <a:ext cx="12192000" cy="6858000"/>
          </a:xfrm>
          <a:prstGeom prst="rect">
            <a:avLst/>
          </a:prstGeom>
          <a:solidFill>
            <a:schemeClr val="lt1"/>
          </a:solidFill>
          <a:ln>
            <a:noFill/>
          </a:ln>
        </p:spPr>
      </p:pic>
      <p:sp>
        <p:nvSpPr>
          <p:cNvPr id="159" name="Google Shape;159;p3"/>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161" name="Google Shape;161;p3"/>
          <p:cNvSpPr txBox="1"/>
          <p:nvPr/>
        </p:nvSpPr>
        <p:spPr>
          <a:xfrm>
            <a:off x="1590805" y="2696462"/>
            <a:ext cx="7637171" cy="1351827"/>
          </a:xfrm>
          <a:prstGeom prst="rect">
            <a:avLst/>
          </a:prstGeom>
          <a:noFill/>
          <a:ln>
            <a:noFill/>
          </a:ln>
        </p:spPr>
        <p:txBody>
          <a:bodyPr spcFirstLastPara="1" wrap="square" lIns="91425" tIns="45700" rIns="91425" bIns="45700" anchor="t" anchorCtr="0">
            <a:noAutofit/>
          </a:bodyPr>
          <a:lstStyle/>
          <a:p>
            <a:pPr>
              <a:spcBef>
                <a:spcPts val="0"/>
              </a:spcBef>
              <a:buSzPts val="2400"/>
              <a:buFont typeface="Arial"/>
              <a:buNone/>
            </a:pPr>
            <a:r>
              <a:rPr lang="es-ES" sz="4400" b="1" dirty="0">
                <a:solidFill>
                  <a:schemeClr val="bg1"/>
                </a:solidFill>
              </a:rPr>
              <a:t>Acerca del PSI</a:t>
            </a:r>
          </a:p>
          <a:p>
            <a:pPr marL="0" marR="0" lvl="0" indent="0" algn="l" rtl="0">
              <a:lnSpc>
                <a:spcPct val="90000"/>
              </a:lnSpc>
              <a:spcBef>
                <a:spcPts val="0"/>
              </a:spcBef>
              <a:spcAft>
                <a:spcPts val="0"/>
              </a:spcAft>
              <a:buClr>
                <a:schemeClr val="lt1"/>
              </a:buClr>
              <a:buSzPts val="4400"/>
              <a:buFont typeface="Arial"/>
              <a:buNone/>
            </a:pPr>
            <a:endParaRPr sz="4400" b="1" dirty="0">
              <a:solidFill>
                <a:schemeClr val="lt1"/>
              </a:solidFill>
              <a:latin typeface="Arial"/>
              <a:ea typeface="Arial"/>
              <a:cs typeface="Arial"/>
              <a:sym typeface="Arial"/>
            </a:endParaRPr>
          </a:p>
        </p:txBody>
      </p:sp>
      <p:cxnSp>
        <p:nvCxnSpPr>
          <p:cNvPr id="162" name="Google Shape;162;p3"/>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sp>
        <p:nvSpPr>
          <p:cNvPr id="163" name="Google Shape;163;p3"/>
          <p:cNvSpPr txBox="1"/>
          <p:nvPr/>
        </p:nvSpPr>
        <p:spPr>
          <a:xfrm>
            <a:off x="1637692" y="4325088"/>
            <a:ext cx="4743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cap="none">
                <a:solidFill>
                  <a:schemeClr val="lt1"/>
                </a:solidFill>
                <a:latin typeface="Arial"/>
                <a:ea typeface="Arial"/>
                <a:cs typeface="Arial"/>
                <a:sym typeface="Arial"/>
              </a:rPr>
              <a:t>.</a:t>
            </a:r>
            <a:endParaRPr sz="1800" cap="none">
              <a:solidFill>
                <a:schemeClr val="lt1"/>
              </a:solidFill>
              <a:latin typeface="Arial"/>
              <a:ea typeface="Arial"/>
              <a:cs typeface="Arial"/>
              <a:sym typeface="Arial"/>
            </a:endParaRPr>
          </a:p>
        </p:txBody>
      </p:sp>
      <p:pic>
        <p:nvPicPr>
          <p:cNvPr id="164" name="Google Shape;164;p3"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165" name="Google Shape;165;p3"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7"/>
          <p:cNvSpPr txBox="1">
            <a:spLocks noGrp="1"/>
          </p:cNvSpPr>
          <p:nvPr>
            <p:ph type="ctrTitle"/>
          </p:nvPr>
        </p:nvSpPr>
        <p:spPr>
          <a:xfrm>
            <a:off x="731520" y="1159344"/>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dirty="0"/>
              <a:t>What are the requirements to maintain your signatory status?</a:t>
            </a:r>
            <a:br>
              <a:rPr lang="en-GB" dirty="0"/>
            </a:br>
            <a:endParaRPr dirty="0"/>
          </a:p>
        </p:txBody>
      </p:sp>
      <p:sp>
        <p:nvSpPr>
          <p:cNvPr id="545" name="Google Shape;545;p27"/>
          <p:cNvSpPr txBox="1">
            <a:spLocks noGrp="1"/>
          </p:cNvSpPr>
          <p:nvPr>
            <p:ph type="subTitle" idx="1"/>
          </p:nvPr>
        </p:nvSpPr>
        <p:spPr>
          <a:xfrm>
            <a:off x="731520" y="2115699"/>
            <a:ext cx="9144000" cy="4616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GB" dirty="0"/>
              <a:t>Your organisation will need to fulfil the following requirements:</a:t>
            </a:r>
            <a:endParaRPr dirty="0"/>
          </a:p>
          <a:p>
            <a:pPr marL="285750" marR="0" lvl="0" indent="-171450" algn="l" rtl="0">
              <a:lnSpc>
                <a:spcPct val="90000"/>
              </a:lnSpc>
              <a:spcBef>
                <a:spcPts val="1000"/>
              </a:spcBef>
              <a:spcAft>
                <a:spcPts val="0"/>
              </a:spcAft>
              <a:buClr>
                <a:srgbClr val="5390CD"/>
              </a:buClr>
              <a:buSzPts val="1800"/>
              <a:buFont typeface="Arial"/>
              <a:buNone/>
            </a:pPr>
            <a:endParaRPr dirty="0"/>
          </a:p>
          <a:p>
            <a:pPr marL="285750" marR="0" lvl="0" indent="-171450" algn="l" rtl="0">
              <a:lnSpc>
                <a:spcPct val="90000"/>
              </a:lnSpc>
              <a:spcBef>
                <a:spcPts val="1000"/>
              </a:spcBef>
              <a:spcAft>
                <a:spcPts val="0"/>
              </a:spcAft>
              <a:buClr>
                <a:srgbClr val="5390CD"/>
              </a:buClr>
              <a:buSzPts val="1800"/>
              <a:buFont typeface="Arial"/>
              <a:buNone/>
            </a:pPr>
            <a:endParaRPr sz="6600" dirty="0">
              <a:solidFill>
                <a:srgbClr val="153148">
                  <a:alpha val="35000"/>
                </a:srgbClr>
              </a:solidFill>
            </a:endParaRPr>
          </a:p>
        </p:txBody>
      </p:sp>
      <p:sp>
        <p:nvSpPr>
          <p:cNvPr id="9" name="Google Shape;241;p10">
            <a:extLst>
              <a:ext uri="{FF2B5EF4-FFF2-40B4-BE49-F238E27FC236}">
                <a16:creationId xmlns:a16="http://schemas.microsoft.com/office/drawing/2014/main" id="{8EDAC2BB-4B87-894A-8CD5-4C349DECEA6C}"/>
              </a:ext>
            </a:extLst>
          </p:cNvPr>
          <p:cNvSpPr txBox="1"/>
          <p:nvPr/>
        </p:nvSpPr>
        <p:spPr>
          <a:xfrm>
            <a:off x="1737088" y="3929157"/>
            <a:ext cx="4029727" cy="98288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4000"/>
              <a:buFont typeface="Arial"/>
              <a:buNone/>
            </a:pPr>
            <a:r>
              <a:rPr lang="en-GB" sz="2400" b="1" dirty="0">
                <a:solidFill>
                  <a:schemeClr val="tx1"/>
                </a:solidFill>
              </a:rPr>
              <a:t>Participation in the annual public disclosure process</a:t>
            </a:r>
            <a:endParaRPr sz="2400" b="1" dirty="0">
              <a:solidFill>
                <a:schemeClr val="tx1"/>
              </a:solidFill>
            </a:endParaRPr>
          </a:p>
        </p:txBody>
      </p:sp>
      <p:sp>
        <p:nvSpPr>
          <p:cNvPr id="12" name="Google Shape;241;p10">
            <a:extLst>
              <a:ext uri="{FF2B5EF4-FFF2-40B4-BE49-F238E27FC236}">
                <a16:creationId xmlns:a16="http://schemas.microsoft.com/office/drawing/2014/main" id="{A42D3ABD-5854-3A4C-9BA9-AD4AC153C4A9}"/>
              </a:ext>
            </a:extLst>
          </p:cNvPr>
          <p:cNvSpPr txBox="1"/>
          <p:nvPr/>
        </p:nvSpPr>
        <p:spPr>
          <a:xfrm>
            <a:off x="6674127" y="4116829"/>
            <a:ext cx="3704377" cy="655254"/>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4000"/>
              <a:buFont typeface="Arial"/>
              <a:buNone/>
            </a:pPr>
            <a:r>
              <a:rPr lang="en-GB" sz="2400" b="1" dirty="0">
                <a:solidFill>
                  <a:schemeClr val="tx1"/>
                </a:solidFill>
              </a:rPr>
              <a:t>Payment of annual fees</a:t>
            </a:r>
            <a:endParaRPr sz="2400" b="1" dirty="0">
              <a:solidFill>
                <a:schemeClr val="tx1"/>
              </a:solidFill>
            </a:endParaRPr>
          </a:p>
        </p:txBody>
      </p:sp>
      <p:sp>
        <p:nvSpPr>
          <p:cNvPr id="23" name="Google Shape;545;p27">
            <a:extLst>
              <a:ext uri="{FF2B5EF4-FFF2-40B4-BE49-F238E27FC236}">
                <a16:creationId xmlns:a16="http://schemas.microsoft.com/office/drawing/2014/main" id="{237F99AC-CAAF-B641-A1DB-59A4CD417360}"/>
              </a:ext>
            </a:extLst>
          </p:cNvPr>
          <p:cNvSpPr txBox="1">
            <a:spLocks/>
          </p:cNvSpPr>
          <p:nvPr/>
        </p:nvSpPr>
        <p:spPr>
          <a:xfrm>
            <a:off x="2959473" y="3110611"/>
            <a:ext cx="2492269" cy="1726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spcBef>
                <a:spcPts val="0"/>
              </a:spcBef>
              <a:buFont typeface="Arial"/>
              <a:buNone/>
            </a:pPr>
            <a:r>
              <a:rPr lang="en-GB" sz="15000" b="1" dirty="0">
                <a:solidFill>
                  <a:srgbClr val="153148">
                    <a:alpha val="15000"/>
                  </a:srgbClr>
                </a:solidFill>
              </a:rPr>
              <a:t>1</a:t>
            </a:r>
          </a:p>
          <a:p>
            <a:pPr marL="285750" indent="-171450">
              <a:buFont typeface="Arial"/>
              <a:buNone/>
            </a:pPr>
            <a:endParaRPr lang="en-GB" dirty="0"/>
          </a:p>
          <a:p>
            <a:pPr marL="285750" indent="-171450">
              <a:buFont typeface="Arial"/>
              <a:buNone/>
            </a:pPr>
            <a:endParaRPr lang="en-GB" sz="6600" dirty="0">
              <a:solidFill>
                <a:srgbClr val="153148">
                  <a:alpha val="35000"/>
                </a:srgbClr>
              </a:solidFill>
            </a:endParaRPr>
          </a:p>
        </p:txBody>
      </p:sp>
      <p:sp>
        <p:nvSpPr>
          <p:cNvPr id="25" name="Google Shape;545;p27">
            <a:extLst>
              <a:ext uri="{FF2B5EF4-FFF2-40B4-BE49-F238E27FC236}">
                <a16:creationId xmlns:a16="http://schemas.microsoft.com/office/drawing/2014/main" id="{DA91D040-6D55-C947-9F48-565ECFEF475E}"/>
              </a:ext>
            </a:extLst>
          </p:cNvPr>
          <p:cNvSpPr txBox="1">
            <a:spLocks/>
          </p:cNvSpPr>
          <p:nvPr/>
        </p:nvSpPr>
        <p:spPr>
          <a:xfrm>
            <a:off x="7822227" y="3112023"/>
            <a:ext cx="2492269" cy="1726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5390CD"/>
              </a:buClr>
              <a:buSzPts val="18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spcBef>
                <a:spcPts val="0"/>
              </a:spcBef>
              <a:buFont typeface="Arial"/>
              <a:buNone/>
            </a:pPr>
            <a:r>
              <a:rPr lang="en-GB" sz="15000" b="1" dirty="0">
                <a:solidFill>
                  <a:srgbClr val="153148">
                    <a:alpha val="15000"/>
                  </a:srgbClr>
                </a:solidFill>
              </a:rPr>
              <a:t>2</a:t>
            </a:r>
            <a:endParaRPr lang="en-GB" dirty="0"/>
          </a:p>
          <a:p>
            <a:pPr marL="285750" indent="-171450">
              <a:buFont typeface="Arial"/>
              <a:buNone/>
            </a:pPr>
            <a:endParaRPr lang="en-GB" sz="6600" dirty="0">
              <a:solidFill>
                <a:srgbClr val="153148">
                  <a:alpha val="35000"/>
                </a:srgb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8"/>
          <p:cNvSpPr txBox="1">
            <a:spLocks noGrp="1"/>
          </p:cNvSpPr>
          <p:nvPr>
            <p:ph type="ctrTitle"/>
          </p:nvPr>
        </p:nvSpPr>
        <p:spPr>
          <a:xfrm>
            <a:off x="554539" y="992196"/>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dirty="0"/>
              <a:t>Guidelines for disclosure</a:t>
            </a:r>
            <a:endParaRPr dirty="0"/>
          </a:p>
        </p:txBody>
      </p:sp>
      <p:sp>
        <p:nvSpPr>
          <p:cNvPr id="551" name="Google Shape;551;p28"/>
          <p:cNvSpPr txBox="1">
            <a:spLocks noGrp="1"/>
          </p:cNvSpPr>
          <p:nvPr>
            <p:ph type="subTitle" idx="1"/>
          </p:nvPr>
        </p:nvSpPr>
        <p:spPr>
          <a:xfrm>
            <a:off x="586444" y="1642852"/>
            <a:ext cx="8039566" cy="868486"/>
          </a:xfrm>
          <a:prstGeom prst="rect">
            <a:avLst/>
          </a:prstGeom>
          <a:noFill/>
          <a:ln>
            <a:noFill/>
          </a:ln>
        </p:spPr>
        <p:txBody>
          <a:bodyPr spcFirstLastPara="1" wrap="square" lIns="91425" tIns="45700" rIns="91425" bIns="45700" anchor="t" anchorCtr="0">
            <a:noAutofit/>
          </a:bodyPr>
          <a:lstStyle/>
          <a:p>
            <a:pPr marR="0" lvl="0" algn="just" rtl="0">
              <a:lnSpc>
                <a:spcPct val="90000"/>
              </a:lnSpc>
              <a:spcBef>
                <a:spcPts val="0"/>
              </a:spcBef>
              <a:spcAft>
                <a:spcPts val="0"/>
              </a:spcAft>
              <a:buClr>
                <a:srgbClr val="5390CD"/>
              </a:buClr>
              <a:buSzPts val="1600"/>
              <a:buNone/>
            </a:pPr>
            <a:r>
              <a:rPr lang="en-GB" sz="1400" dirty="0"/>
              <a:t>To adhere to Principle 4, your organisation may choose to answer the following recommended guide questions to explain how Principles 1, 2 and 3 are being implemented:</a:t>
            </a:r>
          </a:p>
          <a:p>
            <a:pPr marL="285750" marR="0" lvl="0" indent="-184150" algn="l" rtl="0">
              <a:lnSpc>
                <a:spcPct val="90000"/>
              </a:lnSpc>
              <a:spcBef>
                <a:spcPts val="1000"/>
              </a:spcBef>
              <a:spcAft>
                <a:spcPts val="0"/>
              </a:spcAft>
              <a:buClr>
                <a:srgbClr val="5390CD"/>
              </a:buClr>
              <a:buSzPts val="1600"/>
              <a:buFont typeface="Arial"/>
              <a:buNone/>
            </a:pPr>
            <a:endParaRPr sz="1600" dirty="0"/>
          </a:p>
        </p:txBody>
      </p:sp>
      <p:sp>
        <p:nvSpPr>
          <p:cNvPr id="5" name="CasellaDiTesto 4">
            <a:extLst>
              <a:ext uri="{FF2B5EF4-FFF2-40B4-BE49-F238E27FC236}">
                <a16:creationId xmlns:a16="http://schemas.microsoft.com/office/drawing/2014/main" id="{1EADF231-7840-DA4B-8283-BACCBF57073F}"/>
              </a:ext>
            </a:extLst>
          </p:cNvPr>
          <p:cNvSpPr txBox="1"/>
          <p:nvPr/>
        </p:nvSpPr>
        <p:spPr>
          <a:xfrm>
            <a:off x="586444" y="4150572"/>
            <a:ext cx="9634925" cy="1834348"/>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600"/>
              <a:buNone/>
            </a:pPr>
            <a:endParaRPr lang="en-GB" dirty="0"/>
          </a:p>
          <a:p>
            <a:pPr marR="0" lvl="0" algn="just" rtl="0">
              <a:lnSpc>
                <a:spcPct val="90000"/>
              </a:lnSpc>
              <a:spcBef>
                <a:spcPts val="1000"/>
              </a:spcBef>
              <a:spcAft>
                <a:spcPts val="0"/>
              </a:spcAft>
              <a:buClr>
                <a:srgbClr val="5390CD"/>
              </a:buClr>
              <a:buSzPts val="1600"/>
              <a:buNone/>
            </a:pPr>
            <a:r>
              <a:rPr lang="en-GB" dirty="0"/>
              <a:t>Your organisation may also </a:t>
            </a:r>
            <a:r>
              <a:rPr lang="en-GB" b="1" dirty="0"/>
              <a:t>choose</a:t>
            </a:r>
            <a:r>
              <a:rPr lang="en-GB" dirty="0"/>
              <a:t> to </a:t>
            </a:r>
            <a:r>
              <a:rPr lang="en-GB" b="1" dirty="0"/>
              <a:t>align</a:t>
            </a:r>
            <a:r>
              <a:rPr lang="en-GB" dirty="0"/>
              <a:t> or </a:t>
            </a:r>
            <a:r>
              <a:rPr lang="en-GB" b="1" dirty="0"/>
              <a:t>cross-reference</a:t>
            </a:r>
            <a:r>
              <a:rPr lang="en-GB" dirty="0"/>
              <a:t> its </a:t>
            </a:r>
            <a:r>
              <a:rPr lang="en-GB" b="1" dirty="0"/>
              <a:t>disclosure</a:t>
            </a:r>
            <a:r>
              <a:rPr lang="en-GB" dirty="0"/>
              <a:t> with</a:t>
            </a:r>
            <a:r>
              <a:rPr lang="en-GB" b="1" dirty="0"/>
              <a:t> current reporting </a:t>
            </a:r>
            <a:r>
              <a:rPr lang="en-GB" dirty="0"/>
              <a:t>(e.g. annual report, sustainability report, relevant disclosure or reporting frameworks).Your organisation is free to decide the content of its disclosure. Regardless of the content, your organisation is required to:</a:t>
            </a:r>
          </a:p>
          <a:p>
            <a:pPr marR="0" lvl="0" algn="just" rtl="0">
              <a:lnSpc>
                <a:spcPct val="90000"/>
              </a:lnSpc>
              <a:spcBef>
                <a:spcPts val="1000"/>
              </a:spcBef>
              <a:spcAft>
                <a:spcPts val="0"/>
              </a:spcAft>
              <a:buClr>
                <a:srgbClr val="5390CD"/>
              </a:buClr>
              <a:buSzPts val="1600"/>
              <a:buNone/>
            </a:pPr>
            <a:r>
              <a:rPr lang="en-GB" b="1" dirty="0"/>
              <a:t>Disclose annually</a:t>
            </a:r>
            <a:r>
              <a:rPr lang="en-GB" dirty="0"/>
              <a:t>, from the date your organisation became a signatory, its </a:t>
            </a:r>
            <a:r>
              <a:rPr lang="en-GB" b="1" dirty="0"/>
              <a:t>progress</a:t>
            </a:r>
            <a:r>
              <a:rPr lang="en-GB" dirty="0"/>
              <a:t> in </a:t>
            </a:r>
            <a:r>
              <a:rPr lang="en-GB" b="1" dirty="0"/>
              <a:t>implementing</a:t>
            </a:r>
            <a:r>
              <a:rPr lang="en-GB" dirty="0"/>
              <a:t> the </a:t>
            </a:r>
            <a:r>
              <a:rPr lang="en-GB" b="1" dirty="0"/>
              <a:t>Principles</a:t>
            </a:r>
            <a:r>
              <a:rPr lang="en-GB" dirty="0"/>
              <a:t>. Your organisation is free to decide when its disclosure is completed each year.</a:t>
            </a:r>
          </a:p>
          <a:p>
            <a:pPr marR="0" lvl="0" algn="just" rtl="0">
              <a:lnSpc>
                <a:spcPct val="90000"/>
              </a:lnSpc>
              <a:spcBef>
                <a:spcPts val="1000"/>
              </a:spcBef>
              <a:spcAft>
                <a:spcPts val="0"/>
              </a:spcAft>
              <a:buClr>
                <a:srgbClr val="5390CD"/>
              </a:buClr>
              <a:buSzPts val="1600"/>
              <a:buNone/>
            </a:pPr>
            <a:r>
              <a:rPr lang="en-GB" b="1" dirty="0"/>
              <a:t>Make</a:t>
            </a:r>
            <a:r>
              <a:rPr lang="en-GB" dirty="0"/>
              <a:t> its </a:t>
            </a:r>
            <a:r>
              <a:rPr lang="en-GB" b="1" dirty="0"/>
              <a:t>disclosures public </a:t>
            </a:r>
            <a:r>
              <a:rPr lang="en-GB" dirty="0"/>
              <a:t>and allow them to be publicly available on the UNEP FI website.</a:t>
            </a:r>
          </a:p>
        </p:txBody>
      </p:sp>
      <p:pic>
        <p:nvPicPr>
          <p:cNvPr id="7" name="Elemento grafico 6" descr="Punto interrogativo contorno">
            <a:extLst>
              <a:ext uri="{FF2B5EF4-FFF2-40B4-BE49-F238E27FC236}">
                <a16:creationId xmlns:a16="http://schemas.microsoft.com/office/drawing/2014/main" id="{A3131185-A3D1-8F49-9CE4-50B0AB9F18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427" y="2601000"/>
            <a:ext cx="1603248" cy="1603248"/>
          </a:xfrm>
          <a:prstGeom prst="rect">
            <a:avLst/>
          </a:prstGeom>
        </p:spPr>
      </p:pic>
      <p:sp>
        <p:nvSpPr>
          <p:cNvPr id="11" name="CasellaDiTesto 10">
            <a:extLst>
              <a:ext uri="{FF2B5EF4-FFF2-40B4-BE49-F238E27FC236}">
                <a16:creationId xmlns:a16="http://schemas.microsoft.com/office/drawing/2014/main" id="{074EB296-79F8-BE4C-AE88-0FFA647AA784}"/>
              </a:ext>
            </a:extLst>
          </p:cNvPr>
          <p:cNvSpPr txBox="1"/>
          <p:nvPr/>
        </p:nvSpPr>
        <p:spPr>
          <a:xfrm>
            <a:off x="2612172" y="3481903"/>
            <a:ext cx="7386631" cy="286232"/>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600"/>
            </a:pPr>
            <a:r>
              <a:rPr lang="it-IT" sz="1400" dirty="0" err="1"/>
              <a:t>What</a:t>
            </a:r>
            <a:r>
              <a:rPr lang="it-IT" sz="1400" dirty="0"/>
              <a:t> </a:t>
            </a:r>
            <a:r>
              <a:rPr lang="it-IT" sz="1400" dirty="0" err="1"/>
              <a:t>key</a:t>
            </a:r>
            <a:r>
              <a:rPr lang="it-IT" sz="1400" dirty="0"/>
              <a:t> </a:t>
            </a:r>
            <a:r>
              <a:rPr lang="it-IT" sz="1400" dirty="0" err="1"/>
              <a:t>actions</a:t>
            </a:r>
            <a:r>
              <a:rPr lang="it-IT" sz="1400" dirty="0"/>
              <a:t> </a:t>
            </a:r>
            <a:r>
              <a:rPr lang="it-IT" sz="1400" dirty="0" err="1"/>
              <a:t>have</a:t>
            </a:r>
            <a:r>
              <a:rPr lang="it-IT" sz="1400" dirty="0"/>
              <a:t> </a:t>
            </a:r>
            <a:r>
              <a:rPr lang="it-IT" sz="1400" dirty="0" err="1"/>
              <a:t>you</a:t>
            </a:r>
            <a:r>
              <a:rPr lang="it-IT" sz="1400" dirty="0"/>
              <a:t> </a:t>
            </a:r>
            <a:r>
              <a:rPr lang="it-IT" sz="1400" dirty="0" err="1"/>
              <a:t>taken</a:t>
            </a:r>
            <a:r>
              <a:rPr lang="it-IT" sz="1400" dirty="0"/>
              <a:t> to date to </a:t>
            </a:r>
            <a:r>
              <a:rPr lang="it-IT" sz="1400" dirty="0" err="1"/>
              <a:t>achieve</a:t>
            </a:r>
            <a:r>
              <a:rPr lang="it-IT" sz="1400" dirty="0"/>
              <a:t> </a:t>
            </a:r>
            <a:r>
              <a:rPr lang="it-IT" sz="1400" dirty="0" err="1"/>
              <a:t>them</a:t>
            </a:r>
            <a:r>
              <a:rPr lang="it-IT" sz="1400" dirty="0"/>
              <a:t> (i.e. </a:t>
            </a:r>
            <a:r>
              <a:rPr lang="it-IT" sz="1400" dirty="0" err="1"/>
              <a:t>demonstrate</a:t>
            </a:r>
            <a:r>
              <a:rPr lang="it-IT" sz="1400" dirty="0"/>
              <a:t> progress)?</a:t>
            </a:r>
          </a:p>
        </p:txBody>
      </p:sp>
      <p:sp>
        <p:nvSpPr>
          <p:cNvPr id="9" name="Ovale 8">
            <a:extLst>
              <a:ext uri="{FF2B5EF4-FFF2-40B4-BE49-F238E27FC236}">
                <a16:creationId xmlns:a16="http://schemas.microsoft.com/office/drawing/2014/main" id="{CF160070-AB60-7940-96ED-E9B19A67C16D}"/>
              </a:ext>
            </a:extLst>
          </p:cNvPr>
          <p:cNvSpPr/>
          <p:nvPr/>
        </p:nvSpPr>
        <p:spPr>
          <a:xfrm>
            <a:off x="1528375" y="2736584"/>
            <a:ext cx="149352" cy="147731"/>
          </a:xfrm>
          <a:prstGeom prst="ellipse">
            <a:avLst/>
          </a:prstGeom>
          <a:solidFill>
            <a:srgbClr val="5390CD"/>
          </a:solidFill>
          <a:ln>
            <a:solidFill>
              <a:srgbClr val="539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solidFill>
                <a:srgbClr val="5390CD"/>
              </a:solidFill>
            </a:endParaRPr>
          </a:p>
        </p:txBody>
      </p:sp>
      <p:sp>
        <p:nvSpPr>
          <p:cNvPr id="14" name="CasellaDiTesto 13">
            <a:extLst>
              <a:ext uri="{FF2B5EF4-FFF2-40B4-BE49-F238E27FC236}">
                <a16:creationId xmlns:a16="http://schemas.microsoft.com/office/drawing/2014/main" id="{4A5534AD-720B-8444-9315-48279A7E021A}"/>
              </a:ext>
            </a:extLst>
          </p:cNvPr>
          <p:cNvSpPr txBox="1"/>
          <p:nvPr/>
        </p:nvSpPr>
        <p:spPr>
          <a:xfrm>
            <a:off x="2644803" y="2667333"/>
            <a:ext cx="6094476" cy="286232"/>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600"/>
            </a:pPr>
            <a:r>
              <a:rPr lang="it-IT" sz="1400" dirty="0" err="1"/>
              <a:t>What</a:t>
            </a:r>
            <a:r>
              <a:rPr lang="it-IT" sz="1400" dirty="0"/>
              <a:t> are </a:t>
            </a:r>
            <a:r>
              <a:rPr lang="it-IT" sz="1400" dirty="0" err="1"/>
              <a:t>your</a:t>
            </a:r>
            <a:r>
              <a:rPr lang="it-IT" sz="1400" dirty="0"/>
              <a:t> </a:t>
            </a:r>
            <a:r>
              <a:rPr lang="it-IT" sz="1400" dirty="0" err="1"/>
              <a:t>aspirations</a:t>
            </a:r>
            <a:r>
              <a:rPr lang="it-IT" sz="1400" dirty="0"/>
              <a:t> and targets for </a:t>
            </a:r>
            <a:r>
              <a:rPr lang="it-IT" sz="1400" dirty="0" err="1"/>
              <a:t>this</a:t>
            </a:r>
            <a:r>
              <a:rPr lang="it-IT" sz="1400" dirty="0"/>
              <a:t> </a:t>
            </a:r>
            <a:r>
              <a:rPr lang="it-IT" sz="1400" dirty="0" err="1"/>
              <a:t>Principle</a:t>
            </a:r>
            <a:r>
              <a:rPr lang="it-IT" sz="1400" dirty="0"/>
              <a:t>?</a:t>
            </a:r>
          </a:p>
        </p:txBody>
      </p:sp>
      <p:cxnSp>
        <p:nvCxnSpPr>
          <p:cNvPr id="13" name="Connettore 1 12">
            <a:extLst>
              <a:ext uri="{FF2B5EF4-FFF2-40B4-BE49-F238E27FC236}">
                <a16:creationId xmlns:a16="http://schemas.microsoft.com/office/drawing/2014/main" id="{81AD96FF-31BE-9D45-A1A2-5A8DD0909114}"/>
              </a:ext>
            </a:extLst>
          </p:cNvPr>
          <p:cNvCxnSpPr>
            <a:stCxn id="9" idx="6"/>
            <a:endCxn id="14" idx="1"/>
          </p:cNvCxnSpPr>
          <p:nvPr/>
        </p:nvCxnSpPr>
        <p:spPr>
          <a:xfrm flipV="1">
            <a:off x="1677727" y="2810449"/>
            <a:ext cx="967076" cy="1"/>
          </a:xfrm>
          <a:prstGeom prst="line">
            <a:avLst/>
          </a:prstGeom>
          <a:ln>
            <a:tailEnd type="diamond"/>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87772C07-A6F3-9341-B050-7FC194705B2A}"/>
              </a:ext>
            </a:extLst>
          </p:cNvPr>
          <p:cNvSpPr txBox="1"/>
          <p:nvPr/>
        </p:nvSpPr>
        <p:spPr>
          <a:xfrm>
            <a:off x="2819669" y="3065474"/>
            <a:ext cx="6094476" cy="286232"/>
          </a:xfrm>
          <a:prstGeom prst="rect">
            <a:avLst/>
          </a:prstGeom>
          <a:noFill/>
        </p:spPr>
        <p:txBody>
          <a:bodyPr wrap="square">
            <a:spAutoFit/>
          </a:bodyPr>
          <a:lstStyle/>
          <a:p>
            <a:pPr marR="0" lvl="0" algn="l" rtl="0">
              <a:lnSpc>
                <a:spcPct val="90000"/>
              </a:lnSpc>
              <a:spcBef>
                <a:spcPts val="1000"/>
              </a:spcBef>
              <a:spcAft>
                <a:spcPts val="0"/>
              </a:spcAft>
              <a:buClr>
                <a:srgbClr val="5390CD"/>
              </a:buClr>
              <a:buSzPts val="1600"/>
            </a:pPr>
            <a:r>
              <a:rPr lang="it-IT" sz="1400" dirty="0"/>
              <a:t>How do </a:t>
            </a:r>
            <a:r>
              <a:rPr lang="it-IT" sz="1400" dirty="0" err="1"/>
              <a:t>you</a:t>
            </a:r>
            <a:r>
              <a:rPr lang="it-IT" sz="1400" dirty="0"/>
              <a:t> </a:t>
            </a:r>
            <a:r>
              <a:rPr lang="it-IT" sz="1400" dirty="0" err="1"/>
              <a:t>plan</a:t>
            </a:r>
            <a:r>
              <a:rPr lang="it-IT" sz="1400" dirty="0"/>
              <a:t> to </a:t>
            </a:r>
            <a:r>
              <a:rPr lang="it-IT" sz="1400" dirty="0" err="1"/>
              <a:t>achieve</a:t>
            </a:r>
            <a:r>
              <a:rPr lang="it-IT" sz="1400" dirty="0"/>
              <a:t> </a:t>
            </a:r>
            <a:r>
              <a:rPr lang="it-IT" sz="1400" dirty="0" err="1"/>
              <a:t>them</a:t>
            </a:r>
            <a:r>
              <a:rPr lang="it-IT" sz="1400" dirty="0"/>
              <a:t>?</a:t>
            </a:r>
          </a:p>
        </p:txBody>
      </p:sp>
      <p:sp>
        <p:nvSpPr>
          <p:cNvPr id="19" name="Ovale 18">
            <a:extLst>
              <a:ext uri="{FF2B5EF4-FFF2-40B4-BE49-F238E27FC236}">
                <a16:creationId xmlns:a16="http://schemas.microsoft.com/office/drawing/2014/main" id="{F63641A6-9348-5645-8C21-80014E7775BA}"/>
              </a:ext>
            </a:extLst>
          </p:cNvPr>
          <p:cNvSpPr/>
          <p:nvPr/>
        </p:nvSpPr>
        <p:spPr>
          <a:xfrm>
            <a:off x="1528375" y="3545998"/>
            <a:ext cx="149352" cy="147731"/>
          </a:xfrm>
          <a:prstGeom prst="ellipse">
            <a:avLst/>
          </a:prstGeom>
          <a:solidFill>
            <a:srgbClr val="5390CD"/>
          </a:solidFill>
          <a:ln>
            <a:solidFill>
              <a:srgbClr val="539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solidFill>
                <a:srgbClr val="5390CD"/>
              </a:solidFill>
            </a:endParaRPr>
          </a:p>
        </p:txBody>
      </p:sp>
      <p:sp>
        <p:nvSpPr>
          <p:cNvPr id="20" name="Ovale 19">
            <a:extLst>
              <a:ext uri="{FF2B5EF4-FFF2-40B4-BE49-F238E27FC236}">
                <a16:creationId xmlns:a16="http://schemas.microsoft.com/office/drawing/2014/main" id="{2539AFD2-B063-184B-B12A-6104673830B9}"/>
              </a:ext>
            </a:extLst>
          </p:cNvPr>
          <p:cNvSpPr/>
          <p:nvPr/>
        </p:nvSpPr>
        <p:spPr>
          <a:xfrm>
            <a:off x="1830127" y="3134725"/>
            <a:ext cx="149352" cy="147731"/>
          </a:xfrm>
          <a:prstGeom prst="ellipse">
            <a:avLst/>
          </a:prstGeom>
          <a:solidFill>
            <a:srgbClr val="5390CD"/>
          </a:solidFill>
          <a:ln>
            <a:solidFill>
              <a:srgbClr val="539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solidFill>
                <a:srgbClr val="5390CD"/>
              </a:solidFill>
            </a:endParaRPr>
          </a:p>
        </p:txBody>
      </p:sp>
      <p:cxnSp>
        <p:nvCxnSpPr>
          <p:cNvPr id="21" name="Connettore 1 20">
            <a:extLst>
              <a:ext uri="{FF2B5EF4-FFF2-40B4-BE49-F238E27FC236}">
                <a16:creationId xmlns:a16="http://schemas.microsoft.com/office/drawing/2014/main" id="{F7CDDC65-9C5D-6A49-AD3F-51307BDBB34F}"/>
              </a:ext>
            </a:extLst>
          </p:cNvPr>
          <p:cNvCxnSpPr/>
          <p:nvPr/>
        </p:nvCxnSpPr>
        <p:spPr>
          <a:xfrm flipV="1">
            <a:off x="1866506" y="3208999"/>
            <a:ext cx="967076" cy="1"/>
          </a:xfrm>
          <a:prstGeom prst="line">
            <a:avLst/>
          </a:prstGeom>
          <a:ln>
            <a:tailEnd type="diamond"/>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CE596A0F-F52F-0A4D-8067-A8C12713F9A2}"/>
              </a:ext>
            </a:extLst>
          </p:cNvPr>
          <p:cNvCxnSpPr/>
          <p:nvPr/>
        </p:nvCxnSpPr>
        <p:spPr>
          <a:xfrm flipV="1">
            <a:off x="1645096" y="3625980"/>
            <a:ext cx="967076" cy="1"/>
          </a:xfrm>
          <a:prstGeom prst="line">
            <a:avLst/>
          </a:prstGeom>
          <a:ln>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9"/>
          <p:cNvSpPr txBox="1">
            <a:spLocks noGrp="1"/>
          </p:cNvSpPr>
          <p:nvPr>
            <p:ph type="ctrTitle"/>
          </p:nvPr>
        </p:nvSpPr>
        <p:spPr>
          <a:xfrm>
            <a:off x="505378" y="663405"/>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dirty="0"/>
              <a:t>PSI Fees 2023</a:t>
            </a:r>
            <a:endParaRPr dirty="0"/>
          </a:p>
        </p:txBody>
      </p:sp>
      <p:graphicFrame>
        <p:nvGraphicFramePr>
          <p:cNvPr id="2" name="Tabella 2">
            <a:extLst>
              <a:ext uri="{FF2B5EF4-FFF2-40B4-BE49-F238E27FC236}">
                <a16:creationId xmlns:a16="http://schemas.microsoft.com/office/drawing/2014/main" id="{3850153D-87EC-2C46-92B4-D9ABA77DAEB0}"/>
              </a:ext>
            </a:extLst>
          </p:cNvPr>
          <p:cNvGraphicFramePr>
            <a:graphicFrameLocks noGrp="1"/>
          </p:cNvGraphicFramePr>
          <p:nvPr/>
        </p:nvGraphicFramePr>
        <p:xfrm>
          <a:off x="1059573" y="1377351"/>
          <a:ext cx="9758220" cy="4728754"/>
        </p:xfrm>
        <a:graphic>
          <a:graphicData uri="http://schemas.openxmlformats.org/drawingml/2006/table">
            <a:tbl>
              <a:tblPr firstRow="1" bandRow="1">
                <a:tableStyleId>{16A87E83-2CD5-49C4-8ADB-E69ADD591275}</a:tableStyleId>
              </a:tblPr>
              <a:tblGrid>
                <a:gridCol w="5495983">
                  <a:extLst>
                    <a:ext uri="{9D8B030D-6E8A-4147-A177-3AD203B41FA5}">
                      <a16:colId xmlns:a16="http://schemas.microsoft.com/office/drawing/2014/main" val="2792009633"/>
                    </a:ext>
                  </a:extLst>
                </a:gridCol>
                <a:gridCol w="4262237">
                  <a:extLst>
                    <a:ext uri="{9D8B030D-6E8A-4147-A177-3AD203B41FA5}">
                      <a16:colId xmlns:a16="http://schemas.microsoft.com/office/drawing/2014/main" val="3112016591"/>
                    </a:ext>
                  </a:extLst>
                </a:gridCol>
              </a:tblGrid>
              <a:tr h="261943">
                <a:tc gridSpan="2">
                  <a:txBody>
                    <a:bodyPr/>
                    <a:lstStyle/>
                    <a:p>
                      <a:r>
                        <a:rPr lang="it-GB" sz="1200" b="1" dirty="0">
                          <a:solidFill>
                            <a:schemeClr val="tx1"/>
                          </a:solidFill>
                        </a:rPr>
                        <a:t>Signatory Category 1: Risk Carriers</a:t>
                      </a:r>
                    </a:p>
                  </a:txBody>
                  <a:tcPr>
                    <a:solidFill>
                      <a:schemeClr val="accent1">
                        <a:lumMod val="40000"/>
                        <a:lumOff val="60000"/>
                      </a:schemeClr>
                    </a:solidFill>
                  </a:tcPr>
                </a:tc>
                <a:tc hMerge="1">
                  <a:txBody>
                    <a:bodyPr/>
                    <a:lstStyle/>
                    <a:p>
                      <a:endParaRPr lang="it-GB" dirty="0"/>
                    </a:p>
                  </a:txBody>
                  <a:tcPr/>
                </a:tc>
                <a:extLst>
                  <a:ext uri="{0D108BD9-81ED-4DB2-BD59-A6C34878D82A}">
                    <a16:rowId xmlns:a16="http://schemas.microsoft.com/office/drawing/2014/main" val="2377251176"/>
                  </a:ext>
                </a:extLst>
              </a:tr>
              <a:tr h="248639">
                <a:tc>
                  <a:txBody>
                    <a:bodyPr/>
                    <a:lstStyle/>
                    <a:p>
                      <a:r>
                        <a:rPr lang="it-GB" sz="1100" b="1" dirty="0"/>
                        <a:t>Total Gross Premius Written (US Dollars) </a:t>
                      </a:r>
                    </a:p>
                  </a:txBody>
                  <a:tcPr/>
                </a:tc>
                <a:tc>
                  <a:txBody>
                    <a:bodyPr/>
                    <a:lstStyle/>
                    <a:p>
                      <a:r>
                        <a:rPr lang="it-GB" sz="1100" b="1" dirty="0"/>
                        <a:t>Annual Fee (Swiss Francs)</a:t>
                      </a:r>
                    </a:p>
                  </a:txBody>
                  <a:tcPr/>
                </a:tc>
                <a:extLst>
                  <a:ext uri="{0D108BD9-81ED-4DB2-BD59-A6C34878D82A}">
                    <a16:rowId xmlns:a16="http://schemas.microsoft.com/office/drawing/2014/main" val="3735157734"/>
                  </a:ext>
                </a:extLst>
              </a:tr>
              <a:tr h="248639">
                <a:tc>
                  <a:txBody>
                    <a:bodyPr/>
                    <a:lstStyle/>
                    <a:p>
                      <a:r>
                        <a:rPr lang="it-GB" sz="1100" dirty="0"/>
                        <a:t>From 10 billion and above</a:t>
                      </a:r>
                    </a:p>
                  </a:txBody>
                  <a:tcPr/>
                </a:tc>
                <a:tc>
                  <a:txBody>
                    <a:bodyPr/>
                    <a:lstStyle/>
                    <a:p>
                      <a:r>
                        <a:rPr lang="it-GB" sz="1100" dirty="0"/>
                        <a:t>21,746</a:t>
                      </a:r>
                    </a:p>
                  </a:txBody>
                  <a:tcPr/>
                </a:tc>
                <a:extLst>
                  <a:ext uri="{0D108BD9-81ED-4DB2-BD59-A6C34878D82A}">
                    <a16:rowId xmlns:a16="http://schemas.microsoft.com/office/drawing/2014/main" val="364702755"/>
                  </a:ext>
                </a:extLst>
              </a:tr>
              <a:tr h="248639">
                <a:tc>
                  <a:txBody>
                    <a:bodyPr/>
                    <a:lstStyle/>
                    <a:p>
                      <a:r>
                        <a:rPr lang="it-GB" sz="1100" dirty="0"/>
                        <a:t>From 1 billion to less than 10 billion</a:t>
                      </a:r>
                    </a:p>
                  </a:txBody>
                  <a:tcPr/>
                </a:tc>
                <a:tc>
                  <a:txBody>
                    <a:bodyPr/>
                    <a:lstStyle/>
                    <a:p>
                      <a:r>
                        <a:rPr lang="it-GB" sz="1100" dirty="0"/>
                        <a:t>10,873</a:t>
                      </a:r>
                    </a:p>
                  </a:txBody>
                  <a:tcPr/>
                </a:tc>
                <a:extLst>
                  <a:ext uri="{0D108BD9-81ED-4DB2-BD59-A6C34878D82A}">
                    <a16:rowId xmlns:a16="http://schemas.microsoft.com/office/drawing/2014/main" val="3369266473"/>
                  </a:ext>
                </a:extLst>
              </a:tr>
              <a:tr h="278674">
                <a:tc>
                  <a:txBody>
                    <a:bodyPr/>
                    <a:lstStyle/>
                    <a:p>
                      <a:r>
                        <a:rPr lang="it-GB" sz="1100" dirty="0"/>
                        <a:t>From 100 million to less than 1 billion</a:t>
                      </a:r>
                    </a:p>
                  </a:txBody>
                  <a:tcPr/>
                </a:tc>
                <a:tc>
                  <a:txBody>
                    <a:bodyPr/>
                    <a:lstStyle/>
                    <a:p>
                      <a:r>
                        <a:rPr lang="it-GB" sz="1100" dirty="0"/>
                        <a:t>4,284</a:t>
                      </a:r>
                    </a:p>
                  </a:txBody>
                  <a:tcPr/>
                </a:tc>
                <a:extLst>
                  <a:ext uri="{0D108BD9-81ED-4DB2-BD59-A6C34878D82A}">
                    <a16:rowId xmlns:a16="http://schemas.microsoft.com/office/drawing/2014/main" val="2553836507"/>
                  </a:ext>
                </a:extLst>
              </a:tr>
              <a:tr h="248639">
                <a:tc>
                  <a:txBody>
                    <a:bodyPr/>
                    <a:lstStyle/>
                    <a:p>
                      <a:r>
                        <a:rPr lang="it-GB" sz="1100" dirty="0"/>
                        <a:t>Below 100 million</a:t>
                      </a:r>
                    </a:p>
                  </a:txBody>
                  <a:tcPr/>
                </a:tc>
                <a:tc>
                  <a:txBody>
                    <a:bodyPr/>
                    <a:lstStyle/>
                    <a:p>
                      <a:r>
                        <a:rPr lang="it-GB" sz="1100" dirty="0"/>
                        <a:t>2,611</a:t>
                      </a:r>
                    </a:p>
                  </a:txBody>
                  <a:tcPr/>
                </a:tc>
                <a:extLst>
                  <a:ext uri="{0D108BD9-81ED-4DB2-BD59-A6C34878D82A}">
                    <a16:rowId xmlns:a16="http://schemas.microsoft.com/office/drawing/2014/main" val="1532255438"/>
                  </a:ext>
                </a:extLst>
              </a:tr>
              <a:tr h="261943">
                <a:tc gridSpan="2">
                  <a:txBody>
                    <a:bodyPr/>
                    <a:lstStyle/>
                    <a:p>
                      <a:r>
                        <a:rPr lang="it-GB" sz="1200" b="1" dirty="0">
                          <a:solidFill>
                            <a:schemeClr val="tx1"/>
                          </a:solidFill>
                        </a:rPr>
                        <a:t>Signatory Category 2: Intermediaries and Other Insurance Service Providers</a:t>
                      </a:r>
                    </a:p>
                  </a:txBody>
                  <a:tcPr>
                    <a:solidFill>
                      <a:schemeClr val="accent1">
                        <a:lumMod val="40000"/>
                        <a:lumOff val="60000"/>
                      </a:schemeClr>
                    </a:solidFill>
                  </a:tcPr>
                </a:tc>
                <a:tc hMerge="1">
                  <a:txBody>
                    <a:bodyPr/>
                    <a:lstStyle/>
                    <a:p>
                      <a:endParaRPr lang="it-GB" dirty="0"/>
                    </a:p>
                  </a:txBody>
                  <a:tcPr/>
                </a:tc>
                <a:extLst>
                  <a:ext uri="{0D108BD9-81ED-4DB2-BD59-A6C34878D82A}">
                    <a16:rowId xmlns:a16="http://schemas.microsoft.com/office/drawing/2014/main" val="3012149008"/>
                  </a:ext>
                </a:extLst>
              </a:tr>
              <a:tr h="247390">
                <a:tc>
                  <a:txBody>
                    <a:bodyPr/>
                    <a:lstStyle/>
                    <a:p>
                      <a:r>
                        <a:rPr lang="it-GB" sz="1100" b="1" dirty="0"/>
                        <a:t>Total Revenue (US Dollars)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GB" sz="1100" b="1" dirty="0"/>
                        <a:t>Annual Fee (Swiss Francs)</a:t>
                      </a:r>
                    </a:p>
                  </a:txBody>
                  <a:tcPr/>
                </a:tc>
                <a:extLst>
                  <a:ext uri="{0D108BD9-81ED-4DB2-BD59-A6C34878D82A}">
                    <a16:rowId xmlns:a16="http://schemas.microsoft.com/office/drawing/2014/main" val="4238993642"/>
                  </a:ext>
                </a:extLst>
              </a:tr>
              <a:tr h="248639">
                <a:tc>
                  <a:txBody>
                    <a:bodyPr/>
                    <a:lstStyle/>
                    <a:p>
                      <a:r>
                        <a:rPr lang="it-GB" sz="1100" dirty="0"/>
                        <a:t>From 10 billion and above</a:t>
                      </a:r>
                    </a:p>
                  </a:txBody>
                  <a:tcPr/>
                </a:tc>
                <a:tc>
                  <a:txBody>
                    <a:bodyPr/>
                    <a:lstStyle/>
                    <a:p>
                      <a:r>
                        <a:rPr lang="it-GB" sz="1100" dirty="0"/>
                        <a:t>21,746</a:t>
                      </a:r>
                    </a:p>
                  </a:txBody>
                  <a:tcPr/>
                </a:tc>
                <a:extLst>
                  <a:ext uri="{0D108BD9-81ED-4DB2-BD59-A6C34878D82A}">
                    <a16:rowId xmlns:a16="http://schemas.microsoft.com/office/drawing/2014/main" val="3291287578"/>
                  </a:ext>
                </a:extLst>
              </a:tr>
              <a:tr h="248639">
                <a:tc>
                  <a:txBody>
                    <a:bodyPr/>
                    <a:lstStyle/>
                    <a:p>
                      <a:r>
                        <a:rPr lang="it-GB" sz="1100" dirty="0"/>
                        <a:t>From 1 billion to less than 10 billion</a:t>
                      </a:r>
                    </a:p>
                  </a:txBody>
                  <a:tcPr/>
                </a:tc>
                <a:tc>
                  <a:txBody>
                    <a:bodyPr/>
                    <a:lstStyle/>
                    <a:p>
                      <a:r>
                        <a:rPr lang="it-GB" sz="1100" dirty="0"/>
                        <a:t>10,873</a:t>
                      </a:r>
                    </a:p>
                  </a:txBody>
                  <a:tcPr/>
                </a:tc>
                <a:extLst>
                  <a:ext uri="{0D108BD9-81ED-4DB2-BD59-A6C34878D82A}">
                    <a16:rowId xmlns:a16="http://schemas.microsoft.com/office/drawing/2014/main" val="2548716755"/>
                  </a:ext>
                </a:extLst>
              </a:tr>
              <a:tr h="168430">
                <a:tc>
                  <a:txBody>
                    <a:bodyPr/>
                    <a:lstStyle/>
                    <a:p>
                      <a:r>
                        <a:rPr lang="it-GB" sz="1100" dirty="0"/>
                        <a:t>From 100 million to less than 1 billion</a:t>
                      </a:r>
                    </a:p>
                  </a:txBody>
                  <a:tcPr/>
                </a:tc>
                <a:tc>
                  <a:txBody>
                    <a:bodyPr/>
                    <a:lstStyle/>
                    <a:p>
                      <a:r>
                        <a:rPr lang="it-GB" sz="1100" dirty="0"/>
                        <a:t>4,284</a:t>
                      </a:r>
                    </a:p>
                  </a:txBody>
                  <a:tcPr/>
                </a:tc>
                <a:extLst>
                  <a:ext uri="{0D108BD9-81ED-4DB2-BD59-A6C34878D82A}">
                    <a16:rowId xmlns:a16="http://schemas.microsoft.com/office/drawing/2014/main" val="1815524246"/>
                  </a:ext>
                </a:extLst>
              </a:tr>
              <a:tr h="248639">
                <a:tc>
                  <a:txBody>
                    <a:bodyPr/>
                    <a:lstStyle/>
                    <a:p>
                      <a:r>
                        <a:rPr lang="it-GB" sz="1100" dirty="0"/>
                        <a:t>Below 100 million</a:t>
                      </a:r>
                    </a:p>
                  </a:txBody>
                  <a:tcPr/>
                </a:tc>
                <a:tc>
                  <a:txBody>
                    <a:bodyPr/>
                    <a:lstStyle/>
                    <a:p>
                      <a:r>
                        <a:rPr lang="it-GB" sz="1100" dirty="0"/>
                        <a:t>2,611</a:t>
                      </a:r>
                    </a:p>
                  </a:txBody>
                  <a:tcPr/>
                </a:tc>
                <a:extLst>
                  <a:ext uri="{0D108BD9-81ED-4DB2-BD59-A6C34878D82A}">
                    <a16:rowId xmlns:a16="http://schemas.microsoft.com/office/drawing/2014/main" val="216250127"/>
                  </a:ext>
                </a:extLst>
              </a:tr>
              <a:tr h="261943">
                <a:tc gridSpan="2">
                  <a:txBody>
                    <a:bodyPr/>
                    <a:lstStyle/>
                    <a:p>
                      <a:r>
                        <a:rPr lang="it-GB" sz="1200" b="1" dirty="0">
                          <a:solidFill>
                            <a:schemeClr val="tx1"/>
                          </a:solidFill>
                        </a:rPr>
                        <a:t>Signatory Category 3: Other Companies</a:t>
                      </a:r>
                    </a:p>
                  </a:txBody>
                  <a:tcPr>
                    <a:solidFill>
                      <a:schemeClr val="accent1">
                        <a:lumMod val="40000"/>
                        <a:lumOff val="60000"/>
                      </a:schemeClr>
                    </a:solidFill>
                  </a:tcPr>
                </a:tc>
                <a:tc hMerge="1">
                  <a:txBody>
                    <a:bodyPr/>
                    <a:lstStyle/>
                    <a:p>
                      <a:endParaRPr lang="it-GB" dirty="0"/>
                    </a:p>
                  </a:txBody>
                  <a:tcPr/>
                </a:tc>
                <a:extLst>
                  <a:ext uri="{0D108BD9-81ED-4DB2-BD59-A6C34878D82A}">
                    <a16:rowId xmlns:a16="http://schemas.microsoft.com/office/drawing/2014/main" val="3565068611"/>
                  </a:ext>
                </a:extLst>
              </a:tr>
              <a:tr h="25125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GB" sz="1100" b="1" dirty="0"/>
                        <a:t>Total Assets (US Dollars)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GB" sz="1100" b="1" dirty="0"/>
                        <a:t>Annual Fee (Swiss Francs)</a:t>
                      </a:r>
                    </a:p>
                  </a:txBody>
                  <a:tcPr/>
                </a:tc>
                <a:extLst>
                  <a:ext uri="{0D108BD9-81ED-4DB2-BD59-A6C34878D82A}">
                    <a16:rowId xmlns:a16="http://schemas.microsoft.com/office/drawing/2014/main" val="2084863000"/>
                  </a:ext>
                </a:extLst>
              </a:tr>
              <a:tr h="25125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GB" sz="1100" dirty="0"/>
                        <a:t>From 100 billion and above</a:t>
                      </a:r>
                    </a:p>
                  </a:txBody>
                  <a:tcPr/>
                </a:tc>
                <a:tc>
                  <a:txBody>
                    <a:bodyPr/>
                    <a:lstStyle/>
                    <a:p>
                      <a:r>
                        <a:rPr lang="it-GB" sz="1100" dirty="0"/>
                        <a:t>21,746</a:t>
                      </a:r>
                    </a:p>
                  </a:txBody>
                  <a:tcPr/>
                </a:tc>
                <a:extLst>
                  <a:ext uri="{0D108BD9-81ED-4DB2-BD59-A6C34878D82A}">
                    <a16:rowId xmlns:a16="http://schemas.microsoft.com/office/drawing/2014/main" val="4143306258"/>
                  </a:ext>
                </a:extLst>
              </a:tr>
              <a:tr h="25125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GB" sz="1100" dirty="0"/>
                        <a:t>From 5 billion to less than 100 billion</a:t>
                      </a:r>
                    </a:p>
                  </a:txBody>
                  <a:tcPr/>
                </a:tc>
                <a:tc>
                  <a:txBody>
                    <a:bodyPr/>
                    <a:lstStyle/>
                    <a:p>
                      <a:r>
                        <a:rPr lang="it-GB" sz="1100" dirty="0"/>
                        <a:t>10,873</a:t>
                      </a:r>
                    </a:p>
                  </a:txBody>
                  <a:tcPr/>
                </a:tc>
                <a:extLst>
                  <a:ext uri="{0D108BD9-81ED-4DB2-BD59-A6C34878D82A}">
                    <a16:rowId xmlns:a16="http://schemas.microsoft.com/office/drawing/2014/main" val="1588469037"/>
                  </a:ext>
                </a:extLst>
              </a:tr>
              <a:tr h="25125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GB" sz="1100" dirty="0"/>
                        <a:t>From 1 billion to less than 5 billion</a:t>
                      </a:r>
                    </a:p>
                  </a:txBody>
                  <a:tcPr/>
                </a:tc>
                <a:tc>
                  <a:txBody>
                    <a:bodyPr/>
                    <a:lstStyle/>
                    <a:p>
                      <a:r>
                        <a:rPr lang="it-GB" sz="1100" dirty="0"/>
                        <a:t>4,284</a:t>
                      </a:r>
                    </a:p>
                  </a:txBody>
                  <a:tcPr/>
                </a:tc>
                <a:extLst>
                  <a:ext uri="{0D108BD9-81ED-4DB2-BD59-A6C34878D82A}">
                    <a16:rowId xmlns:a16="http://schemas.microsoft.com/office/drawing/2014/main" val="1461133566"/>
                  </a:ext>
                </a:extLst>
              </a:tr>
              <a:tr h="251254">
                <a:tc>
                  <a:txBody>
                    <a:bodyPr/>
                    <a:lstStyle/>
                    <a:p>
                      <a:r>
                        <a:rPr lang="it-GB" sz="1100" dirty="0"/>
                        <a:t>Below 1 billion</a:t>
                      </a:r>
                    </a:p>
                  </a:txBody>
                  <a:tcPr/>
                </a:tc>
                <a:tc>
                  <a:txBody>
                    <a:bodyPr/>
                    <a:lstStyle/>
                    <a:p>
                      <a:r>
                        <a:rPr lang="it-GB" sz="1100" dirty="0"/>
                        <a:t>2,611</a:t>
                      </a:r>
                    </a:p>
                  </a:txBody>
                  <a:tcPr/>
                </a:tc>
                <a:extLst>
                  <a:ext uri="{0D108BD9-81ED-4DB2-BD59-A6C34878D82A}">
                    <a16:rowId xmlns:a16="http://schemas.microsoft.com/office/drawing/2014/main" val="80577774"/>
                  </a:ext>
                </a:extLst>
              </a:tr>
            </a:tbl>
          </a:graphicData>
        </a:graphic>
      </p:graphicFrame>
    </p:spTree>
    <p:extLst>
      <p:ext uri="{BB962C8B-B14F-4D97-AF65-F5344CB8AC3E}">
        <p14:creationId xmlns:p14="http://schemas.microsoft.com/office/powerpoint/2010/main" val="47340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 name="CasellaDiTesto 17">
            <a:extLst>
              <a:ext uri="{FF2B5EF4-FFF2-40B4-BE49-F238E27FC236}">
                <a16:creationId xmlns:a16="http://schemas.microsoft.com/office/drawing/2014/main" id="{96540099-7074-4E44-A358-D065EEA0964B}"/>
              </a:ext>
            </a:extLst>
          </p:cNvPr>
          <p:cNvSpPr txBox="1"/>
          <p:nvPr/>
        </p:nvSpPr>
        <p:spPr>
          <a:xfrm>
            <a:off x="704503" y="4330591"/>
            <a:ext cx="3174240" cy="2225225"/>
          </a:xfrm>
          <a:prstGeom prst="rect">
            <a:avLst/>
          </a:prstGeom>
          <a:noFill/>
        </p:spPr>
        <p:txBody>
          <a:bodyPr wrap="square">
            <a:spAutoFit/>
          </a:bodyPr>
          <a:lstStyle/>
          <a:p>
            <a:pPr marR="0" lvl="0" algn="just" rtl="0">
              <a:lnSpc>
                <a:spcPct val="90000"/>
              </a:lnSpc>
              <a:spcBef>
                <a:spcPts val="0"/>
              </a:spcBef>
              <a:spcAft>
                <a:spcPts val="0"/>
              </a:spcAft>
              <a:buClr>
                <a:srgbClr val="5390CD"/>
              </a:buClr>
              <a:buSzPts val="2000"/>
            </a:pPr>
            <a:r>
              <a:rPr lang="es-ES" sz="1400" b="0" i="0" u="none" strike="noStrike" cap="none" dirty="0">
                <a:solidFill>
                  <a:schemeClr val="dk1"/>
                </a:solidFill>
                <a:latin typeface="Arial"/>
                <a:ea typeface="Arial"/>
                <a:cs typeface="Arial"/>
                <a:sym typeface="Arial"/>
              </a:rPr>
              <a:t>Lanzados en la Conferencia de las Naciones Unidas sobre el Desarrollo Sostenible en 2012, los Principios para el Seguro Sostenible de UNEP FI (Iniciativa Financiera del Programa de las Naciones Unidas para el Medio Ambiente) sirven como </a:t>
            </a:r>
            <a:r>
              <a:rPr lang="es-ES" sz="1400" b="1" i="0" u="none" strike="noStrike" cap="none" dirty="0">
                <a:solidFill>
                  <a:schemeClr val="dk1"/>
                </a:solidFill>
                <a:latin typeface="Arial"/>
                <a:ea typeface="Arial"/>
                <a:cs typeface="Arial"/>
                <a:sym typeface="Arial"/>
              </a:rPr>
              <a:t>un marco global</a:t>
            </a:r>
            <a:r>
              <a:rPr lang="es-ES" sz="1400" b="0" i="0" u="none" strike="noStrike" cap="none" dirty="0">
                <a:solidFill>
                  <a:schemeClr val="dk1"/>
                </a:solidFill>
                <a:latin typeface="Arial"/>
                <a:ea typeface="Arial"/>
                <a:cs typeface="Arial"/>
                <a:sym typeface="Arial"/>
              </a:rPr>
              <a:t> para que la industria de seguros aborde los riesgos y oportunidades ambientales, sociales y de gobernanza.</a:t>
            </a:r>
            <a:endParaRPr lang="en-GB" dirty="0"/>
          </a:p>
        </p:txBody>
      </p:sp>
      <p:sp>
        <p:nvSpPr>
          <p:cNvPr id="20" name="CasellaDiTesto 19">
            <a:extLst>
              <a:ext uri="{FF2B5EF4-FFF2-40B4-BE49-F238E27FC236}">
                <a16:creationId xmlns:a16="http://schemas.microsoft.com/office/drawing/2014/main" id="{A1EAE28D-F7F3-E043-8370-C6F0E3877DF0}"/>
              </a:ext>
            </a:extLst>
          </p:cNvPr>
          <p:cNvSpPr txBox="1"/>
          <p:nvPr/>
        </p:nvSpPr>
        <p:spPr>
          <a:xfrm>
            <a:off x="4508880" y="4330591"/>
            <a:ext cx="3174240" cy="1449628"/>
          </a:xfrm>
          <a:prstGeom prst="rect">
            <a:avLst/>
          </a:prstGeom>
          <a:noFill/>
        </p:spPr>
        <p:txBody>
          <a:bodyPr wrap="square">
            <a:spAutoFit/>
          </a:bodyPr>
          <a:lstStyle/>
          <a:p>
            <a:pPr marR="0" lvl="0" algn="just" rtl="0">
              <a:lnSpc>
                <a:spcPct val="90000"/>
              </a:lnSpc>
              <a:spcBef>
                <a:spcPts val="1000"/>
              </a:spcBef>
              <a:spcAft>
                <a:spcPts val="0"/>
              </a:spcAft>
              <a:buClr>
                <a:srgbClr val="5390CD"/>
              </a:buClr>
              <a:buSzPts val="2000"/>
            </a:pPr>
            <a:r>
              <a:rPr lang="es-ES" sz="1400" b="0" i="0" u="none" strike="noStrike" cap="none" dirty="0">
                <a:solidFill>
                  <a:schemeClr val="dk1"/>
                </a:solidFill>
                <a:latin typeface="Arial"/>
                <a:ea typeface="Arial"/>
                <a:cs typeface="Arial"/>
                <a:sym typeface="Arial"/>
              </a:rPr>
              <a:t>La </a:t>
            </a:r>
            <a:r>
              <a:rPr lang="es-ES" sz="1400" b="1" i="0" u="none" strike="noStrike" cap="none" dirty="0">
                <a:solidFill>
                  <a:schemeClr val="dk1"/>
                </a:solidFill>
                <a:latin typeface="Arial"/>
                <a:ea typeface="Arial"/>
                <a:cs typeface="Arial"/>
                <a:sym typeface="Arial"/>
              </a:rPr>
              <a:t>visión</a:t>
            </a:r>
            <a:r>
              <a:rPr lang="es-ES" sz="1400" b="0" i="0" u="none" strike="noStrike" cap="none" dirty="0">
                <a:solidFill>
                  <a:schemeClr val="dk1"/>
                </a:solidFill>
                <a:latin typeface="Arial"/>
                <a:ea typeface="Arial"/>
                <a:cs typeface="Arial"/>
                <a:sym typeface="Arial"/>
              </a:rPr>
              <a:t> de la iniciativa PSI es la de un mundo consciente del riesgo, donde la industria de seguros sea confiable y desempeñe plenamente su papel en permitir una sociedad saludable, segura, resiliente y sostenible.</a:t>
            </a:r>
            <a:endParaRPr lang="en-GB" dirty="0"/>
          </a:p>
        </p:txBody>
      </p:sp>
      <p:sp>
        <p:nvSpPr>
          <p:cNvPr id="22" name="CasellaDiTesto 21">
            <a:extLst>
              <a:ext uri="{FF2B5EF4-FFF2-40B4-BE49-F238E27FC236}">
                <a16:creationId xmlns:a16="http://schemas.microsoft.com/office/drawing/2014/main" id="{79B0958A-17F6-E048-9CFB-8472B0DBD56C}"/>
              </a:ext>
            </a:extLst>
          </p:cNvPr>
          <p:cNvSpPr txBox="1"/>
          <p:nvPr/>
        </p:nvSpPr>
        <p:spPr>
          <a:xfrm>
            <a:off x="8313256" y="4330591"/>
            <a:ext cx="2879124" cy="1255728"/>
          </a:xfrm>
          <a:prstGeom prst="rect">
            <a:avLst/>
          </a:prstGeom>
          <a:noFill/>
        </p:spPr>
        <p:txBody>
          <a:bodyPr wrap="square">
            <a:spAutoFit/>
          </a:bodyPr>
          <a:lstStyle/>
          <a:p>
            <a:pPr marR="0" lvl="0" algn="just" rtl="0">
              <a:lnSpc>
                <a:spcPct val="90000"/>
              </a:lnSpc>
              <a:spcBef>
                <a:spcPts val="1000"/>
              </a:spcBef>
              <a:spcAft>
                <a:spcPts val="0"/>
              </a:spcAft>
              <a:buClr>
                <a:srgbClr val="5390CD"/>
              </a:buClr>
              <a:buSzPts val="2000"/>
            </a:pPr>
            <a:r>
              <a:rPr lang="es-ES" sz="1400" b="0" i="0" u="none" strike="noStrike" cap="none" dirty="0">
                <a:solidFill>
                  <a:schemeClr val="dk1"/>
                </a:solidFill>
                <a:latin typeface="Arial"/>
                <a:ea typeface="Arial"/>
                <a:cs typeface="Arial"/>
                <a:sym typeface="Arial"/>
              </a:rPr>
              <a:t>El propósito de la Iniciativa PSI es comprender mejor, prevenir y </a:t>
            </a:r>
            <a:r>
              <a:rPr lang="es-ES" sz="1400" b="1" i="0" u="none" strike="noStrike" cap="none" dirty="0">
                <a:solidFill>
                  <a:schemeClr val="dk1"/>
                </a:solidFill>
                <a:latin typeface="Arial"/>
                <a:ea typeface="Arial"/>
                <a:cs typeface="Arial"/>
                <a:sym typeface="Arial"/>
              </a:rPr>
              <a:t>reducir los riesgos </a:t>
            </a:r>
            <a:r>
              <a:rPr lang="es-ES" sz="1400" b="0" i="0" u="none" strike="noStrike" cap="none" dirty="0">
                <a:solidFill>
                  <a:schemeClr val="dk1"/>
                </a:solidFill>
                <a:latin typeface="Arial"/>
                <a:ea typeface="Arial"/>
                <a:cs typeface="Arial"/>
                <a:sym typeface="Arial"/>
              </a:rPr>
              <a:t>ambientales, sociales y de gobernanza, así como </a:t>
            </a:r>
            <a:r>
              <a:rPr lang="es-ES" sz="1400" b="1" i="0" u="none" strike="noStrike" cap="none" dirty="0">
                <a:solidFill>
                  <a:schemeClr val="dk1"/>
                </a:solidFill>
                <a:latin typeface="Arial"/>
                <a:ea typeface="Arial"/>
                <a:cs typeface="Arial"/>
                <a:sym typeface="Arial"/>
              </a:rPr>
              <a:t>gestionar mejor las oportunidades.</a:t>
            </a:r>
            <a:endParaRPr lang="en-GB" dirty="0"/>
          </a:p>
        </p:txBody>
      </p:sp>
      <p:sp>
        <p:nvSpPr>
          <p:cNvPr id="24" name="Google Shape;183;p5">
            <a:extLst>
              <a:ext uri="{FF2B5EF4-FFF2-40B4-BE49-F238E27FC236}">
                <a16:creationId xmlns:a16="http://schemas.microsoft.com/office/drawing/2014/main" id="{23578726-B333-4243-91C4-4BFE632B79BA}"/>
              </a:ext>
            </a:extLst>
          </p:cNvPr>
          <p:cNvSpPr txBox="1"/>
          <p:nvPr/>
        </p:nvSpPr>
        <p:spPr>
          <a:xfrm>
            <a:off x="4573638" y="959286"/>
            <a:ext cx="3007798" cy="8873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GB" sz="2800" b="1" dirty="0" err="1">
                <a:solidFill>
                  <a:schemeClr val="dk1"/>
                </a:solidFill>
                <a:latin typeface="Arial"/>
                <a:ea typeface="Arial"/>
                <a:cs typeface="Arial"/>
                <a:sym typeface="Arial"/>
              </a:rPr>
              <a:t>Qué</a:t>
            </a:r>
            <a:r>
              <a:rPr lang="en-GB" sz="2800" b="1" dirty="0">
                <a:solidFill>
                  <a:schemeClr val="dk1"/>
                </a:solidFill>
                <a:latin typeface="Arial"/>
                <a:ea typeface="Arial"/>
                <a:cs typeface="Arial"/>
                <a:sym typeface="Arial"/>
              </a:rPr>
              <a:t> es </a:t>
            </a:r>
            <a:r>
              <a:rPr lang="en-GB" sz="2800" b="1" dirty="0" err="1">
                <a:solidFill>
                  <a:schemeClr val="dk1"/>
                </a:solidFill>
                <a:latin typeface="Arial"/>
                <a:ea typeface="Arial"/>
                <a:cs typeface="Arial"/>
                <a:sym typeface="Arial"/>
              </a:rPr>
              <a:t>el</a:t>
            </a:r>
            <a:endParaRPr lang="en-GB" sz="2800" b="1"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2800"/>
              <a:buFont typeface="Arial"/>
              <a:buNone/>
            </a:pPr>
            <a:r>
              <a:rPr lang="en-GB" sz="2800" b="1" dirty="0">
                <a:solidFill>
                  <a:schemeClr val="dk1"/>
                </a:solidFill>
                <a:latin typeface="Arial"/>
                <a:ea typeface="Arial"/>
                <a:cs typeface="Arial"/>
                <a:sym typeface="Arial"/>
              </a:rPr>
              <a:t> PSI?</a:t>
            </a:r>
            <a:endParaRPr dirty="0"/>
          </a:p>
        </p:txBody>
      </p:sp>
      <p:sp>
        <p:nvSpPr>
          <p:cNvPr id="31" name="Ovale 30">
            <a:extLst>
              <a:ext uri="{FF2B5EF4-FFF2-40B4-BE49-F238E27FC236}">
                <a16:creationId xmlns:a16="http://schemas.microsoft.com/office/drawing/2014/main" id="{8C1E3190-4713-2846-A51B-C7C78C73E469}"/>
              </a:ext>
            </a:extLst>
          </p:cNvPr>
          <p:cNvSpPr/>
          <p:nvPr/>
        </p:nvSpPr>
        <p:spPr>
          <a:xfrm>
            <a:off x="1867673" y="1906768"/>
            <a:ext cx="847899" cy="8873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sp>
        <p:nvSpPr>
          <p:cNvPr id="36" name="Ovale 35">
            <a:extLst>
              <a:ext uri="{FF2B5EF4-FFF2-40B4-BE49-F238E27FC236}">
                <a16:creationId xmlns:a16="http://schemas.microsoft.com/office/drawing/2014/main" id="{85053075-8362-1F4B-93F8-FFAA1F33B197}"/>
              </a:ext>
            </a:extLst>
          </p:cNvPr>
          <p:cNvSpPr/>
          <p:nvPr/>
        </p:nvSpPr>
        <p:spPr>
          <a:xfrm>
            <a:off x="9328869" y="1884916"/>
            <a:ext cx="847899" cy="8873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dirty="0"/>
          </a:p>
        </p:txBody>
      </p:sp>
      <p:sp>
        <p:nvSpPr>
          <p:cNvPr id="37" name="Ovale 36">
            <a:extLst>
              <a:ext uri="{FF2B5EF4-FFF2-40B4-BE49-F238E27FC236}">
                <a16:creationId xmlns:a16="http://schemas.microsoft.com/office/drawing/2014/main" id="{8320DF0F-1B5D-3940-AEA7-AD6BFE632417}"/>
              </a:ext>
            </a:extLst>
          </p:cNvPr>
          <p:cNvSpPr/>
          <p:nvPr/>
        </p:nvSpPr>
        <p:spPr>
          <a:xfrm>
            <a:off x="5672050" y="1906768"/>
            <a:ext cx="847899" cy="8873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GB"/>
          </a:p>
        </p:txBody>
      </p:sp>
      <p:pic>
        <p:nvPicPr>
          <p:cNvPr id="35" name="Immagine 34">
            <a:extLst>
              <a:ext uri="{FF2B5EF4-FFF2-40B4-BE49-F238E27FC236}">
                <a16:creationId xmlns:a16="http://schemas.microsoft.com/office/drawing/2014/main" id="{7BD068F5-4B9B-254E-B89E-DA72049661A1}"/>
              </a:ext>
            </a:extLst>
          </p:cNvPr>
          <p:cNvPicPr>
            <a:picLocks noChangeAspect="1"/>
          </p:cNvPicPr>
          <p:nvPr/>
        </p:nvPicPr>
        <p:blipFill>
          <a:blip r:embed="rId3"/>
          <a:stretch>
            <a:fillRect/>
          </a:stretch>
        </p:blipFill>
        <p:spPr>
          <a:xfrm>
            <a:off x="1932157" y="3206899"/>
            <a:ext cx="718930" cy="718930"/>
          </a:xfrm>
          <a:prstGeom prst="rect">
            <a:avLst/>
          </a:prstGeom>
        </p:spPr>
      </p:pic>
      <p:pic>
        <p:nvPicPr>
          <p:cNvPr id="39" name="Immagine 38">
            <a:extLst>
              <a:ext uri="{FF2B5EF4-FFF2-40B4-BE49-F238E27FC236}">
                <a16:creationId xmlns:a16="http://schemas.microsoft.com/office/drawing/2014/main" id="{1E363ECB-A6C5-5E4A-A551-0A9C36B8DE45}"/>
              </a:ext>
            </a:extLst>
          </p:cNvPr>
          <p:cNvPicPr>
            <a:picLocks noChangeAspect="1"/>
          </p:cNvPicPr>
          <p:nvPr/>
        </p:nvPicPr>
        <p:blipFill>
          <a:blip r:embed="rId4"/>
          <a:stretch>
            <a:fillRect/>
          </a:stretch>
        </p:blipFill>
        <p:spPr>
          <a:xfrm>
            <a:off x="5782424" y="3252789"/>
            <a:ext cx="627150" cy="627150"/>
          </a:xfrm>
          <a:prstGeom prst="rect">
            <a:avLst/>
          </a:prstGeom>
        </p:spPr>
      </p:pic>
      <p:pic>
        <p:nvPicPr>
          <p:cNvPr id="45" name="Elemento grafico 44" descr="Tiro a segno contorno">
            <a:extLst>
              <a:ext uri="{FF2B5EF4-FFF2-40B4-BE49-F238E27FC236}">
                <a16:creationId xmlns:a16="http://schemas.microsoft.com/office/drawing/2014/main" id="{471DE554-4CB1-9B40-A49C-65FAD39996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9097" y="3206899"/>
            <a:ext cx="797671" cy="797671"/>
          </a:xfrm>
          <a:prstGeom prst="rect">
            <a:avLst/>
          </a:prstGeom>
        </p:spPr>
      </p:pic>
      <p:cxnSp>
        <p:nvCxnSpPr>
          <p:cNvPr id="47" name="Connettore 1 46">
            <a:extLst>
              <a:ext uri="{FF2B5EF4-FFF2-40B4-BE49-F238E27FC236}">
                <a16:creationId xmlns:a16="http://schemas.microsoft.com/office/drawing/2014/main" id="{720DA350-47A2-624D-9DFF-8B0BFF1CBC19}"/>
              </a:ext>
            </a:extLst>
          </p:cNvPr>
          <p:cNvCxnSpPr>
            <a:cxnSpLocks/>
          </p:cNvCxnSpPr>
          <p:nvPr/>
        </p:nvCxnSpPr>
        <p:spPr>
          <a:xfrm flipH="1">
            <a:off x="2291622" y="1264357"/>
            <a:ext cx="221725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Connettore 1 48">
            <a:extLst>
              <a:ext uri="{FF2B5EF4-FFF2-40B4-BE49-F238E27FC236}">
                <a16:creationId xmlns:a16="http://schemas.microsoft.com/office/drawing/2014/main" id="{B30CD536-0CD8-024D-A973-5A4FE1693EF3}"/>
              </a:ext>
            </a:extLst>
          </p:cNvPr>
          <p:cNvCxnSpPr/>
          <p:nvPr/>
        </p:nvCxnSpPr>
        <p:spPr>
          <a:xfrm>
            <a:off x="6095999" y="1866660"/>
            <a:ext cx="0" cy="1062261"/>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5ED802B0-3C92-E342-8EEC-DD0488FC6804}"/>
              </a:ext>
            </a:extLst>
          </p:cNvPr>
          <p:cNvCxnSpPr>
            <a:cxnSpLocks/>
          </p:cNvCxnSpPr>
          <p:nvPr/>
        </p:nvCxnSpPr>
        <p:spPr>
          <a:xfrm flipH="1">
            <a:off x="7599900" y="1298255"/>
            <a:ext cx="21529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CBEBC24C-06DB-664F-B817-A8038156E4D2}"/>
              </a:ext>
            </a:extLst>
          </p:cNvPr>
          <p:cNvCxnSpPr>
            <a:cxnSpLocks/>
          </p:cNvCxnSpPr>
          <p:nvPr/>
        </p:nvCxnSpPr>
        <p:spPr>
          <a:xfrm>
            <a:off x="2291622" y="1264357"/>
            <a:ext cx="0" cy="1664564"/>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56" name="Connettore 1 55">
            <a:extLst>
              <a:ext uri="{FF2B5EF4-FFF2-40B4-BE49-F238E27FC236}">
                <a16:creationId xmlns:a16="http://schemas.microsoft.com/office/drawing/2014/main" id="{384EF6B7-AF15-7145-8154-732E8EF64079}"/>
              </a:ext>
            </a:extLst>
          </p:cNvPr>
          <p:cNvCxnSpPr>
            <a:cxnSpLocks/>
          </p:cNvCxnSpPr>
          <p:nvPr/>
        </p:nvCxnSpPr>
        <p:spPr>
          <a:xfrm>
            <a:off x="9752818" y="1298255"/>
            <a:ext cx="0" cy="1630666"/>
          </a:xfrm>
          <a:prstGeom prst="line">
            <a:avLst/>
          </a:prstGeom>
          <a:ln>
            <a:solidFill>
              <a:schemeClr val="bg1">
                <a:lumMod val="85000"/>
              </a:schemeClr>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45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8"/>
          <p:cNvSpPr txBox="1">
            <a:spLocks noGrp="1"/>
          </p:cNvSpPr>
          <p:nvPr>
            <p:ph type="ctrTitle"/>
          </p:nvPr>
        </p:nvSpPr>
        <p:spPr>
          <a:xfrm>
            <a:off x="668812" y="794795"/>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GB" dirty="0" err="1"/>
              <a:t>Colaboración</a:t>
            </a:r>
            <a:r>
              <a:rPr lang="en-GB" dirty="0"/>
              <a:t> es la clave para </a:t>
            </a:r>
            <a:r>
              <a:rPr lang="en-GB" dirty="0" err="1"/>
              <a:t>abordar</a:t>
            </a:r>
            <a:r>
              <a:rPr lang="en-GB" dirty="0"/>
              <a:t> las </a:t>
            </a:r>
            <a:r>
              <a:rPr lang="en-GB" dirty="0" err="1"/>
              <a:t>problematicas</a:t>
            </a:r>
            <a:r>
              <a:rPr lang="en-GB" dirty="0"/>
              <a:t> ASG</a:t>
            </a:r>
          </a:p>
        </p:txBody>
      </p:sp>
      <p:sp>
        <p:nvSpPr>
          <p:cNvPr id="216" name="Google Shape;216;p8"/>
          <p:cNvSpPr txBox="1">
            <a:spLocks noGrp="1"/>
          </p:cNvSpPr>
          <p:nvPr>
            <p:ph type="subTitle" idx="1"/>
          </p:nvPr>
        </p:nvSpPr>
        <p:spPr>
          <a:xfrm>
            <a:off x="909039" y="2119658"/>
            <a:ext cx="9494831"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00"/>
              <a:buNone/>
            </a:pPr>
            <a:r>
              <a:rPr lang="es-ES" sz="2000" dirty="0"/>
              <a:t>PSI es la mayor colaboración entre la industria de seguros y las Naciones Unidas con más de 250 miembros en más de 60 </a:t>
            </a:r>
            <a:r>
              <a:rPr lang="es-ES" sz="2000" dirty="0" err="1"/>
              <a:t>paises</a:t>
            </a:r>
            <a:endParaRPr lang="es-ES" sz="2000" dirty="0"/>
          </a:p>
          <a:p>
            <a:pPr marL="285750" marR="0" lvl="0" indent="-158750" algn="l" rtl="0">
              <a:lnSpc>
                <a:spcPct val="90000"/>
              </a:lnSpc>
              <a:spcBef>
                <a:spcPts val="1000"/>
              </a:spcBef>
              <a:spcAft>
                <a:spcPts val="0"/>
              </a:spcAft>
              <a:buClr>
                <a:srgbClr val="5390CD"/>
              </a:buClr>
              <a:buSzPts val="2000"/>
              <a:buFont typeface="Arial"/>
              <a:buNone/>
            </a:pPr>
            <a:endParaRPr sz="2000" dirty="0"/>
          </a:p>
        </p:txBody>
      </p:sp>
      <p:sp>
        <p:nvSpPr>
          <p:cNvPr id="6" name="Google Shape;241;p10">
            <a:extLst>
              <a:ext uri="{FF2B5EF4-FFF2-40B4-BE49-F238E27FC236}">
                <a16:creationId xmlns:a16="http://schemas.microsoft.com/office/drawing/2014/main" id="{D1F35912-F106-F349-A3A9-2EDD7A631954}"/>
              </a:ext>
            </a:extLst>
          </p:cNvPr>
          <p:cNvSpPr txBox="1"/>
          <p:nvPr/>
        </p:nvSpPr>
        <p:spPr>
          <a:xfrm>
            <a:off x="2611274" y="3414712"/>
            <a:ext cx="3549635" cy="1241638"/>
          </a:xfrm>
          <a:prstGeom prst="rect">
            <a:avLst/>
          </a:prstGeom>
          <a:noFill/>
          <a:ln>
            <a:noFill/>
          </a:ln>
        </p:spPr>
        <p:txBody>
          <a:bodyPr spcFirstLastPara="1" wrap="square" lIns="91425" tIns="45700" rIns="91425" bIns="45700" anchor="t" anchorCtr="0">
            <a:noAutofit/>
          </a:bodyPr>
          <a:lstStyle/>
          <a:p>
            <a:pPr marR="0" lvl="0" rtl="0">
              <a:lnSpc>
                <a:spcPct val="90000"/>
              </a:lnSpc>
              <a:spcBef>
                <a:spcPts val="1000"/>
              </a:spcBef>
              <a:spcAft>
                <a:spcPts val="0"/>
              </a:spcAft>
              <a:buClr>
                <a:srgbClr val="5390CD"/>
              </a:buClr>
              <a:buSzPts val="2000"/>
            </a:pPr>
            <a:r>
              <a:rPr lang="en-GB" b="1" dirty="0" err="1">
                <a:solidFill>
                  <a:schemeClr val="tx1"/>
                </a:solidFill>
              </a:rPr>
              <a:t>Empresas</a:t>
            </a:r>
            <a:r>
              <a:rPr lang="en-GB" b="1" dirty="0">
                <a:solidFill>
                  <a:schemeClr val="tx1"/>
                </a:solidFill>
              </a:rPr>
              <a:t> </a:t>
            </a:r>
            <a:r>
              <a:rPr lang="en-GB" b="1" dirty="0" err="1">
                <a:solidFill>
                  <a:schemeClr val="tx1"/>
                </a:solidFill>
              </a:rPr>
              <a:t>signatarias</a:t>
            </a:r>
            <a:r>
              <a:rPr lang="en-GB" b="1" dirty="0">
                <a:solidFill>
                  <a:schemeClr val="tx1"/>
                </a:solidFill>
              </a:rPr>
              <a:t> del PSI</a:t>
            </a:r>
          </a:p>
          <a:p>
            <a:pPr marR="0" lvl="0" rtl="0">
              <a:lnSpc>
                <a:spcPct val="90000"/>
              </a:lnSpc>
              <a:spcBef>
                <a:spcPts val="1000"/>
              </a:spcBef>
              <a:spcAft>
                <a:spcPts val="0"/>
              </a:spcAft>
              <a:buClr>
                <a:srgbClr val="5390CD"/>
              </a:buClr>
              <a:buSzPts val="2000"/>
            </a:pPr>
            <a:r>
              <a:rPr lang="en-GB" dirty="0" err="1">
                <a:solidFill>
                  <a:schemeClr val="tx1"/>
                </a:solidFill>
              </a:rPr>
              <a:t>Aseguradoras</a:t>
            </a:r>
            <a:r>
              <a:rPr lang="en-GB" dirty="0">
                <a:solidFill>
                  <a:schemeClr val="tx1"/>
                </a:solidFill>
              </a:rPr>
              <a:t>, </a:t>
            </a:r>
            <a:r>
              <a:rPr lang="en-GB" dirty="0" err="1">
                <a:solidFill>
                  <a:schemeClr val="tx1"/>
                </a:solidFill>
              </a:rPr>
              <a:t>reaseguradoras</a:t>
            </a:r>
            <a:r>
              <a:rPr lang="en-GB" dirty="0">
                <a:solidFill>
                  <a:schemeClr val="tx1"/>
                </a:solidFill>
              </a:rPr>
              <a:t>, </a:t>
            </a:r>
            <a:r>
              <a:rPr lang="en-GB" dirty="0" err="1">
                <a:solidFill>
                  <a:schemeClr val="tx1"/>
                </a:solidFill>
              </a:rPr>
              <a:t>corredores</a:t>
            </a:r>
            <a:r>
              <a:rPr lang="en-GB" dirty="0">
                <a:solidFill>
                  <a:schemeClr val="tx1"/>
                </a:solidFill>
              </a:rPr>
              <a:t>, </a:t>
            </a:r>
            <a:r>
              <a:rPr lang="en-GB" dirty="0" err="1">
                <a:solidFill>
                  <a:schemeClr val="tx1"/>
                </a:solidFill>
              </a:rPr>
              <a:t>empresas</a:t>
            </a:r>
            <a:r>
              <a:rPr lang="en-GB" dirty="0">
                <a:solidFill>
                  <a:schemeClr val="tx1"/>
                </a:solidFill>
              </a:rPr>
              <a:t> de </a:t>
            </a:r>
            <a:r>
              <a:rPr lang="en-GB" dirty="0" err="1">
                <a:solidFill>
                  <a:schemeClr val="tx1"/>
                </a:solidFill>
              </a:rPr>
              <a:t>modelado</a:t>
            </a:r>
            <a:r>
              <a:rPr lang="en-GB" dirty="0">
                <a:solidFill>
                  <a:schemeClr val="tx1"/>
                </a:solidFill>
              </a:rPr>
              <a:t> de </a:t>
            </a:r>
            <a:r>
              <a:rPr lang="en-GB" dirty="0" err="1">
                <a:solidFill>
                  <a:schemeClr val="tx1"/>
                </a:solidFill>
              </a:rPr>
              <a:t>riesgos</a:t>
            </a:r>
            <a:r>
              <a:rPr lang="en-GB" dirty="0">
                <a:solidFill>
                  <a:schemeClr val="tx1"/>
                </a:solidFill>
              </a:rPr>
              <a:t> </a:t>
            </a:r>
            <a:r>
              <a:rPr lang="en-GB" dirty="0" err="1">
                <a:solidFill>
                  <a:schemeClr val="tx1"/>
                </a:solidFill>
              </a:rPr>
              <a:t>catastróficos</a:t>
            </a:r>
            <a:r>
              <a:rPr lang="en-GB" dirty="0">
                <a:solidFill>
                  <a:schemeClr val="tx1"/>
                </a:solidFill>
              </a:rPr>
              <a:t>, </a:t>
            </a:r>
            <a:r>
              <a:rPr lang="en-GB" dirty="0" err="1">
                <a:solidFill>
                  <a:schemeClr val="tx1"/>
                </a:solidFill>
              </a:rPr>
              <a:t>proveedores</a:t>
            </a:r>
            <a:r>
              <a:rPr lang="en-GB" dirty="0">
                <a:solidFill>
                  <a:schemeClr val="tx1"/>
                </a:solidFill>
              </a:rPr>
              <a:t> de </a:t>
            </a:r>
            <a:r>
              <a:rPr lang="en-GB" dirty="0" err="1">
                <a:solidFill>
                  <a:schemeClr val="tx1"/>
                </a:solidFill>
              </a:rPr>
              <a:t>servicios</a:t>
            </a:r>
            <a:r>
              <a:rPr lang="en-GB" dirty="0">
                <a:solidFill>
                  <a:schemeClr val="tx1"/>
                </a:solidFill>
              </a:rPr>
              <a:t> </a:t>
            </a:r>
            <a:r>
              <a:rPr lang="en-GB" dirty="0" err="1">
                <a:solidFill>
                  <a:schemeClr val="tx1"/>
                </a:solidFill>
              </a:rPr>
              <a:t>especializados</a:t>
            </a:r>
            <a:r>
              <a:rPr lang="en-GB" dirty="0">
                <a:solidFill>
                  <a:schemeClr val="tx1"/>
                </a:solidFill>
              </a:rPr>
              <a:t>.</a:t>
            </a:r>
          </a:p>
        </p:txBody>
      </p:sp>
      <p:sp>
        <p:nvSpPr>
          <p:cNvPr id="9" name="Google Shape;241;p10">
            <a:extLst>
              <a:ext uri="{FF2B5EF4-FFF2-40B4-BE49-F238E27FC236}">
                <a16:creationId xmlns:a16="http://schemas.microsoft.com/office/drawing/2014/main" id="{40BF5F26-688D-114B-B11D-FF382BEB2346}"/>
              </a:ext>
            </a:extLst>
          </p:cNvPr>
          <p:cNvSpPr txBox="1"/>
          <p:nvPr/>
        </p:nvSpPr>
        <p:spPr>
          <a:xfrm>
            <a:off x="7822904" y="3507463"/>
            <a:ext cx="3746116" cy="1574149"/>
          </a:xfrm>
          <a:prstGeom prst="rect">
            <a:avLst/>
          </a:prstGeom>
          <a:noFill/>
          <a:ln>
            <a:noFill/>
          </a:ln>
        </p:spPr>
        <p:txBody>
          <a:bodyPr spcFirstLastPara="1" wrap="square" lIns="91425" tIns="45700" rIns="91425" bIns="45700" anchor="t" anchorCtr="0">
            <a:noAutofit/>
          </a:bodyPr>
          <a:lstStyle/>
          <a:p>
            <a:pPr marR="0" lvl="0" rtl="0">
              <a:lnSpc>
                <a:spcPct val="90000"/>
              </a:lnSpc>
              <a:spcBef>
                <a:spcPts val="1000"/>
              </a:spcBef>
              <a:spcAft>
                <a:spcPts val="0"/>
              </a:spcAft>
              <a:buClr>
                <a:srgbClr val="5390CD"/>
              </a:buClr>
              <a:buSzPts val="2000"/>
            </a:pPr>
            <a:r>
              <a:rPr lang="en-GB" b="1" dirty="0" err="1">
                <a:solidFill>
                  <a:schemeClr val="tx1"/>
                </a:solidFill>
              </a:rPr>
              <a:t>Instituciones</a:t>
            </a:r>
            <a:r>
              <a:rPr lang="en-GB" b="1" dirty="0">
                <a:solidFill>
                  <a:schemeClr val="tx1"/>
                </a:solidFill>
              </a:rPr>
              <a:t> de </a:t>
            </a:r>
            <a:r>
              <a:rPr lang="en-GB" b="1" dirty="0" err="1">
                <a:solidFill>
                  <a:schemeClr val="tx1"/>
                </a:solidFill>
              </a:rPr>
              <a:t>apoyo</a:t>
            </a:r>
            <a:r>
              <a:rPr lang="en-GB" b="1" dirty="0">
                <a:solidFill>
                  <a:schemeClr val="tx1"/>
                </a:solidFill>
              </a:rPr>
              <a:t> al PSI </a:t>
            </a:r>
          </a:p>
          <a:p>
            <a:pPr marR="0" lvl="0" rtl="0">
              <a:lnSpc>
                <a:spcPct val="90000"/>
              </a:lnSpc>
              <a:spcBef>
                <a:spcPts val="1000"/>
              </a:spcBef>
              <a:spcAft>
                <a:spcPts val="0"/>
              </a:spcAft>
              <a:buClr>
                <a:srgbClr val="5390CD"/>
              </a:buClr>
              <a:buSzPts val="2000"/>
            </a:pPr>
            <a:r>
              <a:rPr lang="es-ES" dirty="0">
                <a:solidFill>
                  <a:schemeClr val="tx1"/>
                </a:solidFill>
              </a:rPr>
              <a:t>Asociaciones de seguros, iniciativas de seguros, reguladores y supervisores de seguros, academia, organizaciones de la sociedad civil.</a:t>
            </a:r>
            <a:endParaRPr lang="en-GB" dirty="0">
              <a:solidFill>
                <a:schemeClr val="tx1"/>
              </a:solidFill>
            </a:endParaRPr>
          </a:p>
        </p:txBody>
      </p:sp>
      <p:grpSp>
        <p:nvGrpSpPr>
          <p:cNvPr id="2" name="Group 1">
            <a:extLst>
              <a:ext uri="{FF2B5EF4-FFF2-40B4-BE49-F238E27FC236}">
                <a16:creationId xmlns:a16="http://schemas.microsoft.com/office/drawing/2014/main" id="{C65BD236-FD7C-C4F6-A251-689211CB4CBF}"/>
              </a:ext>
            </a:extLst>
          </p:cNvPr>
          <p:cNvGrpSpPr/>
          <p:nvPr/>
        </p:nvGrpSpPr>
        <p:grpSpPr>
          <a:xfrm>
            <a:off x="909039" y="3179497"/>
            <a:ext cx="1712068" cy="1712068"/>
            <a:chOff x="7101192" y="1505565"/>
            <a:chExt cx="1712068" cy="1712068"/>
          </a:xfrm>
        </p:grpSpPr>
        <p:sp>
          <p:nvSpPr>
            <p:cNvPr id="3" name="Rectangle 2">
              <a:extLst>
                <a:ext uri="{FF2B5EF4-FFF2-40B4-BE49-F238E27FC236}">
                  <a16:creationId xmlns:a16="http://schemas.microsoft.com/office/drawing/2014/main" id="{408821ED-5962-699B-4806-22261E71DCF1}"/>
                </a:ext>
              </a:extLst>
            </p:cNvPr>
            <p:cNvSpPr/>
            <p:nvPr/>
          </p:nvSpPr>
          <p:spPr>
            <a:xfrm>
              <a:off x="7101192" y="1505565"/>
              <a:ext cx="1712068" cy="1712068"/>
            </a:xfrm>
            <a:prstGeom prst="rect">
              <a:avLst/>
            </a:prstGeom>
            <a:solidFill>
              <a:srgbClr val="15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A9BCCC4-13B5-6214-41BA-006EFAA6D2BA}"/>
                </a:ext>
              </a:extLst>
            </p:cNvPr>
            <p:cNvCxnSpPr/>
            <p:nvPr/>
          </p:nvCxnSpPr>
          <p:spPr>
            <a:xfrm>
              <a:off x="7275964" y="1687515"/>
              <a:ext cx="4280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7DEDEB5-4503-CAF1-53A9-F7124840C0B4}"/>
                </a:ext>
              </a:extLst>
            </p:cNvPr>
            <p:cNvSpPr txBox="1">
              <a:spLocks/>
            </p:cNvSpPr>
            <p:nvPr/>
          </p:nvSpPr>
          <p:spPr>
            <a:xfrm>
              <a:off x="7147024" y="1833531"/>
              <a:ext cx="1666236" cy="1318754"/>
            </a:xfrm>
            <a:prstGeom prst="rect">
              <a:avLst/>
            </a:prstGeom>
          </p:spPr>
          <p:txBody>
            <a:bodyPr anchor="t"/>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chemeClr val="bg1"/>
                  </a:solidFill>
                </a:rPr>
                <a:t>150</a:t>
              </a:r>
            </a:p>
            <a:p>
              <a:r>
                <a:rPr lang="en-US" sz="1600" dirty="0">
                  <a:solidFill>
                    <a:schemeClr val="bg1"/>
                  </a:solidFill>
                </a:rPr>
                <a:t>PSI Signatory Companies</a:t>
              </a:r>
              <a:endParaRPr lang="en-GB" sz="1600" dirty="0">
                <a:solidFill>
                  <a:schemeClr val="bg1"/>
                </a:solidFill>
              </a:endParaRPr>
            </a:p>
          </p:txBody>
        </p:sp>
      </p:grpSp>
      <p:grpSp>
        <p:nvGrpSpPr>
          <p:cNvPr id="7" name="Group 6">
            <a:extLst>
              <a:ext uri="{FF2B5EF4-FFF2-40B4-BE49-F238E27FC236}">
                <a16:creationId xmlns:a16="http://schemas.microsoft.com/office/drawing/2014/main" id="{87F37540-585B-7B2A-752F-F166FAA89DF0}"/>
              </a:ext>
            </a:extLst>
          </p:cNvPr>
          <p:cNvGrpSpPr/>
          <p:nvPr/>
        </p:nvGrpSpPr>
        <p:grpSpPr>
          <a:xfrm>
            <a:off x="5986137" y="3179497"/>
            <a:ext cx="1712068" cy="1712068"/>
            <a:chOff x="7101192" y="1505565"/>
            <a:chExt cx="1712068" cy="1712068"/>
          </a:xfrm>
        </p:grpSpPr>
        <p:sp>
          <p:nvSpPr>
            <p:cNvPr id="8" name="Rectangle 7">
              <a:extLst>
                <a:ext uri="{FF2B5EF4-FFF2-40B4-BE49-F238E27FC236}">
                  <a16:creationId xmlns:a16="http://schemas.microsoft.com/office/drawing/2014/main" id="{350B1996-9181-7F87-3643-1EEB1A315028}"/>
                </a:ext>
              </a:extLst>
            </p:cNvPr>
            <p:cNvSpPr/>
            <p:nvPr/>
          </p:nvSpPr>
          <p:spPr>
            <a:xfrm>
              <a:off x="7101192" y="1505565"/>
              <a:ext cx="1712068" cy="1712068"/>
            </a:xfrm>
            <a:prstGeom prst="rect">
              <a:avLst/>
            </a:prstGeom>
            <a:solidFill>
              <a:srgbClr val="15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A9A89E3-9AD5-3B21-85B2-06474D13C3E6}"/>
                </a:ext>
              </a:extLst>
            </p:cNvPr>
            <p:cNvCxnSpPr/>
            <p:nvPr/>
          </p:nvCxnSpPr>
          <p:spPr>
            <a:xfrm>
              <a:off x="7275964" y="1687515"/>
              <a:ext cx="4280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FF1DF95-AE16-27FE-9432-655513EEC6EF}"/>
                </a:ext>
              </a:extLst>
            </p:cNvPr>
            <p:cNvSpPr txBox="1">
              <a:spLocks/>
            </p:cNvSpPr>
            <p:nvPr/>
          </p:nvSpPr>
          <p:spPr>
            <a:xfrm>
              <a:off x="7147024" y="1833531"/>
              <a:ext cx="1666236" cy="1318754"/>
            </a:xfrm>
            <a:prstGeom prst="rect">
              <a:avLst/>
            </a:prstGeom>
          </p:spPr>
          <p:txBody>
            <a:bodyPr anchor="t"/>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000" dirty="0">
                  <a:solidFill>
                    <a:schemeClr val="bg1"/>
                  </a:solidFill>
                </a:rPr>
                <a:t>104</a:t>
              </a:r>
            </a:p>
            <a:p>
              <a:r>
                <a:rPr lang="en-US" sz="1600" dirty="0">
                  <a:solidFill>
                    <a:schemeClr val="bg1"/>
                  </a:solidFill>
                </a:rPr>
                <a:t>PSI Signatory</a:t>
              </a:r>
            </a:p>
            <a:p>
              <a:r>
                <a:rPr lang="en-US" sz="1600" dirty="0">
                  <a:solidFill>
                    <a:schemeClr val="bg1"/>
                  </a:solidFill>
                </a:rPr>
                <a:t>Institutions</a:t>
              </a:r>
              <a:endParaRPr lang="en-GB" sz="1600" dirty="0">
                <a:solidFill>
                  <a:schemeClr val="bg1"/>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p:nvPr/>
        </p:nvSpPr>
        <p:spPr>
          <a:xfrm>
            <a:off x="6756733" y="2195165"/>
            <a:ext cx="1402679" cy="8408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200"/>
              <a:buFont typeface="Arial"/>
              <a:buNone/>
            </a:pPr>
            <a:r>
              <a:rPr lang="en-GB" sz="1200" b="1">
                <a:solidFill>
                  <a:schemeClr val="lt1"/>
                </a:solidFill>
                <a:latin typeface="Arial"/>
                <a:ea typeface="Arial"/>
                <a:cs typeface="Arial"/>
                <a:sym typeface="Arial"/>
              </a:rPr>
              <a:t>Banks</a:t>
            </a:r>
            <a:br>
              <a:rPr lang="en-GB" sz="1200">
                <a:solidFill>
                  <a:schemeClr val="lt1"/>
                </a:solidFill>
                <a:latin typeface="Arial"/>
                <a:ea typeface="Arial"/>
                <a:cs typeface="Arial"/>
                <a:sym typeface="Arial"/>
              </a:rPr>
            </a:br>
            <a:r>
              <a:rPr lang="en-GB" sz="1200">
                <a:solidFill>
                  <a:schemeClr val="lt1"/>
                </a:solidFill>
                <a:latin typeface="Arial"/>
                <a:ea typeface="Arial"/>
                <a:cs typeface="Arial"/>
                <a:sym typeface="Arial"/>
              </a:rPr>
              <a:t>Accompanying text here if required.</a:t>
            </a:r>
            <a:endParaRPr/>
          </a:p>
          <a:p>
            <a:pPr marL="0" marR="0" lvl="0" indent="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p:txBody>
      </p:sp>
      <p:sp>
        <p:nvSpPr>
          <p:cNvPr id="204" name="Google Shape;204;p7"/>
          <p:cNvSpPr txBox="1"/>
          <p:nvPr/>
        </p:nvSpPr>
        <p:spPr>
          <a:xfrm>
            <a:off x="9000580" y="3220469"/>
            <a:ext cx="1402679" cy="8408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200"/>
              <a:buFont typeface="Arial"/>
              <a:buNone/>
            </a:pPr>
            <a:r>
              <a:rPr lang="en-GB" sz="1200" b="1">
                <a:solidFill>
                  <a:schemeClr val="lt1"/>
                </a:solidFill>
                <a:latin typeface="Arial"/>
                <a:ea typeface="Arial"/>
                <a:cs typeface="Arial"/>
                <a:sym typeface="Arial"/>
              </a:rPr>
              <a:t>Insurers</a:t>
            </a:r>
            <a:br>
              <a:rPr lang="en-GB" sz="1200">
                <a:solidFill>
                  <a:schemeClr val="lt1"/>
                </a:solidFill>
                <a:latin typeface="Arial"/>
                <a:ea typeface="Arial"/>
                <a:cs typeface="Arial"/>
                <a:sym typeface="Arial"/>
              </a:rPr>
            </a:br>
            <a:r>
              <a:rPr lang="en-GB" sz="1200">
                <a:solidFill>
                  <a:schemeClr val="lt1"/>
                </a:solidFill>
                <a:latin typeface="Arial"/>
                <a:ea typeface="Arial"/>
                <a:cs typeface="Arial"/>
                <a:sym typeface="Arial"/>
              </a:rPr>
              <a:t>Accompanying text here if required.</a:t>
            </a:r>
            <a:endParaRPr/>
          </a:p>
          <a:p>
            <a:pPr marL="0" marR="0" lvl="0" indent="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p:txBody>
      </p:sp>
      <p:sp>
        <p:nvSpPr>
          <p:cNvPr id="205" name="Google Shape;205;p7"/>
          <p:cNvSpPr txBox="1"/>
          <p:nvPr/>
        </p:nvSpPr>
        <p:spPr>
          <a:xfrm>
            <a:off x="7080988" y="4483383"/>
            <a:ext cx="1402679" cy="8408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200"/>
              <a:buFont typeface="Arial"/>
              <a:buNone/>
            </a:pPr>
            <a:r>
              <a:rPr lang="en-GB" sz="1200" b="1">
                <a:solidFill>
                  <a:schemeClr val="lt1"/>
                </a:solidFill>
                <a:latin typeface="Arial"/>
                <a:ea typeface="Arial"/>
                <a:cs typeface="Arial"/>
                <a:sym typeface="Arial"/>
              </a:rPr>
              <a:t>Investors</a:t>
            </a:r>
            <a:br>
              <a:rPr lang="en-GB" sz="1200">
                <a:solidFill>
                  <a:schemeClr val="lt1"/>
                </a:solidFill>
                <a:latin typeface="Arial"/>
                <a:ea typeface="Arial"/>
                <a:cs typeface="Arial"/>
                <a:sym typeface="Arial"/>
              </a:rPr>
            </a:br>
            <a:r>
              <a:rPr lang="en-GB" sz="1200">
                <a:solidFill>
                  <a:schemeClr val="lt1"/>
                </a:solidFill>
                <a:latin typeface="Arial"/>
                <a:ea typeface="Arial"/>
                <a:cs typeface="Arial"/>
                <a:sym typeface="Arial"/>
              </a:rPr>
              <a:t>Accompanying text here if required.</a:t>
            </a:r>
            <a:endParaRPr/>
          </a:p>
          <a:p>
            <a:pPr marL="0" marR="0" lvl="0" indent="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a:p>
            <a:pPr marL="285750" marR="0" lvl="0" indent="-171450" algn="l" rtl="0">
              <a:lnSpc>
                <a:spcPct val="90000"/>
              </a:lnSpc>
              <a:spcBef>
                <a:spcPts val="1000"/>
              </a:spcBef>
              <a:spcAft>
                <a:spcPts val="0"/>
              </a:spcAft>
              <a:buClr>
                <a:srgbClr val="5390CD"/>
              </a:buClr>
              <a:buSzPts val="1800"/>
              <a:buFont typeface="Arial"/>
              <a:buNone/>
            </a:pPr>
            <a:endParaRPr sz="1800">
              <a:solidFill>
                <a:schemeClr val="dk1"/>
              </a:solidFill>
              <a:latin typeface="Arial"/>
              <a:ea typeface="Arial"/>
              <a:cs typeface="Arial"/>
              <a:sym typeface="Arial"/>
            </a:endParaRPr>
          </a:p>
        </p:txBody>
      </p:sp>
      <p:pic>
        <p:nvPicPr>
          <p:cNvPr id="206" name="Google Shape;206;p7" descr="Bank with solid fill"/>
          <p:cNvPicPr preferRelativeResize="0"/>
          <p:nvPr/>
        </p:nvPicPr>
        <p:blipFill rotWithShape="1">
          <a:blip r:embed="rId3">
            <a:alphaModFix/>
          </a:blip>
          <a:srcRect/>
          <a:stretch/>
        </p:blipFill>
        <p:spPr>
          <a:xfrm>
            <a:off x="8058327" y="1921460"/>
            <a:ext cx="547409" cy="547409"/>
          </a:xfrm>
          <a:prstGeom prst="rect">
            <a:avLst/>
          </a:prstGeom>
          <a:noFill/>
          <a:ln>
            <a:noFill/>
          </a:ln>
        </p:spPr>
      </p:pic>
      <p:pic>
        <p:nvPicPr>
          <p:cNvPr id="207" name="Google Shape;207;p7" descr="Shield Tick with solid fill"/>
          <p:cNvPicPr preferRelativeResize="0"/>
          <p:nvPr/>
        </p:nvPicPr>
        <p:blipFill rotWithShape="1">
          <a:blip r:embed="rId4">
            <a:alphaModFix/>
          </a:blip>
          <a:srcRect/>
          <a:stretch/>
        </p:blipFill>
        <p:spPr>
          <a:xfrm>
            <a:off x="9000580" y="4178383"/>
            <a:ext cx="610000" cy="610000"/>
          </a:xfrm>
          <a:prstGeom prst="rect">
            <a:avLst/>
          </a:prstGeom>
          <a:noFill/>
          <a:ln>
            <a:noFill/>
          </a:ln>
        </p:spPr>
      </p:pic>
      <p:pic>
        <p:nvPicPr>
          <p:cNvPr id="208" name="Google Shape;208;p7" descr="Coins with solid fill"/>
          <p:cNvPicPr preferRelativeResize="0"/>
          <p:nvPr/>
        </p:nvPicPr>
        <p:blipFill rotWithShape="1">
          <a:blip r:embed="rId5">
            <a:alphaModFix/>
          </a:blip>
          <a:srcRect/>
          <a:stretch/>
        </p:blipFill>
        <p:spPr>
          <a:xfrm>
            <a:off x="6623787" y="3910475"/>
            <a:ext cx="572907" cy="572907"/>
          </a:xfrm>
          <a:prstGeom prst="rect">
            <a:avLst/>
          </a:prstGeom>
          <a:noFill/>
          <a:ln>
            <a:noFill/>
          </a:ln>
        </p:spPr>
      </p:pic>
      <p:sp>
        <p:nvSpPr>
          <p:cNvPr id="210" name="Google Shape;210;p7"/>
          <p:cNvSpPr txBox="1">
            <a:spLocks noGrp="1"/>
          </p:cNvSpPr>
          <p:nvPr>
            <p:ph type="ctrTitle"/>
          </p:nvPr>
        </p:nvSpPr>
        <p:spPr>
          <a:xfrm>
            <a:off x="298512" y="508006"/>
            <a:ext cx="9144000" cy="6309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s-ES" dirty="0"/>
              <a:t>Los Principios para el Seguro Sostenible: Una hoja de ruta global para impulsar un cambio sistémico.</a:t>
            </a:r>
          </a:p>
        </p:txBody>
      </p:sp>
      <p:graphicFrame>
        <p:nvGraphicFramePr>
          <p:cNvPr id="2" name="Diagramma 1">
            <a:extLst>
              <a:ext uri="{FF2B5EF4-FFF2-40B4-BE49-F238E27FC236}">
                <a16:creationId xmlns:a16="http://schemas.microsoft.com/office/drawing/2014/main" id="{B038DE40-3C60-694C-8289-C9707D3F9429}"/>
              </a:ext>
            </a:extLst>
          </p:cNvPr>
          <p:cNvGraphicFramePr/>
          <p:nvPr>
            <p:extLst>
              <p:ext uri="{D42A27DB-BD31-4B8C-83A1-F6EECF244321}">
                <p14:modId xmlns:p14="http://schemas.microsoft.com/office/powerpoint/2010/main" val="3819563138"/>
              </p:ext>
            </p:extLst>
          </p:nvPr>
        </p:nvGraphicFramePr>
        <p:xfrm>
          <a:off x="2171031" y="1420935"/>
          <a:ext cx="7849937" cy="51230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1" name="Connettore 1 10">
            <a:extLst>
              <a:ext uri="{FF2B5EF4-FFF2-40B4-BE49-F238E27FC236}">
                <a16:creationId xmlns:a16="http://schemas.microsoft.com/office/drawing/2014/main" id="{3AF4387C-41F5-764A-B8A0-11F5CA7D9129}"/>
              </a:ext>
            </a:extLst>
          </p:cNvPr>
          <p:cNvCxnSpPr>
            <a:cxnSpLocks/>
          </p:cNvCxnSpPr>
          <p:nvPr/>
        </p:nvCxnSpPr>
        <p:spPr>
          <a:xfrm flipH="1">
            <a:off x="3093727" y="5675936"/>
            <a:ext cx="2217259" cy="0"/>
          </a:xfrm>
          <a:prstGeom prst="line">
            <a:avLst/>
          </a:prstGeom>
          <a:ln>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17A81986-3C9C-E445-B344-66B61C92764D}"/>
              </a:ext>
            </a:extLst>
          </p:cNvPr>
          <p:cNvCxnSpPr>
            <a:cxnSpLocks/>
          </p:cNvCxnSpPr>
          <p:nvPr/>
        </p:nvCxnSpPr>
        <p:spPr>
          <a:xfrm flipH="1">
            <a:off x="3229945" y="3098324"/>
            <a:ext cx="2314328" cy="0"/>
          </a:xfrm>
          <a:prstGeom prst="line">
            <a:avLst/>
          </a:prstGeom>
          <a:ln>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sp>
        <p:nvSpPr>
          <p:cNvPr id="13" name="Google Shape;192;p6">
            <a:extLst>
              <a:ext uri="{FF2B5EF4-FFF2-40B4-BE49-F238E27FC236}">
                <a16:creationId xmlns:a16="http://schemas.microsoft.com/office/drawing/2014/main" id="{F21690EE-3203-9D4C-90F3-DCBD3C70269D}"/>
              </a:ext>
            </a:extLst>
          </p:cNvPr>
          <p:cNvSpPr txBox="1"/>
          <p:nvPr/>
        </p:nvSpPr>
        <p:spPr>
          <a:xfrm>
            <a:off x="549451" y="4483382"/>
            <a:ext cx="2768158" cy="1783982"/>
          </a:xfrm>
          <a:prstGeom prst="rect">
            <a:avLst/>
          </a:prstGeom>
          <a:noFill/>
          <a:ln>
            <a:noFill/>
          </a:ln>
        </p:spPr>
        <p:txBody>
          <a:bodyPr spcFirstLastPara="1" wrap="square" lIns="83800" tIns="83800" rIns="83800" bIns="83800" anchor="t" anchorCtr="0">
            <a:noAutofit/>
          </a:bodyPr>
          <a:lstStyle/>
          <a:p>
            <a:pPr marL="0" marR="0" lvl="0" indent="0" rtl="0">
              <a:lnSpc>
                <a:spcPct val="90000"/>
              </a:lnSpc>
              <a:spcBef>
                <a:spcPts val="0"/>
              </a:spcBef>
              <a:spcAft>
                <a:spcPts val="0"/>
              </a:spcAft>
              <a:buClr>
                <a:schemeClr val="dk1"/>
              </a:buClr>
              <a:buSzPts val="2200"/>
              <a:buFont typeface="Calibri"/>
              <a:buNone/>
            </a:pPr>
            <a:r>
              <a:rPr lang="en-GB" sz="1800" b="1" dirty="0">
                <a:solidFill>
                  <a:srgbClr val="5390CE"/>
                </a:solidFill>
                <a:latin typeface="+mj-lt"/>
                <a:ea typeface="Calibri"/>
                <a:cs typeface="Calibri"/>
                <a:sym typeface="Calibri"/>
              </a:rPr>
              <a:t>Principio 1:</a:t>
            </a:r>
          </a:p>
          <a:p>
            <a:pPr marL="0" marR="0" lvl="0" indent="0" rtl="0">
              <a:lnSpc>
                <a:spcPct val="90000"/>
              </a:lnSpc>
              <a:spcBef>
                <a:spcPts val="0"/>
              </a:spcBef>
              <a:spcAft>
                <a:spcPts val="0"/>
              </a:spcAft>
              <a:buClr>
                <a:schemeClr val="dk1"/>
              </a:buClr>
              <a:buSzPts val="2200"/>
              <a:buFont typeface="Calibri"/>
              <a:buNone/>
            </a:pPr>
            <a:r>
              <a:rPr lang="es-ES" sz="1700" dirty="0">
                <a:solidFill>
                  <a:schemeClr val="dk1"/>
                </a:solidFill>
                <a:latin typeface="+mj-lt"/>
                <a:ea typeface="Calibri"/>
                <a:cs typeface="Calibri"/>
                <a:sym typeface="Calibri"/>
              </a:rPr>
              <a:t>Incorporaremos en nuestra </a:t>
            </a:r>
            <a:r>
              <a:rPr lang="es-ES" sz="1700" b="1" dirty="0">
                <a:solidFill>
                  <a:schemeClr val="dk1"/>
                </a:solidFill>
                <a:latin typeface="+mj-lt"/>
                <a:ea typeface="Calibri"/>
                <a:cs typeface="Calibri"/>
                <a:sym typeface="Calibri"/>
              </a:rPr>
              <a:t>toma de decisiones </a:t>
            </a:r>
            <a:r>
              <a:rPr lang="es-ES" sz="1700" dirty="0">
                <a:solidFill>
                  <a:schemeClr val="dk1"/>
                </a:solidFill>
                <a:latin typeface="+mj-lt"/>
                <a:ea typeface="Calibri"/>
                <a:cs typeface="Calibri"/>
                <a:sym typeface="Calibri"/>
              </a:rPr>
              <a:t>los aspectos ambientales, sociales y de gobernanza relevantes para nuestro negocio de seguros.</a:t>
            </a:r>
            <a:endParaRPr lang="en-GB" sz="1700" dirty="0">
              <a:solidFill>
                <a:schemeClr val="dk1"/>
              </a:solidFill>
              <a:latin typeface="+mj-lt"/>
              <a:ea typeface="Calibri"/>
              <a:cs typeface="Calibri"/>
              <a:sym typeface="Calibri"/>
            </a:endParaRPr>
          </a:p>
        </p:txBody>
      </p:sp>
      <p:sp>
        <p:nvSpPr>
          <p:cNvPr id="15" name="Google Shape;192;p6">
            <a:extLst>
              <a:ext uri="{FF2B5EF4-FFF2-40B4-BE49-F238E27FC236}">
                <a16:creationId xmlns:a16="http://schemas.microsoft.com/office/drawing/2014/main" id="{A9DC9485-9586-BC44-8D29-5B7091FABC42}"/>
              </a:ext>
            </a:extLst>
          </p:cNvPr>
          <p:cNvSpPr txBox="1"/>
          <p:nvPr/>
        </p:nvSpPr>
        <p:spPr>
          <a:xfrm>
            <a:off x="550153" y="2118772"/>
            <a:ext cx="2896276" cy="1783982"/>
          </a:xfrm>
          <a:prstGeom prst="rect">
            <a:avLst/>
          </a:prstGeom>
          <a:noFill/>
          <a:ln>
            <a:noFill/>
          </a:ln>
        </p:spPr>
        <p:txBody>
          <a:bodyPr spcFirstLastPara="1" wrap="square" lIns="83800" tIns="83800" rIns="83800" bIns="83800" anchor="t" anchorCtr="0">
            <a:noAutofit/>
          </a:bodyPr>
          <a:lstStyle/>
          <a:p>
            <a:pPr marL="0" marR="0" lvl="0" indent="0" rtl="0">
              <a:lnSpc>
                <a:spcPct val="90000"/>
              </a:lnSpc>
              <a:spcBef>
                <a:spcPts val="0"/>
              </a:spcBef>
              <a:spcAft>
                <a:spcPts val="0"/>
              </a:spcAft>
              <a:buClr>
                <a:schemeClr val="dk1"/>
              </a:buClr>
              <a:buSzPts val="2200"/>
              <a:buFont typeface="Calibri"/>
              <a:buNone/>
            </a:pPr>
            <a:r>
              <a:rPr lang="en-GB" sz="1800" b="1" dirty="0">
                <a:solidFill>
                  <a:srgbClr val="5390CE"/>
                </a:solidFill>
                <a:latin typeface="+mj-lt"/>
                <a:ea typeface="Calibri"/>
                <a:cs typeface="Calibri"/>
                <a:sym typeface="Calibri"/>
              </a:rPr>
              <a:t>Principio 3:</a:t>
            </a:r>
          </a:p>
          <a:p>
            <a:pPr marL="0" marR="0" lvl="0" indent="0" rtl="0">
              <a:lnSpc>
                <a:spcPct val="90000"/>
              </a:lnSpc>
              <a:spcBef>
                <a:spcPts val="0"/>
              </a:spcBef>
              <a:spcAft>
                <a:spcPts val="0"/>
              </a:spcAft>
              <a:buClr>
                <a:schemeClr val="dk1"/>
              </a:buClr>
              <a:buSzPts val="2200"/>
              <a:buFont typeface="Calibri"/>
              <a:buNone/>
            </a:pPr>
            <a:r>
              <a:rPr lang="es-ES" sz="1700" dirty="0">
                <a:solidFill>
                  <a:schemeClr val="dk1"/>
                </a:solidFill>
                <a:latin typeface="+mj-lt"/>
                <a:ea typeface="Calibri"/>
                <a:cs typeface="Calibri"/>
                <a:sym typeface="Calibri"/>
              </a:rPr>
              <a:t>Trabajaremos en conjunto con </a:t>
            </a:r>
            <a:r>
              <a:rPr lang="es-ES" sz="1700" b="1" dirty="0">
                <a:solidFill>
                  <a:schemeClr val="dk1"/>
                </a:solidFill>
                <a:latin typeface="+mj-lt"/>
                <a:ea typeface="Calibri"/>
                <a:cs typeface="Calibri"/>
                <a:sym typeface="Calibri"/>
              </a:rPr>
              <a:t>gobiernos, reguladores y otros actores clave </a:t>
            </a:r>
            <a:r>
              <a:rPr lang="es-ES" sz="1700" dirty="0">
                <a:solidFill>
                  <a:schemeClr val="dk1"/>
                </a:solidFill>
                <a:latin typeface="+mj-lt"/>
                <a:ea typeface="Calibri"/>
                <a:cs typeface="Calibri"/>
                <a:sym typeface="Calibri"/>
              </a:rPr>
              <a:t>para promover acciones generalizadas en temas ambientales, sociales y de gobernanza.</a:t>
            </a:r>
            <a:endParaRPr lang="en-GB" sz="1700" dirty="0">
              <a:solidFill>
                <a:schemeClr val="dk1"/>
              </a:solidFill>
              <a:latin typeface="+mj-lt"/>
              <a:ea typeface="Calibri"/>
              <a:cs typeface="Calibri"/>
              <a:sym typeface="Calibri"/>
            </a:endParaRPr>
          </a:p>
        </p:txBody>
      </p:sp>
      <p:cxnSp>
        <p:nvCxnSpPr>
          <p:cNvPr id="4" name="Connettore 1 3">
            <a:extLst>
              <a:ext uri="{FF2B5EF4-FFF2-40B4-BE49-F238E27FC236}">
                <a16:creationId xmlns:a16="http://schemas.microsoft.com/office/drawing/2014/main" id="{BF4BEC69-0DE5-9241-ACD4-08338570F343}"/>
              </a:ext>
            </a:extLst>
          </p:cNvPr>
          <p:cNvCxnSpPr>
            <a:cxnSpLocks/>
          </p:cNvCxnSpPr>
          <p:nvPr/>
        </p:nvCxnSpPr>
        <p:spPr>
          <a:xfrm>
            <a:off x="6433877" y="2072475"/>
            <a:ext cx="2338215" cy="0"/>
          </a:xfrm>
          <a:prstGeom prst="line">
            <a:avLst/>
          </a:prstGeom>
          <a:ln>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sp>
        <p:nvSpPr>
          <p:cNvPr id="19" name="Google Shape;192;p6">
            <a:extLst>
              <a:ext uri="{FF2B5EF4-FFF2-40B4-BE49-F238E27FC236}">
                <a16:creationId xmlns:a16="http://schemas.microsoft.com/office/drawing/2014/main" id="{B3F12C4A-A050-854D-8D1B-4B4E8F767662}"/>
              </a:ext>
            </a:extLst>
          </p:cNvPr>
          <p:cNvSpPr txBox="1"/>
          <p:nvPr/>
        </p:nvSpPr>
        <p:spPr>
          <a:xfrm>
            <a:off x="8873688" y="1464852"/>
            <a:ext cx="2768158" cy="1783982"/>
          </a:xfrm>
          <a:prstGeom prst="rect">
            <a:avLst/>
          </a:prstGeom>
          <a:noFill/>
          <a:ln>
            <a:noFill/>
          </a:ln>
        </p:spPr>
        <p:txBody>
          <a:bodyPr spcFirstLastPara="1" wrap="square" lIns="83800" tIns="83800" rIns="83800" bIns="83800" anchor="t" anchorCtr="0">
            <a:noAutofit/>
          </a:bodyPr>
          <a:lstStyle/>
          <a:p>
            <a:pPr marL="0" marR="0" lvl="0" indent="0" rtl="0">
              <a:lnSpc>
                <a:spcPct val="90000"/>
              </a:lnSpc>
              <a:spcBef>
                <a:spcPts val="0"/>
              </a:spcBef>
              <a:spcAft>
                <a:spcPts val="0"/>
              </a:spcAft>
              <a:buClr>
                <a:schemeClr val="dk1"/>
              </a:buClr>
              <a:buSzPts val="2200"/>
              <a:buFont typeface="Calibri"/>
              <a:buNone/>
            </a:pPr>
            <a:r>
              <a:rPr lang="en-GB" sz="1800" b="1" dirty="0">
                <a:solidFill>
                  <a:srgbClr val="5390CE"/>
                </a:solidFill>
                <a:latin typeface="+mj-lt"/>
                <a:ea typeface="Calibri"/>
                <a:cs typeface="Calibri"/>
                <a:sym typeface="Calibri"/>
              </a:rPr>
              <a:t>Principio 4:</a:t>
            </a:r>
          </a:p>
          <a:p>
            <a:pPr marL="0" marR="0" lvl="0" indent="0" rtl="0">
              <a:lnSpc>
                <a:spcPct val="90000"/>
              </a:lnSpc>
              <a:spcBef>
                <a:spcPts val="0"/>
              </a:spcBef>
              <a:spcAft>
                <a:spcPts val="0"/>
              </a:spcAft>
              <a:buClr>
                <a:schemeClr val="dk1"/>
              </a:buClr>
              <a:buSzPts val="2200"/>
              <a:buFont typeface="Calibri"/>
              <a:buNone/>
            </a:pPr>
            <a:r>
              <a:rPr lang="es-ES" sz="1700" dirty="0">
                <a:solidFill>
                  <a:schemeClr val="dk1"/>
                </a:solidFill>
                <a:latin typeface="+mj-lt"/>
                <a:ea typeface="Calibri"/>
                <a:cs typeface="Calibri"/>
                <a:sym typeface="Calibri"/>
              </a:rPr>
              <a:t>Demostraremos </a:t>
            </a:r>
            <a:r>
              <a:rPr lang="es-ES" sz="1700" b="1" dirty="0">
                <a:solidFill>
                  <a:schemeClr val="dk1"/>
                </a:solidFill>
                <a:latin typeface="+mj-lt"/>
                <a:ea typeface="Calibri"/>
                <a:cs typeface="Calibri"/>
                <a:sym typeface="Calibri"/>
              </a:rPr>
              <a:t>responsabilidad y transparencia </a:t>
            </a:r>
            <a:r>
              <a:rPr lang="es-ES" sz="1700" dirty="0">
                <a:solidFill>
                  <a:schemeClr val="dk1"/>
                </a:solidFill>
                <a:latin typeface="+mj-lt"/>
                <a:ea typeface="Calibri"/>
                <a:cs typeface="Calibri"/>
                <a:sym typeface="Calibri"/>
              </a:rPr>
              <a:t>al divulgar regularmente públicamente nuestro progreso en la implementación de los Principios.</a:t>
            </a:r>
            <a:endParaRPr lang="en-GB" sz="1700" dirty="0">
              <a:solidFill>
                <a:schemeClr val="dk1"/>
              </a:solidFill>
              <a:latin typeface="+mj-lt"/>
              <a:ea typeface="Calibri"/>
              <a:cs typeface="Calibri"/>
              <a:sym typeface="Calibri"/>
            </a:endParaRPr>
          </a:p>
        </p:txBody>
      </p:sp>
      <p:cxnSp>
        <p:nvCxnSpPr>
          <p:cNvPr id="21" name="Connettore 1 20">
            <a:extLst>
              <a:ext uri="{FF2B5EF4-FFF2-40B4-BE49-F238E27FC236}">
                <a16:creationId xmlns:a16="http://schemas.microsoft.com/office/drawing/2014/main" id="{3D8B651B-76A3-E840-A058-ACEBC1A11CF1}"/>
              </a:ext>
            </a:extLst>
          </p:cNvPr>
          <p:cNvCxnSpPr>
            <a:cxnSpLocks/>
          </p:cNvCxnSpPr>
          <p:nvPr/>
        </p:nvCxnSpPr>
        <p:spPr>
          <a:xfrm>
            <a:off x="6535473" y="4285169"/>
            <a:ext cx="2338215" cy="0"/>
          </a:xfrm>
          <a:prstGeom prst="line">
            <a:avLst/>
          </a:prstGeom>
          <a:ln>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sp>
        <p:nvSpPr>
          <p:cNvPr id="23" name="Google Shape;192;p6">
            <a:extLst>
              <a:ext uri="{FF2B5EF4-FFF2-40B4-BE49-F238E27FC236}">
                <a16:creationId xmlns:a16="http://schemas.microsoft.com/office/drawing/2014/main" id="{D0E2BF8D-0BFA-CC41-AF55-9577AF5B33E0}"/>
              </a:ext>
            </a:extLst>
          </p:cNvPr>
          <p:cNvSpPr txBox="1"/>
          <p:nvPr/>
        </p:nvSpPr>
        <p:spPr>
          <a:xfrm>
            <a:off x="9000580" y="3868627"/>
            <a:ext cx="2768158" cy="1783982"/>
          </a:xfrm>
          <a:prstGeom prst="rect">
            <a:avLst/>
          </a:prstGeom>
          <a:noFill/>
          <a:ln>
            <a:noFill/>
          </a:ln>
        </p:spPr>
        <p:txBody>
          <a:bodyPr spcFirstLastPara="1" wrap="square" lIns="83800" tIns="83800" rIns="83800" bIns="83800" anchor="t" anchorCtr="0">
            <a:noAutofit/>
          </a:bodyPr>
          <a:lstStyle/>
          <a:p>
            <a:pPr marL="0" marR="0" lvl="0" indent="0" rtl="0">
              <a:lnSpc>
                <a:spcPct val="90000"/>
              </a:lnSpc>
              <a:spcBef>
                <a:spcPts val="0"/>
              </a:spcBef>
              <a:spcAft>
                <a:spcPts val="0"/>
              </a:spcAft>
              <a:buClr>
                <a:schemeClr val="dk1"/>
              </a:buClr>
              <a:buSzPts val="2200"/>
              <a:buFont typeface="Calibri"/>
              <a:buNone/>
            </a:pPr>
            <a:r>
              <a:rPr lang="en-GB" sz="1800" b="1" dirty="0">
                <a:solidFill>
                  <a:srgbClr val="5390CE"/>
                </a:solidFill>
                <a:latin typeface="+mj-lt"/>
                <a:ea typeface="Calibri"/>
                <a:cs typeface="Calibri"/>
                <a:sym typeface="Calibri"/>
              </a:rPr>
              <a:t>Principio 2:</a:t>
            </a:r>
          </a:p>
          <a:p>
            <a:pPr marL="0" marR="0" lvl="0" indent="0" rtl="0">
              <a:lnSpc>
                <a:spcPct val="90000"/>
              </a:lnSpc>
              <a:spcBef>
                <a:spcPts val="0"/>
              </a:spcBef>
              <a:spcAft>
                <a:spcPts val="0"/>
              </a:spcAft>
              <a:buClr>
                <a:schemeClr val="dk1"/>
              </a:buClr>
              <a:buSzPts val="2200"/>
              <a:buFont typeface="Calibri"/>
              <a:buNone/>
            </a:pPr>
            <a:r>
              <a:rPr lang="es-ES" sz="1700" dirty="0">
                <a:solidFill>
                  <a:schemeClr val="dk1"/>
                </a:solidFill>
                <a:latin typeface="+mj-lt"/>
                <a:ea typeface="Calibri"/>
                <a:cs typeface="Calibri"/>
                <a:sym typeface="Calibri"/>
              </a:rPr>
              <a:t>Trabajaremos en conjunto con nuestros </a:t>
            </a:r>
            <a:r>
              <a:rPr lang="es-ES" sz="1700" b="1" dirty="0">
                <a:solidFill>
                  <a:schemeClr val="dk1"/>
                </a:solidFill>
                <a:latin typeface="+mj-lt"/>
                <a:ea typeface="Calibri"/>
                <a:cs typeface="Calibri"/>
                <a:sym typeface="Calibri"/>
              </a:rPr>
              <a:t>clientes y socios comerciales</a:t>
            </a:r>
            <a:r>
              <a:rPr lang="es-ES" sz="1700" dirty="0">
                <a:solidFill>
                  <a:schemeClr val="dk1"/>
                </a:solidFill>
                <a:latin typeface="+mj-lt"/>
                <a:ea typeface="Calibri"/>
                <a:cs typeface="Calibri"/>
                <a:sym typeface="Calibri"/>
              </a:rPr>
              <a:t> para crear conciencia sobre los aspectos ambientales, sociales y de gobernanza, gestionar el riesgo y desarrollar soluciones.</a:t>
            </a:r>
            <a:endParaRPr lang="en-GB" sz="1700" dirty="0">
              <a:solidFill>
                <a:schemeClr val="dk1"/>
              </a:solidFill>
              <a:latin typeface="+mj-lt"/>
              <a:ea typeface="Calibri"/>
              <a:cs typeface="Calibri"/>
              <a:sym typeface="Calibri"/>
            </a:endParaRPr>
          </a:p>
        </p:txBody>
      </p:sp>
    </p:spTree>
    <p:extLst>
      <p:ext uri="{BB962C8B-B14F-4D97-AF65-F5344CB8AC3E}">
        <p14:creationId xmlns:p14="http://schemas.microsoft.com/office/powerpoint/2010/main" val="397310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txBox="1"/>
          <p:nvPr/>
        </p:nvSpPr>
        <p:spPr>
          <a:xfrm>
            <a:off x="429477" y="2381085"/>
            <a:ext cx="2743293"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s-ES" sz="2800" b="1" dirty="0">
                <a:solidFill>
                  <a:schemeClr val="dk1"/>
                </a:solidFill>
                <a:latin typeface="Arial"/>
                <a:ea typeface="Arial"/>
                <a:cs typeface="Arial"/>
                <a:sym typeface="Arial"/>
              </a:rPr>
              <a:t>Problemáticas ASG en las cuales el PSI trabaja</a:t>
            </a:r>
          </a:p>
        </p:txBody>
      </p:sp>
      <p:sp>
        <p:nvSpPr>
          <p:cNvPr id="25" name="Google Shape;201;p12">
            <a:extLst>
              <a:ext uri="{FF2B5EF4-FFF2-40B4-BE49-F238E27FC236}">
                <a16:creationId xmlns:a16="http://schemas.microsoft.com/office/drawing/2014/main" id="{60AB33EE-00CE-7945-B965-79AE4E494764}"/>
              </a:ext>
            </a:extLst>
          </p:cNvPr>
          <p:cNvSpPr/>
          <p:nvPr/>
        </p:nvSpPr>
        <p:spPr>
          <a:xfrm>
            <a:off x="-6007688" y="-816429"/>
            <a:ext cx="9563022" cy="8945871"/>
          </a:xfrm>
          <a:prstGeom prst="blockArc">
            <a:avLst>
              <a:gd name="adj1" fmla="val 18900000"/>
              <a:gd name="adj2" fmla="val 2511221"/>
              <a:gd name="adj3" fmla="val 0"/>
            </a:avLst>
          </a:prstGeom>
          <a:solidFill>
            <a:srgbClr val="153148"/>
          </a:solidFill>
          <a:ln w="19050" cap="rnd" cmpd="sng">
            <a:solidFill>
              <a:srgbClr val="1531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F9B7B5C1-75A7-A131-C8E0-3FD6D1418A5B}"/>
              </a:ext>
            </a:extLst>
          </p:cNvPr>
          <p:cNvGrpSpPr/>
          <p:nvPr/>
        </p:nvGrpSpPr>
        <p:grpSpPr>
          <a:xfrm>
            <a:off x="3551850" y="1281592"/>
            <a:ext cx="3933065" cy="479593"/>
            <a:chOff x="3443598" y="1750764"/>
            <a:chExt cx="3933065" cy="479593"/>
          </a:xfrm>
        </p:grpSpPr>
        <p:sp>
          <p:nvSpPr>
            <p:cNvPr id="302" name="Google Shape;302;p13"/>
            <p:cNvSpPr txBox="1"/>
            <p:nvPr/>
          </p:nvSpPr>
          <p:spPr>
            <a:xfrm>
              <a:off x="3976305" y="1849596"/>
              <a:ext cx="3400358" cy="3807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chemeClr val="accent4"/>
                  </a:solidFill>
                  <a:latin typeface="Arial"/>
                  <a:ea typeface="Arial"/>
                  <a:cs typeface="Arial"/>
                  <a:sym typeface="Arial"/>
                </a:rPr>
                <a:t>Cambio climático – mitigación: Net Zero Insurance Alliance</a:t>
              </a:r>
            </a:p>
          </p:txBody>
        </p:sp>
        <p:pic>
          <p:nvPicPr>
            <p:cNvPr id="303" name="Google Shape;303;p13" descr="A black cat with blue eyes&#10;&#10;Description automatically generated with low confidence"/>
            <p:cNvPicPr preferRelativeResize="0"/>
            <p:nvPr/>
          </p:nvPicPr>
          <p:blipFill rotWithShape="1">
            <a:blip r:embed="rId3">
              <a:alphaModFix/>
            </a:blip>
            <a:srcRect/>
            <a:stretch/>
          </p:blipFill>
          <p:spPr>
            <a:xfrm>
              <a:off x="3443598" y="1750764"/>
              <a:ext cx="479593" cy="479593"/>
            </a:xfrm>
            <a:prstGeom prst="rect">
              <a:avLst/>
            </a:prstGeom>
            <a:noFill/>
            <a:ln>
              <a:noFill/>
            </a:ln>
          </p:spPr>
        </p:pic>
      </p:grpSp>
      <p:grpSp>
        <p:nvGrpSpPr>
          <p:cNvPr id="8" name="Group 7">
            <a:extLst>
              <a:ext uri="{FF2B5EF4-FFF2-40B4-BE49-F238E27FC236}">
                <a16:creationId xmlns:a16="http://schemas.microsoft.com/office/drawing/2014/main" id="{172B4A75-5FD8-A217-6B0F-2AA8AB8641D9}"/>
              </a:ext>
            </a:extLst>
          </p:cNvPr>
          <p:cNvGrpSpPr/>
          <p:nvPr/>
        </p:nvGrpSpPr>
        <p:grpSpPr>
          <a:xfrm>
            <a:off x="2887548" y="514112"/>
            <a:ext cx="4713291" cy="540009"/>
            <a:chOff x="3841117" y="3386353"/>
            <a:chExt cx="4713291" cy="540009"/>
          </a:xfrm>
        </p:grpSpPr>
        <p:pic>
          <p:nvPicPr>
            <p:cNvPr id="304" name="Google Shape;304;p13"/>
            <p:cNvPicPr preferRelativeResize="0"/>
            <p:nvPr/>
          </p:nvPicPr>
          <p:blipFill rotWithShape="1">
            <a:blip r:embed="rId4">
              <a:alphaModFix/>
            </a:blip>
            <a:srcRect/>
            <a:stretch/>
          </p:blipFill>
          <p:spPr>
            <a:xfrm>
              <a:off x="3841117" y="3386353"/>
              <a:ext cx="548379" cy="540009"/>
            </a:xfrm>
            <a:prstGeom prst="rect">
              <a:avLst/>
            </a:prstGeom>
            <a:noFill/>
            <a:ln>
              <a:noFill/>
            </a:ln>
          </p:spPr>
        </p:pic>
        <p:sp>
          <p:nvSpPr>
            <p:cNvPr id="305" name="Google Shape;305;p13"/>
            <p:cNvSpPr txBox="1"/>
            <p:nvPr/>
          </p:nvSpPr>
          <p:spPr>
            <a:xfrm>
              <a:off x="4389496" y="3477180"/>
              <a:ext cx="4164912" cy="41841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chemeClr val="accent4"/>
                  </a:solidFill>
                  <a:latin typeface="Arial"/>
                  <a:ea typeface="Arial"/>
                  <a:cs typeface="Arial"/>
                  <a:sym typeface="Arial"/>
                </a:rPr>
                <a:t>Cambio climático: Gestión de riesgos: TCFD</a:t>
              </a:r>
            </a:p>
            <a:p>
              <a:pPr marL="0" marR="0" lvl="0" indent="0" algn="l" rtl="0">
                <a:lnSpc>
                  <a:spcPct val="90000"/>
                </a:lnSpc>
                <a:spcBef>
                  <a:spcPts val="1000"/>
                </a:spcBef>
                <a:spcAft>
                  <a:spcPts val="0"/>
                </a:spcAft>
                <a:buClr>
                  <a:srgbClr val="5390CD"/>
                </a:buClr>
                <a:buSzPts val="1800"/>
                <a:buFont typeface="Arial"/>
                <a:buNone/>
              </a:pPr>
              <a:endParaRPr sz="1800" dirty="0">
                <a:solidFill>
                  <a:schemeClr val="accent4"/>
                </a:solidFill>
                <a:latin typeface="Arial"/>
                <a:ea typeface="Arial"/>
                <a:cs typeface="Arial"/>
                <a:sym typeface="Arial"/>
              </a:endParaRPr>
            </a:p>
          </p:txBody>
        </p:sp>
      </p:grpSp>
      <p:grpSp>
        <p:nvGrpSpPr>
          <p:cNvPr id="9" name="Group 8">
            <a:extLst>
              <a:ext uri="{FF2B5EF4-FFF2-40B4-BE49-F238E27FC236}">
                <a16:creationId xmlns:a16="http://schemas.microsoft.com/office/drawing/2014/main" id="{DDFCF26B-92A5-8017-56FD-25CFB77F5CC4}"/>
              </a:ext>
            </a:extLst>
          </p:cNvPr>
          <p:cNvGrpSpPr/>
          <p:nvPr/>
        </p:nvGrpSpPr>
        <p:grpSpPr>
          <a:xfrm>
            <a:off x="3847419" y="2143495"/>
            <a:ext cx="5357911" cy="510974"/>
            <a:chOff x="3690039" y="4157925"/>
            <a:chExt cx="5357911" cy="510974"/>
          </a:xfrm>
        </p:grpSpPr>
        <p:pic>
          <p:nvPicPr>
            <p:cNvPr id="307" name="Google Shape;307;p13"/>
            <p:cNvPicPr preferRelativeResize="0"/>
            <p:nvPr/>
          </p:nvPicPr>
          <p:blipFill rotWithShape="1">
            <a:blip r:embed="rId5">
              <a:alphaModFix/>
            </a:blip>
            <a:srcRect/>
            <a:stretch/>
          </p:blipFill>
          <p:spPr>
            <a:xfrm>
              <a:off x="3690039" y="4157925"/>
              <a:ext cx="466305" cy="417021"/>
            </a:xfrm>
            <a:prstGeom prst="rect">
              <a:avLst/>
            </a:prstGeom>
            <a:noFill/>
            <a:ln>
              <a:noFill/>
            </a:ln>
          </p:spPr>
        </p:pic>
        <p:sp>
          <p:nvSpPr>
            <p:cNvPr id="308" name="Google Shape;308;p13"/>
            <p:cNvSpPr txBox="1"/>
            <p:nvPr/>
          </p:nvSpPr>
          <p:spPr>
            <a:xfrm>
              <a:off x="4156344" y="4251050"/>
              <a:ext cx="4891606" cy="41784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chemeClr val="accent4"/>
                  </a:solidFill>
                  <a:latin typeface="Arial"/>
                  <a:ea typeface="Arial"/>
                  <a:cs typeface="Arial"/>
                  <a:sym typeface="Arial"/>
                </a:rPr>
                <a:t>Cambio climático – Adaptación: V20 </a:t>
              </a:r>
              <a:r>
                <a:rPr lang="es-ES" sz="1600" b="1" dirty="0" err="1">
                  <a:solidFill>
                    <a:schemeClr val="accent4"/>
                  </a:solidFill>
                  <a:latin typeface="Arial"/>
                  <a:ea typeface="Arial"/>
                  <a:cs typeface="Arial"/>
                  <a:sym typeface="Arial"/>
                </a:rPr>
                <a:t>Sustainable</a:t>
              </a:r>
              <a:r>
                <a:rPr lang="es-ES" sz="1600" b="1" dirty="0">
                  <a:solidFill>
                    <a:schemeClr val="accent4"/>
                  </a:solidFill>
                  <a:latin typeface="Arial"/>
                  <a:ea typeface="Arial"/>
                  <a:cs typeface="Arial"/>
                  <a:sym typeface="Arial"/>
                </a:rPr>
                <a:t> Insurance </a:t>
              </a:r>
              <a:r>
                <a:rPr lang="es-ES" sz="1600" b="1" dirty="0" err="1">
                  <a:solidFill>
                    <a:schemeClr val="accent4"/>
                  </a:solidFill>
                  <a:latin typeface="Arial"/>
                  <a:ea typeface="Arial"/>
                  <a:cs typeface="Arial"/>
                  <a:sym typeface="Arial"/>
                </a:rPr>
                <a:t>Facility</a:t>
              </a:r>
              <a:endParaRPr lang="es-ES" sz="1600" b="1" dirty="0">
                <a:solidFill>
                  <a:schemeClr val="accent4"/>
                </a:solidFill>
                <a:latin typeface="Arial"/>
                <a:ea typeface="Arial"/>
                <a:cs typeface="Arial"/>
                <a:sym typeface="Arial"/>
              </a:endParaRPr>
            </a:p>
          </p:txBody>
        </p:sp>
      </p:grpSp>
      <p:grpSp>
        <p:nvGrpSpPr>
          <p:cNvPr id="10" name="Group 9">
            <a:extLst>
              <a:ext uri="{FF2B5EF4-FFF2-40B4-BE49-F238E27FC236}">
                <a16:creationId xmlns:a16="http://schemas.microsoft.com/office/drawing/2014/main" id="{22AF3329-44D1-266D-4DB2-F67A4A7B840C}"/>
              </a:ext>
            </a:extLst>
          </p:cNvPr>
          <p:cNvGrpSpPr/>
          <p:nvPr/>
        </p:nvGrpSpPr>
        <p:grpSpPr>
          <a:xfrm>
            <a:off x="3953744" y="2942826"/>
            <a:ext cx="5786210" cy="510976"/>
            <a:chOff x="3469174" y="5021768"/>
            <a:chExt cx="5786210" cy="510976"/>
          </a:xfrm>
        </p:grpSpPr>
        <p:sp>
          <p:nvSpPr>
            <p:cNvPr id="309" name="Google Shape;309;p13"/>
            <p:cNvSpPr txBox="1"/>
            <p:nvPr/>
          </p:nvSpPr>
          <p:spPr>
            <a:xfrm>
              <a:off x="3948909" y="5115722"/>
              <a:ext cx="5306475" cy="4170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rgbClr val="153148"/>
                  </a:solidFill>
                  <a:latin typeface="Arial"/>
                  <a:ea typeface="Arial"/>
                  <a:cs typeface="Arial"/>
                  <a:sym typeface="Arial"/>
                </a:rPr>
                <a:t>Naturaleza y biodiversidad - </a:t>
              </a:r>
              <a:r>
                <a:rPr lang="es-ES" sz="1600" b="1" dirty="0" err="1">
                  <a:solidFill>
                    <a:srgbClr val="153148"/>
                  </a:solidFill>
                  <a:latin typeface="Arial"/>
                  <a:ea typeface="Arial"/>
                  <a:cs typeface="Arial"/>
                  <a:sym typeface="Arial"/>
                </a:rPr>
                <a:t>Nature</a:t>
              </a:r>
              <a:r>
                <a:rPr lang="es-ES" sz="1600" b="1" dirty="0">
                  <a:solidFill>
                    <a:srgbClr val="153148"/>
                  </a:solidFill>
                  <a:latin typeface="Arial"/>
                  <a:ea typeface="Arial"/>
                  <a:cs typeface="Arial"/>
                  <a:sym typeface="Arial"/>
                </a:rPr>
                <a:t> Positive Insurance</a:t>
              </a:r>
            </a:p>
          </p:txBody>
        </p:sp>
        <p:pic>
          <p:nvPicPr>
            <p:cNvPr id="310" name="Google Shape;310;p13" descr="Graphical user interface&#10;&#10;Description automatically generated"/>
            <p:cNvPicPr preferRelativeResize="0"/>
            <p:nvPr/>
          </p:nvPicPr>
          <p:blipFill rotWithShape="1">
            <a:blip r:embed="rId6">
              <a:alphaModFix/>
            </a:blip>
            <a:srcRect/>
            <a:stretch/>
          </p:blipFill>
          <p:spPr>
            <a:xfrm>
              <a:off x="3469174" y="5021768"/>
              <a:ext cx="477945" cy="417849"/>
            </a:xfrm>
            <a:prstGeom prst="rect">
              <a:avLst/>
            </a:prstGeom>
            <a:noFill/>
            <a:ln>
              <a:noFill/>
            </a:ln>
          </p:spPr>
        </p:pic>
      </p:grpSp>
      <p:grpSp>
        <p:nvGrpSpPr>
          <p:cNvPr id="7" name="Group 6">
            <a:extLst>
              <a:ext uri="{FF2B5EF4-FFF2-40B4-BE49-F238E27FC236}">
                <a16:creationId xmlns:a16="http://schemas.microsoft.com/office/drawing/2014/main" id="{FF4676D2-486E-44E8-B9DB-2C0963061C37}"/>
              </a:ext>
            </a:extLst>
          </p:cNvPr>
          <p:cNvGrpSpPr/>
          <p:nvPr/>
        </p:nvGrpSpPr>
        <p:grpSpPr>
          <a:xfrm>
            <a:off x="3555334" y="4358575"/>
            <a:ext cx="5081334" cy="563704"/>
            <a:chOff x="3655033" y="2461920"/>
            <a:chExt cx="4401168" cy="563704"/>
          </a:xfrm>
        </p:grpSpPr>
        <p:sp>
          <p:nvSpPr>
            <p:cNvPr id="306" name="Google Shape;306;p13"/>
            <p:cNvSpPr txBox="1"/>
            <p:nvPr/>
          </p:nvSpPr>
          <p:spPr>
            <a:xfrm>
              <a:off x="4274212" y="2615033"/>
              <a:ext cx="3781989" cy="3744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chemeClr val="accent2"/>
                  </a:solidFill>
                  <a:latin typeface="Arial"/>
                  <a:ea typeface="Arial"/>
                  <a:cs typeface="Arial"/>
                  <a:sym typeface="Arial"/>
                </a:rPr>
                <a:t>Manejo de riesgos ASG en seguros de salud y vida </a:t>
              </a:r>
            </a:p>
            <a:p>
              <a:pPr marL="0" marR="0" lvl="0" indent="0" algn="l" rtl="0">
                <a:lnSpc>
                  <a:spcPct val="90000"/>
                </a:lnSpc>
                <a:spcBef>
                  <a:spcPts val="1000"/>
                </a:spcBef>
                <a:spcAft>
                  <a:spcPts val="0"/>
                </a:spcAft>
                <a:buClr>
                  <a:srgbClr val="5390CD"/>
                </a:buClr>
                <a:buSzPts val="1800"/>
                <a:buFont typeface="Arial"/>
                <a:buNone/>
              </a:pPr>
              <a:endParaRPr sz="1800" dirty="0">
                <a:solidFill>
                  <a:schemeClr val="accent2"/>
                </a:solidFill>
                <a:latin typeface="Arial"/>
                <a:ea typeface="Arial"/>
                <a:cs typeface="Arial"/>
                <a:sym typeface="Arial"/>
              </a:endParaRPr>
            </a:p>
          </p:txBody>
        </p:sp>
        <p:pic>
          <p:nvPicPr>
            <p:cNvPr id="314" name="Google Shape;314;p13" descr="Coral outline"/>
            <p:cNvPicPr preferRelativeResize="0"/>
            <p:nvPr/>
          </p:nvPicPr>
          <p:blipFill rotWithShape="1">
            <a:blip r:embed="rId7">
              <a:alphaModFix/>
            </a:blip>
            <a:srcRect/>
            <a:stretch/>
          </p:blipFill>
          <p:spPr>
            <a:xfrm>
              <a:off x="3655033" y="2461920"/>
              <a:ext cx="584171" cy="563704"/>
            </a:xfrm>
            <a:prstGeom prst="rect">
              <a:avLst/>
            </a:prstGeom>
            <a:noFill/>
            <a:ln>
              <a:noFill/>
            </a:ln>
          </p:spPr>
        </p:pic>
      </p:grpSp>
      <p:grpSp>
        <p:nvGrpSpPr>
          <p:cNvPr id="2" name="Group 1">
            <a:extLst>
              <a:ext uri="{FF2B5EF4-FFF2-40B4-BE49-F238E27FC236}">
                <a16:creationId xmlns:a16="http://schemas.microsoft.com/office/drawing/2014/main" id="{C48E5B2D-CFBF-4DD4-D6FC-ECE4E8685883}"/>
              </a:ext>
            </a:extLst>
          </p:cNvPr>
          <p:cNvGrpSpPr/>
          <p:nvPr/>
        </p:nvGrpSpPr>
        <p:grpSpPr>
          <a:xfrm>
            <a:off x="3201326" y="5155663"/>
            <a:ext cx="4401168" cy="563704"/>
            <a:chOff x="3655033" y="2461920"/>
            <a:chExt cx="4401168" cy="563704"/>
          </a:xfrm>
        </p:grpSpPr>
        <p:sp>
          <p:nvSpPr>
            <p:cNvPr id="12" name="Google Shape;306;p13">
              <a:extLst>
                <a:ext uri="{FF2B5EF4-FFF2-40B4-BE49-F238E27FC236}">
                  <a16:creationId xmlns:a16="http://schemas.microsoft.com/office/drawing/2014/main" id="{E30A9DFE-C43D-7199-A5A8-D9184A57A8AA}"/>
                </a:ext>
              </a:extLst>
            </p:cNvPr>
            <p:cNvSpPr txBox="1"/>
            <p:nvPr/>
          </p:nvSpPr>
          <p:spPr>
            <a:xfrm>
              <a:off x="4274212" y="2615033"/>
              <a:ext cx="3781989" cy="3744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chemeClr val="accent2"/>
                  </a:solidFill>
                  <a:latin typeface="Arial"/>
                  <a:ea typeface="Arial"/>
                  <a:cs typeface="Arial"/>
                  <a:sym typeface="Arial"/>
                </a:rPr>
                <a:t>Seguros de vida y salud - brecha de protección y prevención</a:t>
              </a:r>
            </a:p>
            <a:p>
              <a:pPr marL="0" marR="0" lvl="0" indent="0" algn="l" rtl="0">
                <a:lnSpc>
                  <a:spcPct val="90000"/>
                </a:lnSpc>
                <a:spcBef>
                  <a:spcPts val="1000"/>
                </a:spcBef>
                <a:spcAft>
                  <a:spcPts val="0"/>
                </a:spcAft>
                <a:buClr>
                  <a:srgbClr val="5390CD"/>
                </a:buClr>
                <a:buSzPts val="1800"/>
                <a:buFont typeface="Arial"/>
                <a:buNone/>
              </a:pPr>
              <a:endParaRPr sz="1800" dirty="0">
                <a:solidFill>
                  <a:schemeClr val="accent2"/>
                </a:solidFill>
                <a:latin typeface="Arial"/>
                <a:ea typeface="Arial"/>
                <a:cs typeface="Arial"/>
                <a:sym typeface="Arial"/>
              </a:endParaRPr>
            </a:p>
          </p:txBody>
        </p:sp>
        <p:pic>
          <p:nvPicPr>
            <p:cNvPr id="14" name="Google Shape;314;p13" descr="Coral outline">
              <a:extLst>
                <a:ext uri="{FF2B5EF4-FFF2-40B4-BE49-F238E27FC236}">
                  <a16:creationId xmlns:a16="http://schemas.microsoft.com/office/drawing/2014/main" id="{AA3C83C3-3BB5-B2FE-F3EA-94FD2EC04F2D}"/>
                </a:ext>
              </a:extLst>
            </p:cNvPr>
            <p:cNvPicPr preferRelativeResize="0"/>
            <p:nvPr/>
          </p:nvPicPr>
          <p:blipFill rotWithShape="1">
            <a:blip r:embed="rId7">
              <a:alphaModFix/>
            </a:blip>
            <a:srcRect/>
            <a:stretch/>
          </p:blipFill>
          <p:spPr>
            <a:xfrm>
              <a:off x="3655033" y="2461920"/>
              <a:ext cx="584171" cy="563704"/>
            </a:xfrm>
            <a:prstGeom prst="rect">
              <a:avLst/>
            </a:prstGeom>
            <a:noFill/>
            <a:ln>
              <a:noFill/>
            </a:ln>
          </p:spPr>
        </p:pic>
      </p:grpSp>
      <p:grpSp>
        <p:nvGrpSpPr>
          <p:cNvPr id="3" name="Group 2">
            <a:extLst>
              <a:ext uri="{FF2B5EF4-FFF2-40B4-BE49-F238E27FC236}">
                <a16:creationId xmlns:a16="http://schemas.microsoft.com/office/drawing/2014/main" id="{DC8B9524-0ED6-FD9B-14A4-B65FB99E60B6}"/>
              </a:ext>
            </a:extLst>
          </p:cNvPr>
          <p:cNvGrpSpPr/>
          <p:nvPr/>
        </p:nvGrpSpPr>
        <p:grpSpPr>
          <a:xfrm>
            <a:off x="3953744" y="3742985"/>
            <a:ext cx="5786210" cy="510976"/>
            <a:chOff x="3469174" y="5021768"/>
            <a:chExt cx="5786210" cy="510976"/>
          </a:xfrm>
        </p:grpSpPr>
        <p:sp>
          <p:nvSpPr>
            <p:cNvPr id="4" name="Google Shape;309;p13">
              <a:extLst>
                <a:ext uri="{FF2B5EF4-FFF2-40B4-BE49-F238E27FC236}">
                  <a16:creationId xmlns:a16="http://schemas.microsoft.com/office/drawing/2014/main" id="{613F5D36-2E0A-AF2B-ED9E-D40D1F5A2E3B}"/>
                </a:ext>
              </a:extLst>
            </p:cNvPr>
            <p:cNvSpPr txBox="1"/>
            <p:nvPr/>
          </p:nvSpPr>
          <p:spPr>
            <a:xfrm>
              <a:off x="3948909" y="5115722"/>
              <a:ext cx="5306475" cy="4170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err="1">
                  <a:solidFill>
                    <a:srgbClr val="153148"/>
                  </a:solidFill>
                  <a:latin typeface="Arial"/>
                  <a:ea typeface="Arial"/>
                  <a:cs typeface="Arial"/>
                  <a:sym typeface="Arial"/>
                </a:rPr>
                <a:t>Poluci</a:t>
              </a:r>
              <a:r>
                <a:rPr lang="es-CO" sz="1600" b="1" dirty="0" err="1">
                  <a:solidFill>
                    <a:srgbClr val="153148"/>
                  </a:solidFill>
                  <a:latin typeface="Arial"/>
                  <a:ea typeface="Arial"/>
                  <a:cs typeface="Arial"/>
                  <a:sym typeface="Arial"/>
                </a:rPr>
                <a:t>ó</a:t>
              </a:r>
              <a:r>
                <a:rPr lang="es-ES" sz="1600" b="1" dirty="0">
                  <a:solidFill>
                    <a:srgbClr val="153148"/>
                  </a:solidFill>
                  <a:latin typeface="Arial"/>
                  <a:ea typeface="Arial"/>
                  <a:cs typeface="Arial"/>
                  <a:sym typeface="Arial"/>
                </a:rPr>
                <a:t>n y economía circular</a:t>
              </a:r>
            </a:p>
          </p:txBody>
        </p:sp>
        <p:pic>
          <p:nvPicPr>
            <p:cNvPr id="5" name="Google Shape;310;p13" descr="Graphical user interface&#10;&#10;Description automatically generated">
              <a:extLst>
                <a:ext uri="{FF2B5EF4-FFF2-40B4-BE49-F238E27FC236}">
                  <a16:creationId xmlns:a16="http://schemas.microsoft.com/office/drawing/2014/main" id="{686D7168-E1EF-AC7E-E941-3A5AF40BFA3A}"/>
                </a:ext>
              </a:extLst>
            </p:cNvPr>
            <p:cNvPicPr preferRelativeResize="0"/>
            <p:nvPr/>
          </p:nvPicPr>
          <p:blipFill rotWithShape="1">
            <a:blip r:embed="rId6">
              <a:alphaModFix/>
            </a:blip>
            <a:srcRect/>
            <a:stretch/>
          </p:blipFill>
          <p:spPr>
            <a:xfrm>
              <a:off x="3469174" y="5021768"/>
              <a:ext cx="477945" cy="417849"/>
            </a:xfrm>
            <a:prstGeom prst="rect">
              <a:avLst/>
            </a:prstGeom>
            <a:noFill/>
            <a:ln>
              <a:noFill/>
            </a:ln>
          </p:spPr>
        </p:pic>
      </p:grpSp>
      <p:sp>
        <p:nvSpPr>
          <p:cNvPr id="13" name="Google Shape;306;p13">
            <a:extLst>
              <a:ext uri="{FF2B5EF4-FFF2-40B4-BE49-F238E27FC236}">
                <a16:creationId xmlns:a16="http://schemas.microsoft.com/office/drawing/2014/main" id="{B39C9C87-E04D-39F0-59EA-3A52375D6ED4}"/>
              </a:ext>
            </a:extLst>
          </p:cNvPr>
          <p:cNvSpPr txBox="1"/>
          <p:nvPr/>
        </p:nvSpPr>
        <p:spPr>
          <a:xfrm>
            <a:off x="3430645" y="6105864"/>
            <a:ext cx="3781989" cy="3744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390CD"/>
              </a:buClr>
              <a:buSzPts val="1600"/>
              <a:buFont typeface="Arial"/>
              <a:buNone/>
            </a:pPr>
            <a:r>
              <a:rPr lang="es-ES" sz="1600" b="1" dirty="0">
                <a:solidFill>
                  <a:schemeClr val="accent4">
                    <a:lumMod val="60000"/>
                    <a:lumOff val="40000"/>
                  </a:schemeClr>
                </a:solidFill>
                <a:latin typeface="Arial"/>
                <a:ea typeface="Arial"/>
                <a:cs typeface="Arial"/>
                <a:sym typeface="Arial"/>
              </a:rPr>
              <a:t>Metas de Desarrollo Sostenible</a:t>
            </a:r>
          </a:p>
          <a:p>
            <a:pPr marL="0" marR="0" lvl="0" indent="0" algn="l" rtl="0">
              <a:lnSpc>
                <a:spcPct val="90000"/>
              </a:lnSpc>
              <a:spcBef>
                <a:spcPts val="1000"/>
              </a:spcBef>
              <a:spcAft>
                <a:spcPts val="0"/>
              </a:spcAft>
              <a:buClr>
                <a:srgbClr val="5390CD"/>
              </a:buClr>
              <a:buSzPts val="1800"/>
              <a:buFont typeface="Arial"/>
              <a:buNone/>
            </a:pPr>
            <a:endParaRPr sz="1800" dirty="0">
              <a:solidFill>
                <a:schemeClr val="accent4">
                  <a:lumMod val="60000"/>
                  <a:lumOff val="40000"/>
                </a:schemeClr>
              </a:solidFill>
              <a:latin typeface="Arial"/>
              <a:ea typeface="Arial"/>
              <a:cs typeface="Arial"/>
              <a:sym typeface="Arial"/>
            </a:endParaRPr>
          </a:p>
        </p:txBody>
      </p:sp>
      <p:pic>
        <p:nvPicPr>
          <p:cNvPr id="17" name="Graphic 16" descr="Circles with arrows outline">
            <a:extLst>
              <a:ext uri="{FF2B5EF4-FFF2-40B4-BE49-F238E27FC236}">
                <a16:creationId xmlns:a16="http://schemas.microsoft.com/office/drawing/2014/main" id="{A674441D-D61A-A94E-5E58-8586DBE985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1053" y="5966748"/>
            <a:ext cx="652651" cy="652651"/>
          </a:xfrm>
          <a:prstGeom prst="rect">
            <a:avLst/>
          </a:prstGeom>
        </p:spPr>
      </p:pic>
      <p:cxnSp>
        <p:nvCxnSpPr>
          <p:cNvPr id="20" name="Straight Connector 19">
            <a:extLst>
              <a:ext uri="{FF2B5EF4-FFF2-40B4-BE49-F238E27FC236}">
                <a16:creationId xmlns:a16="http://schemas.microsoft.com/office/drawing/2014/main" id="{1C82F5CC-938E-C8CB-F4D9-77372EF788A8}"/>
              </a:ext>
            </a:extLst>
          </p:cNvPr>
          <p:cNvCxnSpPr>
            <a:cxnSpLocks/>
          </p:cNvCxnSpPr>
          <p:nvPr/>
        </p:nvCxnSpPr>
        <p:spPr>
          <a:xfrm>
            <a:off x="3551850" y="2806995"/>
            <a:ext cx="6113145"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6540048-BD25-FCC0-B2E9-295D90C147C7}"/>
              </a:ext>
            </a:extLst>
          </p:cNvPr>
          <p:cNvCxnSpPr/>
          <p:nvPr/>
        </p:nvCxnSpPr>
        <p:spPr>
          <a:xfrm flipV="1">
            <a:off x="9664995" y="414670"/>
            <a:ext cx="0" cy="2392325"/>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2"/>
          <p:cNvPicPr preferRelativeResize="0"/>
          <p:nvPr/>
        </p:nvPicPr>
        <p:blipFill rotWithShape="1">
          <a:blip r:embed="rId3">
            <a:alphaModFix/>
          </a:blip>
          <a:srcRect t="60727" b="1773"/>
          <a:stretch/>
        </p:blipFill>
        <p:spPr>
          <a:xfrm>
            <a:off x="0" y="0"/>
            <a:ext cx="12192000" cy="6858000"/>
          </a:xfrm>
          <a:prstGeom prst="rect">
            <a:avLst/>
          </a:prstGeom>
          <a:solidFill>
            <a:schemeClr val="lt1"/>
          </a:solidFill>
          <a:ln>
            <a:noFill/>
          </a:ln>
        </p:spPr>
      </p:pic>
      <p:sp>
        <p:nvSpPr>
          <p:cNvPr id="289" name="Google Shape;289;p12"/>
          <p:cNvSpPr/>
          <p:nvPr/>
        </p:nvSpPr>
        <p:spPr>
          <a:xfrm>
            <a:off x="0" y="0"/>
            <a:ext cx="9918291" cy="6858001"/>
          </a:xfrm>
          <a:custGeom>
            <a:avLst/>
            <a:gdLst/>
            <a:ahLst/>
            <a:cxnLst/>
            <a:rect l="l" t="t" r="r" b="b"/>
            <a:pathLst>
              <a:path w="9918291" h="6858001" extrusionOk="0">
                <a:moveTo>
                  <a:pt x="0" y="0"/>
                </a:moveTo>
                <a:lnTo>
                  <a:pt x="6614652" y="7374"/>
                </a:lnTo>
                <a:lnTo>
                  <a:pt x="9918291" y="6858001"/>
                </a:lnTo>
                <a:lnTo>
                  <a:pt x="0" y="6858001"/>
                </a:lnTo>
                <a:lnTo>
                  <a:pt x="0" y="0"/>
                </a:lnTo>
                <a:close/>
              </a:path>
            </a:pathLst>
          </a:custGeom>
          <a:solidFill>
            <a:srgbClr val="153248">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12"/>
          <p:cNvSpPr txBox="1"/>
          <p:nvPr/>
        </p:nvSpPr>
        <p:spPr>
          <a:xfrm>
            <a:off x="8911357" y="6231176"/>
            <a:ext cx="286089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lt1"/>
                </a:solidFill>
                <a:latin typeface="Arial"/>
                <a:ea typeface="Arial"/>
                <a:cs typeface="Arial"/>
                <a:sym typeface="Arial"/>
              </a:rPr>
              <a:t>unepfi.org</a:t>
            </a:r>
            <a:endParaRPr sz="1400" b="1">
              <a:solidFill>
                <a:schemeClr val="lt1"/>
              </a:solidFill>
              <a:latin typeface="Arial"/>
              <a:ea typeface="Arial"/>
              <a:cs typeface="Arial"/>
              <a:sym typeface="Arial"/>
            </a:endParaRPr>
          </a:p>
        </p:txBody>
      </p:sp>
      <p:sp>
        <p:nvSpPr>
          <p:cNvPr id="291" name="Google Shape;291;p12"/>
          <p:cNvSpPr txBox="1"/>
          <p:nvPr/>
        </p:nvSpPr>
        <p:spPr>
          <a:xfrm>
            <a:off x="1590805" y="2696463"/>
            <a:ext cx="8458630" cy="803482"/>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1000"/>
              </a:spcBef>
              <a:spcAft>
                <a:spcPts val="0"/>
              </a:spcAft>
              <a:buClr>
                <a:srgbClr val="5390CD"/>
              </a:buClr>
              <a:buSzPts val="2400"/>
            </a:pPr>
            <a:r>
              <a:rPr lang="es-CO" sz="4400" b="1" i="0" u="none" strike="noStrike" cap="none" dirty="0">
                <a:solidFill>
                  <a:schemeClr val="bg1"/>
                </a:solidFill>
                <a:latin typeface="Arial"/>
                <a:ea typeface="Arial"/>
                <a:cs typeface="Arial"/>
                <a:sym typeface="Arial"/>
              </a:rPr>
              <a:t>Cambio clim</a:t>
            </a:r>
            <a:r>
              <a:rPr lang="es-CO" sz="4400" b="1" dirty="0">
                <a:solidFill>
                  <a:schemeClr val="bg1"/>
                </a:solidFill>
              </a:rPr>
              <a:t>ático y </a:t>
            </a:r>
            <a:r>
              <a:rPr lang="es-CO" sz="4400" b="1" i="0" u="none" strike="noStrike" cap="none" dirty="0">
                <a:solidFill>
                  <a:schemeClr val="bg1"/>
                </a:solidFill>
                <a:latin typeface="Arial"/>
                <a:ea typeface="Arial"/>
                <a:cs typeface="Arial"/>
                <a:sym typeface="Arial"/>
              </a:rPr>
              <a:t>el rol de la industria aseguradora</a:t>
            </a:r>
          </a:p>
        </p:txBody>
      </p:sp>
      <p:cxnSp>
        <p:nvCxnSpPr>
          <p:cNvPr id="292" name="Google Shape;292;p12"/>
          <p:cNvCxnSpPr/>
          <p:nvPr/>
        </p:nvCxnSpPr>
        <p:spPr>
          <a:xfrm>
            <a:off x="1722105" y="2464699"/>
            <a:ext cx="398353" cy="0"/>
          </a:xfrm>
          <a:prstGeom prst="straightConnector1">
            <a:avLst/>
          </a:prstGeom>
          <a:noFill/>
          <a:ln w="60325" cap="flat" cmpd="sng">
            <a:solidFill>
              <a:schemeClr val="lt1"/>
            </a:solidFill>
            <a:prstDash val="solid"/>
            <a:miter lim="800000"/>
            <a:headEnd type="none" w="sm" len="sm"/>
            <a:tailEnd type="none" w="sm" len="sm"/>
          </a:ln>
        </p:spPr>
      </p:cxnSp>
      <p:pic>
        <p:nvPicPr>
          <p:cNvPr id="293" name="Google Shape;293;p12" descr="Background pattern&#10;&#10;Description automatically generated"/>
          <p:cNvPicPr preferRelativeResize="0"/>
          <p:nvPr/>
        </p:nvPicPr>
        <p:blipFill rotWithShape="1">
          <a:blip r:embed="rId4">
            <a:alphaModFix/>
          </a:blip>
          <a:srcRect l="90728"/>
          <a:stretch/>
        </p:blipFill>
        <p:spPr>
          <a:xfrm>
            <a:off x="-10226" y="-1573"/>
            <a:ext cx="1130711" cy="6859573"/>
          </a:xfrm>
          <a:prstGeom prst="rect">
            <a:avLst/>
          </a:prstGeom>
          <a:noFill/>
          <a:ln>
            <a:noFill/>
          </a:ln>
        </p:spPr>
      </p:pic>
      <p:pic>
        <p:nvPicPr>
          <p:cNvPr id="294" name="Google Shape;294;p12" descr="Graphical user interface, text&#10;&#10;Description automatically generated"/>
          <p:cNvPicPr preferRelativeResize="0"/>
          <p:nvPr/>
        </p:nvPicPr>
        <p:blipFill rotWithShape="1">
          <a:blip r:embed="rId5">
            <a:alphaModFix/>
          </a:blip>
          <a:srcRect/>
          <a:stretch/>
        </p:blipFill>
        <p:spPr>
          <a:xfrm>
            <a:off x="10049435" y="330069"/>
            <a:ext cx="1626306" cy="11358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153933" y="726852"/>
            <a:ext cx="11099272" cy="6526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Arial"/>
                <a:ea typeface="Arial"/>
                <a:cs typeface="Arial"/>
                <a:sym typeface="Arial"/>
              </a:rPr>
              <a:t>Cambio </a:t>
            </a:r>
            <a:r>
              <a:rPr lang="en-GB" sz="2800" b="1" dirty="0" err="1">
                <a:solidFill>
                  <a:schemeClr val="dk1"/>
                </a:solidFill>
                <a:latin typeface="Arial"/>
                <a:ea typeface="Arial"/>
                <a:cs typeface="Arial"/>
                <a:sym typeface="Arial"/>
              </a:rPr>
              <a:t>clim</a:t>
            </a:r>
            <a:r>
              <a:rPr lang="es-CO" sz="2800" b="1" dirty="0">
                <a:solidFill>
                  <a:schemeClr val="dk1"/>
                </a:solidFill>
              </a:rPr>
              <a:t>á</a:t>
            </a:r>
            <a:r>
              <a:rPr lang="en-GB" sz="2800" b="1" dirty="0" err="1">
                <a:solidFill>
                  <a:schemeClr val="dk1"/>
                </a:solidFill>
                <a:latin typeface="Arial"/>
                <a:ea typeface="Arial"/>
                <a:cs typeface="Arial"/>
                <a:sym typeface="Arial"/>
              </a:rPr>
              <a:t>tico</a:t>
            </a:r>
            <a:endParaRPr dirty="0"/>
          </a:p>
        </p:txBody>
      </p:sp>
      <p:pic>
        <p:nvPicPr>
          <p:cNvPr id="3" name="Picture 2">
            <a:extLst>
              <a:ext uri="{FF2B5EF4-FFF2-40B4-BE49-F238E27FC236}">
                <a16:creationId xmlns:a16="http://schemas.microsoft.com/office/drawing/2014/main" id="{2AD563D3-7C85-E6B3-5AC7-3C077D1773E1}"/>
              </a:ext>
            </a:extLst>
          </p:cNvPr>
          <p:cNvPicPr>
            <a:picLocks noChangeAspect="1"/>
          </p:cNvPicPr>
          <p:nvPr/>
        </p:nvPicPr>
        <p:blipFill>
          <a:blip r:embed="rId3"/>
          <a:stretch>
            <a:fillRect/>
          </a:stretch>
        </p:blipFill>
        <p:spPr>
          <a:xfrm>
            <a:off x="3890865" y="639145"/>
            <a:ext cx="6029458" cy="5910943"/>
          </a:xfrm>
          <a:prstGeom prst="rect">
            <a:avLst/>
          </a:prstGeom>
        </p:spPr>
      </p:pic>
      <p:sp>
        <p:nvSpPr>
          <p:cNvPr id="4" name="TextBox 3">
            <a:extLst>
              <a:ext uri="{FF2B5EF4-FFF2-40B4-BE49-F238E27FC236}">
                <a16:creationId xmlns:a16="http://schemas.microsoft.com/office/drawing/2014/main" id="{AD06C1EB-F459-A0C9-3F18-2A15D9F44D76}"/>
              </a:ext>
            </a:extLst>
          </p:cNvPr>
          <p:cNvSpPr txBox="1"/>
          <p:nvPr/>
        </p:nvSpPr>
        <p:spPr>
          <a:xfrm>
            <a:off x="457200" y="1828800"/>
            <a:ext cx="3088433" cy="1815882"/>
          </a:xfrm>
          <a:prstGeom prst="rect">
            <a:avLst/>
          </a:prstGeom>
          <a:noFill/>
        </p:spPr>
        <p:txBody>
          <a:bodyPr wrap="square" rtlCol="0">
            <a:spAutoFit/>
          </a:bodyPr>
          <a:lstStyle/>
          <a:p>
            <a:r>
              <a:rPr lang="es-ES" b="0" i="0" dirty="0">
                <a:solidFill>
                  <a:srgbClr val="374151"/>
                </a:solidFill>
                <a:effectLst/>
                <a:latin typeface="Söhne"/>
              </a:rPr>
              <a:t>Cambios proyectados en la temperatura media anual (T), la precipitación total anual, la precipitación máxima de 5 días consecutivos (RX5day) y los días consecutivos secos anuales (CDD) a 1.5°C, 2°C y 4°C</a:t>
            </a:r>
            <a:endParaRPr lang="en-GB" dirty="0"/>
          </a:p>
          <a:p>
            <a:r>
              <a:rPr lang="en-GB" dirty="0"/>
              <a:t> </a:t>
            </a:r>
          </a:p>
        </p:txBody>
      </p:sp>
      <p:sp>
        <p:nvSpPr>
          <p:cNvPr id="6" name="TextBox 5">
            <a:extLst>
              <a:ext uri="{FF2B5EF4-FFF2-40B4-BE49-F238E27FC236}">
                <a16:creationId xmlns:a16="http://schemas.microsoft.com/office/drawing/2014/main" id="{DD397D3D-FA37-8DB1-15D3-D7C7EC3D2F10}"/>
              </a:ext>
            </a:extLst>
          </p:cNvPr>
          <p:cNvSpPr txBox="1"/>
          <p:nvPr/>
        </p:nvSpPr>
        <p:spPr>
          <a:xfrm>
            <a:off x="9920323" y="5290457"/>
            <a:ext cx="1753783" cy="584775"/>
          </a:xfrm>
          <a:prstGeom prst="rect">
            <a:avLst/>
          </a:prstGeom>
          <a:noFill/>
        </p:spPr>
        <p:txBody>
          <a:bodyPr wrap="square">
            <a:spAutoFit/>
          </a:bodyPr>
          <a:lstStyle/>
          <a:p>
            <a:r>
              <a:rPr lang="en-GB" sz="800" dirty="0"/>
              <a:t>Source: IPCC AR6 – simulations using the SSP5-8.5</a:t>
            </a:r>
          </a:p>
          <a:p>
            <a:r>
              <a:rPr lang="en-GB" sz="800" dirty="0"/>
              <a:t>scenario to compute the warming</a:t>
            </a:r>
          </a:p>
          <a:p>
            <a:r>
              <a:rPr lang="en-GB" sz="800" dirty="0"/>
              <a:t>levels.</a:t>
            </a: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UNEP FI">
      <a:dk1>
        <a:srgbClr val="000000"/>
      </a:dk1>
      <a:lt1>
        <a:srgbClr val="FFFFFF"/>
      </a:lt1>
      <a:dk2>
        <a:srgbClr val="44546A"/>
      </a:dk2>
      <a:lt2>
        <a:srgbClr val="E7E6E6"/>
      </a:lt2>
      <a:accent1>
        <a:srgbClr val="5390CD"/>
      </a:accent1>
      <a:accent2>
        <a:srgbClr val="E75336"/>
      </a:accent2>
      <a:accent3>
        <a:srgbClr val="153248"/>
      </a:accent3>
      <a:accent4>
        <a:srgbClr val="3E594C"/>
      </a:accent4>
      <a:accent5>
        <a:srgbClr val="AE4F40"/>
      </a:accent5>
      <a:accent6>
        <a:srgbClr val="2C6169"/>
      </a:accent6>
      <a:hlink>
        <a:srgbClr val="5390CD"/>
      </a:hlink>
      <a:folHlink>
        <a:srgbClr val="1532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vider 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ivider 3">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vider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vider 5">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ivider 6">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52550b-5fb3-4f68-aba6-adb0351abe18">
      <Terms xmlns="http://schemas.microsoft.com/office/infopath/2007/PartnerControls"/>
    </lcf76f155ced4ddcb4097134ff3c332f>
    <TaxCatchAll xmlns="985ec44e-1bab-4c0b-9df0-6ba128686f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D55582CDCE1D4292B52A6149E7507B" ma:contentTypeVersion="15" ma:contentTypeDescription="Create a new document." ma:contentTypeScope="" ma:versionID="cb6dde5bd597c2a221efbbec2373b001">
  <xsd:schema xmlns:xsd="http://www.w3.org/2001/XMLSchema" xmlns:xs="http://www.w3.org/2001/XMLSchema" xmlns:p="http://schemas.microsoft.com/office/2006/metadata/properties" xmlns:ns2="1c52550b-5fb3-4f68-aba6-adb0351abe18" xmlns:ns3="985ec44e-1bab-4c0b-9df0-6ba128686fc9" xmlns:ns4="acd30c1c-5e82-4fa6-a36d-5f071713246a" targetNamespace="http://schemas.microsoft.com/office/2006/metadata/properties" ma:root="true" ma:fieldsID="3560123b1d7addff7d14cd8c844609f5" ns2:_="" ns3:_="" ns4:_="">
    <xsd:import namespace="1c52550b-5fb3-4f68-aba6-adb0351abe18"/>
    <xsd:import namespace="985ec44e-1bab-4c0b-9df0-6ba128686fc9"/>
    <xsd:import namespace="acd30c1c-5e82-4fa6-a36d-5f07171324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52550b-5fb3-4f68-aba6-adb0351abe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3e1fba2-1633-4dc5-a7ba-d4d6ed11e879}" ma:internalName="TaxCatchAll" ma:showField="CatchAllData" ma:web="acd30c1c-5e82-4fa6-a36d-5f071713246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d30c1c-5e82-4fa6-a36d-5f071713246a"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E7DEAC-5F01-441F-8988-8F3AB77908CE}">
  <ds:schemaRefs>
    <ds:schemaRef ds:uri="1c52550b-5fb3-4f68-aba6-adb0351abe18"/>
    <ds:schemaRef ds:uri="http://schemas.microsoft.com/office/2006/documentManagement/types"/>
    <ds:schemaRef ds:uri="http://schemas.microsoft.com/office/2006/metadata/properties"/>
    <ds:schemaRef ds:uri="http://schemas.microsoft.com/office/infopath/2007/PartnerControls"/>
    <ds:schemaRef ds:uri="http://purl.org/dc/dcmitype/"/>
    <ds:schemaRef ds:uri="985ec44e-1bab-4c0b-9df0-6ba128686fc9"/>
    <ds:schemaRef ds:uri="http://www.w3.org/XML/1998/namespace"/>
    <ds:schemaRef ds:uri="http://purl.org/dc/terms/"/>
    <ds:schemaRef ds:uri="http://purl.org/dc/elements/1.1/"/>
    <ds:schemaRef ds:uri="http://schemas.openxmlformats.org/package/2006/metadata/core-properties"/>
    <ds:schemaRef ds:uri="acd30c1c-5e82-4fa6-a36d-5f071713246a"/>
  </ds:schemaRefs>
</ds:datastoreItem>
</file>

<file path=customXml/itemProps2.xml><?xml version="1.0" encoding="utf-8"?>
<ds:datastoreItem xmlns:ds="http://schemas.openxmlformats.org/officeDocument/2006/customXml" ds:itemID="{23CFB5EC-07D2-4BEB-9ADA-810E57155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52550b-5fb3-4f68-aba6-adb0351abe18"/>
    <ds:schemaRef ds:uri="985ec44e-1bab-4c0b-9df0-6ba128686fc9"/>
    <ds:schemaRef ds:uri="acd30c1c-5e82-4fa6-a36d-5f0717132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6B1E98-C0EB-40B8-B6FD-7611D80B2E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10130</TotalTime>
  <Words>3069</Words>
  <Application>Microsoft Office PowerPoint</Application>
  <PresentationFormat>Panorámica</PresentationFormat>
  <Paragraphs>314</Paragraphs>
  <Slides>32</Slides>
  <Notes>31</Notes>
  <HiddenSlides>0</HiddenSlides>
  <MMClips>0</MMClips>
  <ScaleCrop>false</ScaleCrop>
  <HeadingPairs>
    <vt:vector size="6" baseType="variant">
      <vt:variant>
        <vt:lpstr>Fuentes usadas</vt:lpstr>
      </vt:variant>
      <vt:variant>
        <vt:i4>4</vt:i4>
      </vt:variant>
      <vt:variant>
        <vt:lpstr>Tema</vt:lpstr>
      </vt:variant>
      <vt:variant>
        <vt:i4>8</vt:i4>
      </vt:variant>
      <vt:variant>
        <vt:lpstr>Títulos de diapositiva</vt:lpstr>
      </vt:variant>
      <vt:variant>
        <vt:i4>32</vt:i4>
      </vt:variant>
    </vt:vector>
  </HeadingPairs>
  <TitlesOfParts>
    <vt:vector size="44" baseType="lpstr">
      <vt:lpstr>Arial</vt:lpstr>
      <vt:lpstr>Calibri</vt:lpstr>
      <vt:lpstr>Söhne</vt:lpstr>
      <vt:lpstr>tenor sans</vt:lpstr>
      <vt:lpstr>Custom Design</vt:lpstr>
      <vt:lpstr>Office Theme</vt:lpstr>
      <vt:lpstr>Divider 1</vt:lpstr>
      <vt:lpstr>Divider 2</vt:lpstr>
      <vt:lpstr>Divider 3</vt:lpstr>
      <vt:lpstr>Divider 4</vt:lpstr>
      <vt:lpstr>Divider 5</vt:lpstr>
      <vt:lpstr>Divider 6</vt:lpstr>
      <vt:lpstr>Presentación de PowerPoint</vt:lpstr>
      <vt:lpstr>Contenido</vt:lpstr>
      <vt:lpstr>Presentación de PowerPoint</vt:lpstr>
      <vt:lpstr>Presentación de PowerPoint</vt:lpstr>
      <vt:lpstr>Colaboración es la clave para abordar las problematicas ASG</vt:lpstr>
      <vt:lpstr>Los Principios para el Seguro Sostenible: Una hoja de ruta global para impulsar un cambio sistémico.</vt:lpstr>
      <vt:lpstr>Presentación de PowerPoint</vt:lpstr>
      <vt:lpstr>Presentación de PowerPoint</vt:lpstr>
      <vt:lpstr>Presentación de PowerPoint</vt:lpstr>
      <vt:lpstr>Efectos del cambio climático en America Latina </vt:lpstr>
      <vt:lpstr>Presentación de PowerPoint</vt:lpstr>
      <vt:lpstr>El triple rol de la industria aseguradora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pueden hacer las aseguradoras para apoyar la adaptación al cambio climático?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What are the benefits of becoming a signatory/supporter? </vt:lpstr>
      <vt:lpstr>What are the requirements to maintain your signatory status? </vt:lpstr>
      <vt:lpstr>Guidelines for disclosure</vt:lpstr>
      <vt:lpstr>PSI Fees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Alison Steward</dc:creator>
  <cp:lastModifiedBy>Laura Celia Méndez Herrera</cp:lastModifiedBy>
  <cp:revision>24</cp:revision>
  <dcterms:created xsi:type="dcterms:W3CDTF">2022-06-30T20:35:18Z</dcterms:created>
  <dcterms:modified xsi:type="dcterms:W3CDTF">2023-06-01T01:03:47Z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0x010100BDD55582CDCE1D4292B52A6149E7507B</vt:lpwstr>
  </property>
  <property fmtid="{D5CDD505-2E9C-101B-9397-08002B2CF9AE}" pid="3" name="MediaServiceImageTags">
    <vt:lpwstr/>
  </property>
</Properties>
</file>