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6677" r:id="rId3"/>
    <p:sldId id="269" r:id="rId4"/>
    <p:sldId id="6684" r:id="rId5"/>
    <p:sldId id="6682" r:id="rId6"/>
    <p:sldId id="257" r:id="rId7"/>
    <p:sldId id="268" r:id="rId8"/>
    <p:sldId id="258" r:id="rId9"/>
    <p:sldId id="6678" r:id="rId10"/>
    <p:sldId id="6673" r:id="rId11"/>
    <p:sldId id="266" r:id="rId12"/>
    <p:sldId id="6686" r:id="rId13"/>
    <p:sldId id="6687" r:id="rId14"/>
    <p:sldId id="6666" r:id="rId15"/>
    <p:sldId id="270" r:id="rId16"/>
    <p:sldId id="6685" r:id="rId17"/>
    <p:sldId id="6668" r:id="rId18"/>
    <p:sldId id="267" r:id="rId19"/>
    <p:sldId id="262" r:id="rId2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2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5600"/>
    <a:srgbClr val="E53D07"/>
    <a:srgbClr val="00FF00"/>
    <a:srgbClr val="203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1" autoAdjust="0"/>
    <p:restoredTop sz="93792" autoAdjust="0"/>
  </p:normalViewPr>
  <p:slideViewPr>
    <p:cSldViewPr snapToGrid="0" showGuides="1">
      <p:cViewPr>
        <p:scale>
          <a:sx n="25" d="100"/>
          <a:sy n="25" d="100"/>
        </p:scale>
        <p:origin x="1160" y="852"/>
      </p:cViewPr>
      <p:guideLst>
        <p:guide orient="horz" pos="890"/>
        <p:guide pos="21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56D9A-7B3D-44EB-9D67-AA6B52FF2EAF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1298F-2D01-480E-91DD-73DB317906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06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8646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ABC de los Modelos de Innovación / Disrupción / Crecimiento ( M&amp;A / Alianzas Estratégicas / Inversiones…etc.) </a:t>
            </a:r>
            <a:endParaRPr lang="es-AR" dirty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077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305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Desde donde nos toca , hablar </a:t>
            </a:r>
          </a:p>
          <a:p>
            <a:r>
              <a:rPr lang="es-AR" dirty="0"/>
              <a:t>Y digo nos en lugar de me , porque cuando trabajas en modelos abiertos , llevas una parte de cada una de las personas que lo hacen – </a:t>
            </a:r>
          </a:p>
          <a:p>
            <a:r>
              <a:rPr lang="es-AR" dirty="0"/>
              <a:t>Como se ve desde lo digital , como se ve desde lo natural </a:t>
            </a:r>
          </a:p>
          <a:p>
            <a:r>
              <a:rPr lang="es-AR" dirty="0"/>
              <a:t>Y desde donde – dependiendo la dimensión temporal se construye lo que vamos a ver presentación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Para simplificar…..el pasado nos ofrece datos sobre las decisiones que tomamos en el presente pensando en el futuro…. Y nos permite construir modelos …. vemos Porque ,e y como …o de mínima entender para que pueden ser usados 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58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Guerra de las GALAXIAS  </a:t>
            </a:r>
          </a:p>
          <a:p>
            <a:r>
              <a:rPr lang="es-AR" dirty="0"/>
              <a:t>AGRICUTLURA 1.0 2.0 3.0 4.0 </a:t>
            </a:r>
          </a:p>
          <a:p>
            <a:r>
              <a:rPr lang="es-AR" b="1" dirty="0"/>
              <a:t>Quien es el Protagonista 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792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2257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3350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6488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0377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113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Un Modelo / Una guía para no perdernos en el </a:t>
            </a:r>
            <a:r>
              <a:rPr lang="es-AR" dirty="0" err="1"/>
              <a:t>Proposito</a:t>
            </a:r>
            <a:r>
              <a:rPr lang="es-AR" dirty="0"/>
              <a:t> </a:t>
            </a:r>
          </a:p>
          <a:p>
            <a:r>
              <a:rPr lang="es-AR" dirty="0"/>
              <a:t>SIMPLE – Con todo el Fundamento </a:t>
            </a:r>
            <a:r>
              <a:rPr lang="es-AR" dirty="0" err="1"/>
              <a:t>teorico</a:t>
            </a:r>
            <a:r>
              <a:rPr lang="es-AR" dirty="0"/>
              <a:t> que eso implica </a:t>
            </a:r>
          </a:p>
          <a:p>
            <a:r>
              <a:rPr lang="es-AR" dirty="0"/>
              <a:t>Buscamos algunos </a:t>
            </a:r>
            <a:r>
              <a:rPr lang="es-AR" dirty="0" err="1"/>
              <a:t>Metodos</a:t>
            </a:r>
            <a:r>
              <a:rPr lang="es-AR" dirty="0"/>
              <a:t> </a:t>
            </a:r>
          </a:p>
          <a:p>
            <a:r>
              <a:rPr lang="es-AR" dirty="0"/>
              <a:t>Alguna metodología para ponerse a trabajar -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1298F-2D01-480E-91DD-73DB317906EB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93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BC208-8EC0-4A08-8E9D-B8DCC5885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A2232-7983-4975-A7AC-9B39398A0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086E20-81A4-4A6E-9E9B-58909128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7C045E-6E67-46DA-A6D8-4DE80921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E5A57-DDC0-48AA-A915-21E67E2C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827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034C3-56D2-4CF3-ABF2-1D9DADED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92CD12-9C7E-4466-B45A-5CC85ABEF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364AE-B93B-427C-94DD-4ACAFA5B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E199C7-40E4-41BE-A637-36D4588E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96A29A-6CD8-43BC-8148-F8134567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341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CF187E9-39BD-46CA-8DEE-259E64533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678634-47CB-4D18-B6C6-4FF25D1A5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FE0BCE-0935-417E-ABF5-D6DA855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259146-DD27-484B-B891-B5FCDAB7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377E81-793A-46A7-96FA-CF238504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451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Marcador de contenido">
            <a:extLst>
              <a:ext uri="{FF2B5EF4-FFF2-40B4-BE49-F238E27FC236}">
                <a16:creationId xmlns:a16="http://schemas.microsoft.com/office/drawing/2014/main" id="{623E9DAF-8E69-402A-9B30-CC7BBA486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" b="10569"/>
          <a:stretch/>
        </p:blipFill>
        <p:spPr>
          <a:xfrm>
            <a:off x="2" y="-1"/>
            <a:ext cx="12191998" cy="62506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79B565B-DF04-4FBE-AF95-A475F29F73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33951" y="6250674"/>
            <a:ext cx="2324100" cy="5715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1076D0-8772-44D8-A8CF-FA014941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2EF75B-DB3E-4D7D-9E46-C470ACD73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D517C-31C6-4731-9424-7976FE06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2E19F-DAA2-4085-A45E-71F63742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782808-0DC5-4343-8AE2-8358E7F2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053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Marcador de contenido">
            <a:extLst>
              <a:ext uri="{FF2B5EF4-FFF2-40B4-BE49-F238E27FC236}">
                <a16:creationId xmlns:a16="http://schemas.microsoft.com/office/drawing/2014/main" id="{4172B4ED-E753-4725-BB6D-F217B13A5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" b="10569"/>
          <a:stretch/>
        </p:blipFill>
        <p:spPr>
          <a:xfrm>
            <a:off x="2" y="-1"/>
            <a:ext cx="12191998" cy="62506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689DAEF-AB63-4754-99BA-F37CEA7074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33951" y="6250674"/>
            <a:ext cx="2324100" cy="5715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CD7083E-2DFF-44B2-A28C-1ED40A8F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54C29A-0924-416A-9D9D-B93F1BD5B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81AFDF-EC47-4D64-932F-6336A71A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E4A472-A5A8-4943-8037-F4303DB9C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B070A6-7CE9-4F6D-BED6-F8337117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534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D192FE0-23EA-45E6-8E7B-C6641C41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21F9856-4BEF-4222-B5DC-7D0232F8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5D026D-3A2A-4F0A-9939-EACB7B75A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56EBAE-C89F-4BED-BFCC-31A92AA74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408486-EAD3-489A-86F6-81F6B6F54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C65B24-D568-473D-820B-7F0DFF1D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416845-08F7-4E29-B67E-EA3F5FDF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477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DBCE9DD-6917-4A4F-896C-31D80D7D77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01093F1-D74C-48E1-A678-DFF45619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95128E-C4BB-4914-B516-8FBE9C5AD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0BBE18-95FC-41D7-B049-25601C5F9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DE771E6-DA7C-4941-BF9D-1A37F7196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20CDE7-C81B-43A6-8B70-EFAE24234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C97766-FD73-4FFB-AC16-6AD81D511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D4B3E50-350E-4391-9760-543EF82D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24E7ED-63E0-47A1-B070-77DA327E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758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B0D60AB-F317-4948-8B81-CB6B07C3A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C9A044E-57FB-46FD-A8BD-DCCE4F3C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A85706-5C69-4331-BDE7-7405B91A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816843-7BE4-487E-ACFB-CC7BDAC2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714E2C-5521-41C3-AABC-B7DBA859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503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043AAFC-792B-448A-BE3C-5EEC62BB0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401B5E-5288-46FE-9253-64A4A2B9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8B86A40-0287-4C81-B89C-7D360FCDD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37EFA8-0FFD-4836-890F-C6C59C37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7838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F1864-863F-47BC-B62B-DC563144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F91AC8-BDA6-4AC0-BF16-2E93D0C01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095535-F2E7-42A6-893C-FCA2D49FB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B996EA-C76F-4ACD-80B3-A020E9F56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94A1BA-530D-4D35-B4B2-06463F381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EB2419-4A88-4038-AFE8-F6F676C3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569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1DD84-BDC1-4516-A9E9-98D0820F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A174379-C3D3-4F04-B9E1-36BAC4D3CF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D2C107-63C5-4273-BCA6-138FDA66D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911041-86F5-4473-9838-093BBD87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0A66B7-9CEC-462E-A783-2EC3AFFE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F4FAB2-5DE2-4432-818D-32A9F932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616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DC75762-456B-4A28-A02E-9792A0B4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8DFDF9-F011-445A-AC3E-F1E155BF1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8CA101-7FBF-4B56-A985-ACCFE26DE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572B-05FE-4090-92DA-99D1DB7D6232}" type="datetimeFigureOut">
              <a:rPr lang="es-AR" smtClean="0"/>
              <a:t>10/11/2021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2EB9A1-9F91-441F-B6B2-DCD5458B7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0026F3-F3D6-4A67-ADD7-20467BFB2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CBBEF-DE70-425B-B73C-2670DC33E28B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fl" descr=" ">
            <a:extLst>
              <a:ext uri="{FF2B5EF4-FFF2-40B4-BE49-F238E27FC236}">
                <a16:creationId xmlns:a16="http://schemas.microsoft.com/office/drawing/2014/main" id="{72DAC378-AE7A-4263-BAFD-55FCC1872518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s-A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2819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0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36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3.jpe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16.pn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efonica.com/es/compromiso/innovacion/cultura-en-innovacion-abierta/" TargetMode="External"/><Relationship Id="rId2" Type="http://schemas.openxmlformats.org/officeDocument/2006/relationships/hyperlink" Target="https://www.ennomotive.com/es/casos-de-exito-de-innovacion-abiert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30012493\Downloads\deloitte-uk-insurance-trends-2019.pdf" TargetMode="External"/><Relationship Id="rId5" Type="http://schemas.openxmlformats.org/officeDocument/2006/relationships/hyperlink" Target="https://www.youtube.com/watch?v=AY9YVwJZDvw" TargetMode="External"/><Relationship Id="rId4" Type="http://schemas.openxmlformats.org/officeDocument/2006/relationships/hyperlink" Target="https://en.digital/blog/videojuegos-industria-mobile-crecimiento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68.jpg"/><Relationship Id="rId5" Type="http://schemas.openxmlformats.org/officeDocument/2006/relationships/image" Target="../media/image45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4 Imagen">
            <a:extLst>
              <a:ext uri="{FF2B5EF4-FFF2-40B4-BE49-F238E27FC236}">
                <a16:creationId xmlns:a16="http://schemas.microsoft.com/office/drawing/2014/main" id="{57FA9AE5-E2D0-4FF1-BC13-21BBAC2A3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-69313"/>
            <a:ext cx="9238516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2CA382-AC7C-46CB-9C61-B1984E151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9900" y="1137957"/>
            <a:ext cx="7531100" cy="2387600"/>
          </a:xfrm>
        </p:spPr>
        <p:txBody>
          <a:bodyPr>
            <a:normAutofit/>
          </a:bodyPr>
          <a:lstStyle/>
          <a:p>
            <a:r>
              <a:rPr lang="es-AR" dirty="0"/>
              <a:t>Modelo de Innovación Abierta</a:t>
            </a:r>
            <a:br>
              <a:rPr lang="es-AR" dirty="0"/>
            </a:br>
            <a:r>
              <a:rPr lang="es-AR" sz="4000" dirty="0"/>
              <a:t>Papeles de Trabajo</a:t>
            </a:r>
            <a:endParaRPr lang="es-AR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675F21F-68B6-40CD-83DB-B90C2B070BA6}"/>
              </a:ext>
            </a:extLst>
          </p:cNvPr>
          <p:cNvSpPr/>
          <p:nvPr/>
        </p:nvSpPr>
        <p:spPr>
          <a:xfrm>
            <a:off x="566549" y="5261089"/>
            <a:ext cx="2837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Noviembre , 2021  </a:t>
            </a:r>
          </a:p>
          <a:p>
            <a:r>
              <a:rPr lang="es-AR" dirty="0"/>
              <a:t>Webinar ALASA , </a:t>
            </a:r>
          </a:p>
          <a:p>
            <a:r>
              <a:rPr lang="es-AR" dirty="0"/>
              <a:t>Laura Lukasik  ,Bloom </a:t>
            </a:r>
            <a:r>
              <a:rPr lang="es-AR" dirty="0" err="1"/>
              <a:t>Ai</a:t>
            </a:r>
            <a:r>
              <a:rPr lang="es-AR" dirty="0"/>
              <a:t> </a:t>
            </a:r>
          </a:p>
          <a:p>
            <a:r>
              <a:rPr lang="es-AR" dirty="0"/>
              <a:t>UPL 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B2FF21C6-077A-43C9-8768-ECE90FBDF5B2}"/>
              </a:ext>
            </a:extLst>
          </p:cNvPr>
          <p:cNvSpPr txBox="1">
            <a:spLocks/>
          </p:cNvSpPr>
          <p:nvPr/>
        </p:nvSpPr>
        <p:spPr>
          <a:xfrm>
            <a:off x="3403600" y="3700875"/>
            <a:ext cx="8229600" cy="4908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/>
              <a:t>Agricultura 1.0 </a:t>
            </a:r>
            <a:r>
              <a:rPr lang="es-AR" dirty="0">
                <a:sym typeface="Wingdings" panose="05000000000000000000" pitchFamily="2" charset="2"/>
              </a:rPr>
              <a:t> </a:t>
            </a:r>
            <a:r>
              <a:rPr lang="es-AR" dirty="0"/>
              <a:t> 2.0 </a:t>
            </a:r>
            <a:r>
              <a:rPr lang="es-AR" dirty="0">
                <a:sym typeface="Wingdings" panose="05000000000000000000" pitchFamily="2" charset="2"/>
              </a:rPr>
              <a:t> </a:t>
            </a:r>
            <a:r>
              <a:rPr lang="es-AR" dirty="0"/>
              <a:t>3.0 </a:t>
            </a:r>
            <a:r>
              <a:rPr lang="es-AR" dirty="0">
                <a:sym typeface="Wingdings" panose="05000000000000000000" pitchFamily="2" charset="2"/>
              </a:rPr>
              <a:t></a:t>
            </a:r>
            <a:r>
              <a:rPr lang="es-AR" dirty="0"/>
              <a:t>4.0</a:t>
            </a:r>
            <a:r>
              <a:rPr lang="es-AR" dirty="0">
                <a:sym typeface="Wingdings" panose="05000000000000000000" pitchFamily="2" charset="2"/>
              </a:rPr>
              <a:t> “</a:t>
            </a:r>
            <a:r>
              <a:rPr lang="es-AR" dirty="0"/>
              <a:t>AGRI” + “CULTURA”  </a:t>
            </a:r>
            <a:r>
              <a:rPr lang="el-GR" sz="4400" dirty="0"/>
              <a:t>π</a:t>
            </a:r>
            <a:r>
              <a:rPr lang="es-AR" dirty="0">
                <a:sym typeface="Wingdings" panose="05000000000000000000" pitchFamily="2" charset="2"/>
              </a:rPr>
              <a:t> </a:t>
            </a:r>
            <a:endParaRPr lang="es-AR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609ACE22-6668-43CB-A30F-708F0E531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280" y="5019311"/>
            <a:ext cx="2760038" cy="1553464"/>
          </a:xfrm>
          <a:prstGeom prst="round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ADB8C09-DD34-41D5-A1F5-EBFF1243B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85" y="5861254"/>
            <a:ext cx="613915" cy="58388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EB1C103C-BFC3-4124-AB18-CE1CF08E6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689" y="5830774"/>
            <a:ext cx="752473" cy="5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3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481A62-ADD6-4F79-9BD1-50C285B76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700" y="1690688"/>
            <a:ext cx="7467600" cy="420052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3631F69-41FD-4940-8790-FF457EEB0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05217" y="1738242"/>
            <a:ext cx="1396602" cy="18621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CE64ED-68FA-4E8C-8BA5-4990DA904B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2" t="27097" r="71046" b="13209"/>
          <a:stretch/>
        </p:blipFill>
        <p:spPr>
          <a:xfrm>
            <a:off x="4727821" y="797772"/>
            <a:ext cx="1593986" cy="2023044"/>
          </a:xfrm>
          <a:prstGeom prst="rect">
            <a:avLst/>
          </a:prstGeom>
        </p:spPr>
      </p:pic>
      <p:sp>
        <p:nvSpPr>
          <p:cNvPr id="24" name="Título 23">
            <a:extLst>
              <a:ext uri="{FF2B5EF4-FFF2-40B4-BE49-F238E27FC236}">
                <a16:creationId xmlns:a16="http://schemas.microsoft.com/office/drawing/2014/main" id="{87340D17-68E6-413E-A036-B6B3980C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800" dirty="0"/>
              <a:t>Enfoque</a:t>
            </a:r>
            <a:br>
              <a:rPr lang="es-AR" sz="2800" dirty="0"/>
            </a:br>
            <a:r>
              <a:rPr lang="es-AR" sz="2800" dirty="0" err="1"/>
              <a:t>Bottom</a:t>
            </a:r>
            <a:r>
              <a:rPr lang="es-AR" sz="2800" dirty="0"/>
              <a:t> UP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C5B2BDBE-EAB8-40BB-8283-5480D6A2D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010" y="484883"/>
            <a:ext cx="3115326" cy="3737172"/>
          </a:xfrm>
          <a:prstGeom prst="round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F7BF31C7-738D-4C02-8C2C-619A8397F1C0}"/>
              </a:ext>
            </a:extLst>
          </p:cNvPr>
          <p:cNvSpPr txBox="1"/>
          <p:nvPr/>
        </p:nvSpPr>
        <p:spPr>
          <a:xfrm>
            <a:off x="9195575" y="4768927"/>
            <a:ext cx="2548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Personas</a:t>
            </a:r>
            <a:r>
              <a:rPr lang="es-AR" sz="1400" dirty="0">
                <a:sym typeface="Wingdings" panose="05000000000000000000" pitchFamily="2" charset="2"/>
              </a:rPr>
              <a:t> Comunidad Empresas  fuera de la industria agro </a:t>
            </a:r>
            <a:endParaRPr lang="es-AR" sz="1400" dirty="0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2DD3CEC5-EABC-446C-A3A8-D2EB123046A8}"/>
              </a:ext>
            </a:extLst>
          </p:cNvPr>
          <p:cNvSpPr/>
          <p:nvPr/>
        </p:nvSpPr>
        <p:spPr>
          <a:xfrm>
            <a:off x="3467099" y="700390"/>
            <a:ext cx="5500937" cy="5428035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FD3C136-9D65-4BE8-BD80-8B44264C6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695715"/>
            <a:ext cx="3192367" cy="425648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14A6AB3-1BA6-47AB-816F-0A07274A34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604" t="54152" r="3542" b="18265"/>
          <a:stretch/>
        </p:blipFill>
        <p:spPr>
          <a:xfrm>
            <a:off x="4220513" y="3824684"/>
            <a:ext cx="2049693" cy="53133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F86B15E-8D73-4948-83A2-3C98FCD212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021" y="733737"/>
            <a:ext cx="717329" cy="67054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B5330819-2EF7-42A3-B784-3FAB795D606F}"/>
              </a:ext>
            </a:extLst>
          </p:cNvPr>
          <p:cNvSpPr txBox="1"/>
          <p:nvPr/>
        </p:nvSpPr>
        <p:spPr>
          <a:xfrm>
            <a:off x="6845777" y="804548"/>
            <a:ext cx="1557711" cy="64633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Comunidad Científica </a:t>
            </a:r>
          </a:p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Universidades 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21045883-E670-4CDD-8E29-82A288EEA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5985" y="5351673"/>
            <a:ext cx="1331776" cy="7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3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FC68D04F-0815-4468-A166-0B1FC683C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641" r="51732"/>
          <a:stretch/>
        </p:blipFill>
        <p:spPr>
          <a:xfrm>
            <a:off x="6489164" y="4697711"/>
            <a:ext cx="3974050" cy="11762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Google Shape;341;p8">
            <a:extLst>
              <a:ext uri="{FF2B5EF4-FFF2-40B4-BE49-F238E27FC236}">
                <a16:creationId xmlns:a16="http://schemas.microsoft.com/office/drawing/2014/main" id="{BC5C2B6A-265D-4C37-AE5F-6E73378946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2955" y="1046100"/>
            <a:ext cx="2631996" cy="239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C90B6B-E257-410F-9C2B-63EE3422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723" y="3183235"/>
            <a:ext cx="1416946" cy="1276708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A5EB9E6-1B2F-4D31-93E1-651039C35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461" y="3276833"/>
            <a:ext cx="1900541" cy="15687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0961F6B3-0FDB-4813-840D-C80B2D886AAB}"/>
              </a:ext>
            </a:extLst>
          </p:cNvPr>
          <p:cNvGrpSpPr/>
          <p:nvPr/>
        </p:nvGrpSpPr>
        <p:grpSpPr>
          <a:xfrm>
            <a:off x="10453842" y="2095413"/>
            <a:ext cx="941186" cy="1949630"/>
            <a:chOff x="1811875" y="2178079"/>
            <a:chExt cx="1396769" cy="2648953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EA0A14B6-4BE0-47E6-8A0F-89B7E9855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1875" y="2178079"/>
              <a:ext cx="1396769" cy="2648953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DEBF319A-1F78-4B0B-8BF2-B41AFDD9D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99920" y="2413723"/>
              <a:ext cx="1214120" cy="2216808"/>
            </a:xfrm>
            <a:prstGeom prst="rect">
              <a:avLst/>
            </a:prstGeom>
          </p:spPr>
        </p:pic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AF1FE87A-C7D4-47C4-BEF5-32F65E65CA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570" y="5401340"/>
            <a:ext cx="830115" cy="63063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5C4A428-FD23-431B-8537-11A4E5DA5B30}"/>
              </a:ext>
            </a:extLst>
          </p:cNvPr>
          <p:cNvSpPr txBox="1"/>
          <p:nvPr/>
        </p:nvSpPr>
        <p:spPr>
          <a:xfrm>
            <a:off x="681523" y="6418291"/>
            <a:ext cx="318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Solo con fines de aprendizaje </a:t>
            </a:r>
          </a:p>
        </p:txBody>
      </p:sp>
      <p:pic>
        <p:nvPicPr>
          <p:cNvPr id="32" name="Google Shape;102;p2">
            <a:extLst>
              <a:ext uri="{FF2B5EF4-FFF2-40B4-BE49-F238E27FC236}">
                <a16:creationId xmlns:a16="http://schemas.microsoft.com/office/drawing/2014/main" id="{A4EFC807-8D82-4FA2-978C-A57E700191A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25446" y="1046100"/>
            <a:ext cx="2596612" cy="234627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98F95EA-CB39-4D2A-8944-5FD71A54D4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2224" y="3601790"/>
            <a:ext cx="1460947" cy="133579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1C584E17-68EE-43C7-BC03-5379B91793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8475" y="2767691"/>
            <a:ext cx="717329" cy="670547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097F4144-E7B7-4ACA-B950-87B30E7F3E75}"/>
              </a:ext>
            </a:extLst>
          </p:cNvPr>
          <p:cNvSpPr txBox="1"/>
          <p:nvPr/>
        </p:nvSpPr>
        <p:spPr>
          <a:xfrm>
            <a:off x="4190978" y="2840804"/>
            <a:ext cx="1149855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Empresas de Insumo 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B260F4B4-C95C-4E74-9655-F91A7B0F70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3336" y="908261"/>
            <a:ext cx="717329" cy="67054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DF00A057-82FD-4996-9DA1-AF128B534209}"/>
              </a:ext>
            </a:extLst>
          </p:cNvPr>
          <p:cNvSpPr txBox="1"/>
          <p:nvPr/>
        </p:nvSpPr>
        <p:spPr>
          <a:xfrm>
            <a:off x="6855715" y="1025469"/>
            <a:ext cx="1428985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Distribuidores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A97858EF-8644-4DFC-A79E-67F039D92D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4085" y="3444874"/>
            <a:ext cx="602172" cy="556284"/>
          </a:xfrm>
          <a:prstGeom prst="rect">
            <a:avLst/>
          </a:prstGeom>
        </p:spPr>
      </p:pic>
      <p:sp>
        <p:nvSpPr>
          <p:cNvPr id="46" name="Elipse 45">
            <a:extLst>
              <a:ext uri="{FF2B5EF4-FFF2-40B4-BE49-F238E27FC236}">
                <a16:creationId xmlns:a16="http://schemas.microsoft.com/office/drawing/2014/main" id="{2061A212-9927-4AD3-A944-C8F392AB1ED9}"/>
              </a:ext>
            </a:extLst>
          </p:cNvPr>
          <p:cNvSpPr/>
          <p:nvPr/>
        </p:nvSpPr>
        <p:spPr>
          <a:xfrm>
            <a:off x="4358608" y="287080"/>
            <a:ext cx="6565827" cy="5841346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E4BE9821-59AC-4E60-A92C-76E5DF419E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3792" y="3799433"/>
            <a:ext cx="3577719" cy="2012467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9CAEDE4-5C49-4147-BD93-0E8D74B437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5121" y="4458005"/>
            <a:ext cx="717329" cy="670547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D7FC3ABE-52C3-487D-8F65-47DB28D1B410}"/>
              </a:ext>
            </a:extLst>
          </p:cNvPr>
          <p:cNvSpPr txBox="1"/>
          <p:nvPr/>
        </p:nvSpPr>
        <p:spPr>
          <a:xfrm>
            <a:off x="9857500" y="4575213"/>
            <a:ext cx="1428985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Asesores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AFB1B9D-8FC5-46C1-9223-7F21F32D865A}"/>
              </a:ext>
            </a:extLst>
          </p:cNvPr>
          <p:cNvSpPr txBox="1"/>
          <p:nvPr/>
        </p:nvSpPr>
        <p:spPr>
          <a:xfrm>
            <a:off x="9151561" y="617305"/>
            <a:ext cx="2243467" cy="64633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MEJORAR LAS CAPACIDADES DE LAS PERSONAS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AD2F286A-2888-4C0C-B3AD-970BC49F956D}"/>
              </a:ext>
            </a:extLst>
          </p:cNvPr>
          <p:cNvSpPr txBox="1"/>
          <p:nvPr/>
        </p:nvSpPr>
        <p:spPr>
          <a:xfrm>
            <a:off x="4600321" y="520709"/>
            <a:ext cx="2667902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GENERAR </a:t>
            </a:r>
          </a:p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NUEVOS NEGOCIOS 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4A1FDC3-337B-4FF4-8B8C-35F61EB863DF}"/>
              </a:ext>
            </a:extLst>
          </p:cNvPr>
          <p:cNvSpPr txBox="1"/>
          <p:nvPr/>
        </p:nvSpPr>
        <p:spPr>
          <a:xfrm>
            <a:off x="5144208" y="5805428"/>
            <a:ext cx="2667902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CUIDAR EL AMBIENTE ….</a:t>
            </a: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24014D6E-D918-43A2-860F-EDAAE571B344}"/>
              </a:ext>
            </a:extLst>
          </p:cNvPr>
          <p:cNvSpPr/>
          <p:nvPr/>
        </p:nvSpPr>
        <p:spPr>
          <a:xfrm>
            <a:off x="446187" y="287080"/>
            <a:ext cx="2216290" cy="201447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dirty="0">
                <a:solidFill>
                  <a:schemeClr val="bg1">
                    <a:lumMod val="50000"/>
                  </a:schemeClr>
                </a:solidFill>
              </a:rPr>
              <a:t>ENFOQUE </a:t>
            </a:r>
          </a:p>
          <a:p>
            <a:pPr algn="ctr"/>
            <a:r>
              <a:rPr lang="es-AR" dirty="0">
                <a:solidFill>
                  <a:schemeClr val="bg1">
                    <a:lumMod val="50000"/>
                  </a:schemeClr>
                </a:solidFill>
              </a:rPr>
              <a:t>TOP DOWN </a:t>
            </a: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AB02E956-8D83-40BD-AD41-E615B0F46EAD}"/>
              </a:ext>
            </a:extLst>
          </p:cNvPr>
          <p:cNvSpPr/>
          <p:nvPr/>
        </p:nvSpPr>
        <p:spPr>
          <a:xfrm>
            <a:off x="446187" y="1612643"/>
            <a:ext cx="2216290" cy="201447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dirty="0">
                <a:solidFill>
                  <a:schemeClr val="bg1">
                    <a:lumMod val="50000"/>
                  </a:schemeClr>
                </a:solidFill>
              </a:rPr>
              <a:t>ENFOQUE BOTTON UP </a:t>
            </a:r>
          </a:p>
        </p:txBody>
      </p:sp>
      <p:pic>
        <p:nvPicPr>
          <p:cNvPr id="55" name="Picture 2" descr="Vista previa de la imagen">
            <a:extLst>
              <a:ext uri="{FF2B5EF4-FFF2-40B4-BE49-F238E27FC236}">
                <a16:creationId xmlns:a16="http://schemas.microsoft.com/office/drawing/2014/main" id="{5A12465B-C0F4-4B3E-86CC-CED85BF0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14" y="361219"/>
            <a:ext cx="1202391" cy="120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1133F3AD-F8CA-4C1E-BDAC-D2F20990EF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2815" y="3388658"/>
            <a:ext cx="717329" cy="670547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AEFAD249-0C70-4918-910F-20909756EBA5}"/>
              </a:ext>
            </a:extLst>
          </p:cNvPr>
          <p:cNvSpPr txBox="1"/>
          <p:nvPr/>
        </p:nvSpPr>
        <p:spPr>
          <a:xfrm>
            <a:off x="5764628" y="3520718"/>
            <a:ext cx="1428985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Comunidad Científica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807CDD26-BDFA-4BDF-80B3-C0FB659E82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8414" y="2531412"/>
            <a:ext cx="717329" cy="670547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B8E473DA-E825-4011-B25D-2927DA29D7EA}"/>
              </a:ext>
            </a:extLst>
          </p:cNvPr>
          <p:cNvSpPr txBox="1"/>
          <p:nvPr/>
        </p:nvSpPr>
        <p:spPr>
          <a:xfrm>
            <a:off x="9658623" y="2785765"/>
            <a:ext cx="1428985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Empresas de Tecnología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9B36A61A-E3A2-444E-AD77-C3F0EBE60B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59273" y="5112212"/>
            <a:ext cx="789466" cy="909667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7DA4B6B1-B3B6-454B-9344-F1DDDB46A5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4381" y="1333515"/>
            <a:ext cx="12863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0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0D0A31C2-B532-4435-A6ED-3C3F216D1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88" t="20602" r="10833" b="15018"/>
          <a:stretch/>
        </p:blipFill>
        <p:spPr>
          <a:xfrm>
            <a:off x="7539828" y="505961"/>
            <a:ext cx="4055272" cy="2369453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C55F888-6B07-43C6-B17D-AC2B3C257F46}"/>
              </a:ext>
            </a:extLst>
          </p:cNvPr>
          <p:cNvSpPr/>
          <p:nvPr/>
        </p:nvSpPr>
        <p:spPr>
          <a:xfrm>
            <a:off x="4451350" y="1029943"/>
            <a:ext cx="2743200" cy="2514600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Agricultura </a:t>
            </a: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Alimentos + </a:t>
            </a:r>
          </a:p>
          <a:p>
            <a:pPr algn="ctr"/>
            <a:r>
              <a:rPr lang="es-AR" sz="2400" b="1" dirty="0">
                <a:solidFill>
                  <a:schemeClr val="bg2">
                    <a:lumMod val="25000"/>
                  </a:schemeClr>
                </a:solidFill>
              </a:rPr>
              <a:t>Carbono?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438C38-9CF9-43ED-BDBE-3904BA92DA39}"/>
              </a:ext>
            </a:extLst>
          </p:cNvPr>
          <p:cNvSpPr/>
          <p:nvPr/>
        </p:nvSpPr>
        <p:spPr>
          <a:xfrm>
            <a:off x="3543300" y="2543175"/>
            <a:ext cx="2743200" cy="2514600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2000" b="1" dirty="0">
                <a:solidFill>
                  <a:schemeClr val="bg2">
                    <a:lumMod val="25000"/>
                  </a:schemeClr>
                </a:solidFill>
              </a:rPr>
              <a:t>Video Juegos</a:t>
            </a:r>
            <a:r>
              <a:rPr lang="es-AR" b="1" dirty="0">
                <a:solidFill>
                  <a:schemeClr val="bg2">
                    <a:lumMod val="25000"/>
                  </a:schemeClr>
                </a:solidFill>
              </a:rPr>
              <a:t>? </a:t>
            </a:r>
          </a:p>
          <a:p>
            <a:pPr algn="ctr"/>
            <a:endParaRPr lang="es-AR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Creación del Lenguaje</a:t>
            </a: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Entrenamiento</a:t>
            </a: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Comportamiento 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9CFC032-83A2-4B72-9D18-5A224C7711A7}"/>
              </a:ext>
            </a:extLst>
          </p:cNvPr>
          <p:cNvSpPr/>
          <p:nvPr/>
        </p:nvSpPr>
        <p:spPr>
          <a:xfrm>
            <a:off x="5359400" y="2632075"/>
            <a:ext cx="2743200" cy="2514600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2400" b="1" dirty="0">
                <a:solidFill>
                  <a:schemeClr val="bg2">
                    <a:lumMod val="25000"/>
                  </a:schemeClr>
                </a:solidFill>
              </a:rPr>
              <a:t>Blockchain</a:t>
            </a: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Cripto ? </a:t>
            </a:r>
          </a:p>
          <a:p>
            <a:pPr algn="ctr"/>
            <a:endParaRPr lang="es-AR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9B08FA-6381-4DDE-BCE4-E7CA4BA5C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4051159"/>
            <a:ext cx="2870200" cy="161592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D0E065B-E278-4BE7-AFCF-EB7ED327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AR" dirty="0"/>
              <a:t>Para pensar juntos </a:t>
            </a:r>
            <a:br>
              <a:rPr lang="es-AR" dirty="0"/>
            </a:br>
            <a:r>
              <a:rPr lang="es-AR" b="1" dirty="0">
                <a:solidFill>
                  <a:schemeClr val="bg2">
                    <a:lumMod val="25000"/>
                  </a:schemeClr>
                </a:solidFill>
              </a:rPr>
              <a:t># Competir dentro de la escasez</a:t>
            </a:r>
            <a:br>
              <a:rPr lang="es-AR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s-AR" b="1" u="sng" dirty="0">
                <a:solidFill>
                  <a:schemeClr val="bg2">
                    <a:lumMod val="25000"/>
                  </a:schemeClr>
                </a:solidFill>
              </a:rPr>
              <a:t>  o para CREAR NUEVO VALOR? </a:t>
            </a:r>
            <a:br>
              <a:rPr lang="es-AR" b="1" u="sng" dirty="0">
                <a:solidFill>
                  <a:schemeClr val="bg2">
                    <a:lumMod val="25000"/>
                  </a:schemeClr>
                </a:solidFill>
              </a:rPr>
            </a:br>
            <a:endParaRPr lang="es-AR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A1724E0-8304-417E-B226-38CC87BEE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12065" r="4271" b="19832"/>
          <a:stretch/>
        </p:blipFill>
        <p:spPr>
          <a:xfrm>
            <a:off x="7194550" y="4058217"/>
            <a:ext cx="4256485" cy="174705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78F4E6F-3E86-474E-80B5-583C063DFE36}"/>
              </a:ext>
            </a:extLst>
          </p:cNvPr>
          <p:cNvSpPr/>
          <p:nvPr/>
        </p:nvSpPr>
        <p:spPr>
          <a:xfrm>
            <a:off x="8058150" y="3165312"/>
            <a:ext cx="3683000" cy="635163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DATO</a:t>
            </a:r>
            <a:r>
              <a:rPr lang="es-AR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MODELO  INDICE  SEGURO</a:t>
            </a:r>
            <a:endParaRPr lang="es-A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CDF478-729B-4353-BB65-7C2D65F2F070}"/>
              </a:ext>
            </a:extLst>
          </p:cNvPr>
          <p:cNvSpPr txBox="1"/>
          <p:nvPr/>
        </p:nvSpPr>
        <p:spPr>
          <a:xfrm>
            <a:off x="334564" y="2429596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/>
              <a:t># Hay una oportunidad de valor en esta intersección?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9B8C961-412D-4756-8738-C9095FF9D2F6}"/>
              </a:ext>
            </a:extLst>
          </p:cNvPr>
          <p:cNvSpPr txBox="1"/>
          <p:nvPr/>
        </p:nvSpPr>
        <p:spPr>
          <a:xfrm>
            <a:off x="3670300" y="4997107"/>
            <a:ext cx="443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/>
              <a:t># Hay otras intersecciones posibles? </a:t>
            </a:r>
          </a:p>
        </p:txBody>
      </p:sp>
    </p:spTree>
    <p:extLst>
      <p:ext uri="{BB962C8B-B14F-4D97-AF65-F5344CB8AC3E}">
        <p14:creationId xmlns:p14="http://schemas.microsoft.com/office/powerpoint/2010/main" val="968591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A49EECCB-297E-4743-9E2C-7BF4412EE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sz="16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CB74198-EE9E-4991-A4F3-2A025A56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737" y="679450"/>
            <a:ext cx="3895725" cy="519429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01FAC9A-4D23-4712-97BE-43F76D449FA5}"/>
              </a:ext>
            </a:extLst>
          </p:cNvPr>
          <p:cNvSpPr/>
          <p:nvPr/>
        </p:nvSpPr>
        <p:spPr>
          <a:xfrm>
            <a:off x="475350" y="469900"/>
            <a:ext cx="3467099" cy="1316035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Podrá Fernando pagar sus Seguros con su Saldo de Carbono? </a:t>
            </a:r>
            <a:br>
              <a:rPr lang="es-AR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Qué rol tendrá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Blockchain 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en esto? </a:t>
            </a:r>
          </a:p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Lejos o Cerca? Es Suficiente?  </a:t>
            </a:r>
          </a:p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….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o  con su cripto grano? O con su token vaca?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7CE7010-F867-45BB-8D89-4BD576B3065F}"/>
              </a:ext>
            </a:extLst>
          </p:cNvPr>
          <p:cNvSpPr/>
          <p:nvPr/>
        </p:nvSpPr>
        <p:spPr>
          <a:xfrm>
            <a:off x="475350" y="1911733"/>
            <a:ext cx="3467099" cy="1077218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….Pagará  lo mismo que su otro colega / que no produce ambientalmente sostenible 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Que rol tendrá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IA 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en esto ?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Lejos o Cerca ? Es Suficiente?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510E2F9-B0FD-4AC5-8BF7-4D99FBF8F3DD}"/>
              </a:ext>
            </a:extLst>
          </p:cNvPr>
          <p:cNvSpPr/>
          <p:nvPr/>
        </p:nvSpPr>
        <p:spPr>
          <a:xfrm>
            <a:off x="8066564" y="4296427"/>
            <a:ext cx="3704606" cy="1744193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# Se podrá escalar y ver agregado??? Nos pueden resolver algo los índices para crear nuevos productos que estabilicen los Riesgos que asumen diferentes stakeholders respecto a la Seguridad alimentaria y el  Balance de carbono? : EMISIONES 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REDUCCION—COMPENSACIÓN =&gt; SECUESTRO=&gt; AGRICULTURA? </a:t>
            </a:r>
          </a:p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Que % Depende de la tecnología?  Lejos o Cerca?  </a:t>
            </a:r>
            <a:r>
              <a:rPr lang="es-AR" sz="1200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Etc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…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D5F7BE0-010D-4CA1-8417-712B8D43F0D5}"/>
              </a:ext>
            </a:extLst>
          </p:cNvPr>
          <p:cNvSpPr/>
          <p:nvPr/>
        </p:nvSpPr>
        <p:spPr>
          <a:xfrm>
            <a:off x="8045053" y="491719"/>
            <a:ext cx="3740149" cy="689381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Habrá nuevos Dispositivos sostenibles para Asegurar?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Que rol tendrá la Robótica ? 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A2C3A0F-36A9-4227-B719-2B5A785D9FF8}"/>
              </a:ext>
            </a:extLst>
          </p:cNvPr>
          <p:cNvSpPr/>
          <p:nvPr/>
        </p:nvSpPr>
        <p:spPr>
          <a:xfrm>
            <a:off x="1581883" y="4962014"/>
            <a:ext cx="2272170" cy="97104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400" dirty="0">
                <a:solidFill>
                  <a:schemeClr val="bg2">
                    <a:lumMod val="25000"/>
                  </a:schemeClr>
                </a:solidFill>
              </a:rPr>
              <a:t>#Podrá Juan , el Vecino de Fer,  tener protegida a Lola  contra el Stress Calórico  a un costo razonable?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963C0C2-CE48-461D-9BAE-C7582389A1F4}"/>
              </a:ext>
            </a:extLst>
          </p:cNvPr>
          <p:cNvSpPr/>
          <p:nvPr/>
        </p:nvSpPr>
        <p:spPr>
          <a:xfrm>
            <a:off x="8028782" y="1275000"/>
            <a:ext cx="3886994" cy="1910761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Pagara  el mismo Seguro una persona sin importar su aporte o consumo a lo ambiental ? Y a lo social ? 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Tendrá el mismo valor asegurado?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Que rol tienen en la construcción de índices la analítica, la interpretación de las redes sociales, el IA , el Blockchain, </a:t>
            </a:r>
            <a:r>
              <a:rPr lang="es-AR" sz="1600" dirty="0" err="1">
                <a:solidFill>
                  <a:schemeClr val="bg2">
                    <a:lumMod val="25000"/>
                  </a:schemeClr>
                </a:solidFill>
              </a:rPr>
              <a:t>etc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  Cerca o Lejos? 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3369777-F09F-4792-9AF5-B9B71A837E25}"/>
              </a:ext>
            </a:extLst>
          </p:cNvPr>
          <p:cNvSpPr/>
          <p:nvPr/>
        </p:nvSpPr>
        <p:spPr>
          <a:xfrm>
            <a:off x="4004468" y="2478815"/>
            <a:ext cx="3886994" cy="1817186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…..Servirá la tecnología para influir modelos de comportamiento , Y esto bajará  los riesgos y/o incrementar las sumas aseguradas ? 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Tendrán un rol en esto los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Video Juegos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 ? </a:t>
            </a:r>
          </a:p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Lejos o Cerca?  Es Suficiente?  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A32982D-3010-43A1-9E59-7D77B25CABE1}"/>
              </a:ext>
            </a:extLst>
          </p:cNvPr>
          <p:cNvSpPr/>
          <p:nvPr/>
        </p:nvSpPr>
        <p:spPr>
          <a:xfrm>
            <a:off x="3977481" y="469900"/>
            <a:ext cx="3925888" cy="191076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….Los datos del campo ( Incluidos los que necesitamos para medir Servicios Ecosistémicos/  serán levantados cada vez más por dispositivos?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Qué rol  tendrá la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Robótica? La gestión del Conocimiento, el ML en todo esto? </a:t>
            </a:r>
          </a:p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Lejos o Cerca? Es Suficiente? Se podrá Escalar? </a:t>
            </a:r>
          </a:p>
        </p:txBody>
      </p:sp>
      <p:pic>
        <p:nvPicPr>
          <p:cNvPr id="8" name="Imagen 7" descr="Forma&#10;&#10;Descripción generada automáticamente">
            <a:extLst>
              <a:ext uri="{FF2B5EF4-FFF2-40B4-BE49-F238E27FC236}">
                <a16:creationId xmlns:a16="http://schemas.microsoft.com/office/drawing/2014/main" id="{C7436922-2D28-45E4-8EA3-C4062C28F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4" r="52493" b="1"/>
          <a:stretch/>
        </p:blipFill>
        <p:spPr>
          <a:xfrm flipH="1">
            <a:off x="4787395" y="1621673"/>
            <a:ext cx="2697167" cy="269130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CA26CFA-A663-471C-A045-68B08D06FEAE}"/>
              </a:ext>
            </a:extLst>
          </p:cNvPr>
          <p:cNvSpPr txBox="1"/>
          <p:nvPr/>
        </p:nvSpPr>
        <p:spPr>
          <a:xfrm>
            <a:off x="4759219" y="1181100"/>
            <a:ext cx="26971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PRODUCTOR DEL FUTURO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0E097FE-6724-4B77-827E-A434A409E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27" y="5041120"/>
            <a:ext cx="1087849" cy="816612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6084BB60-C55D-45AA-8FDF-D3C2A17FFCA4}"/>
              </a:ext>
            </a:extLst>
          </p:cNvPr>
          <p:cNvSpPr/>
          <p:nvPr/>
        </p:nvSpPr>
        <p:spPr>
          <a:xfrm>
            <a:off x="4024303" y="4402650"/>
            <a:ext cx="3879066" cy="1637969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>
                <a:solidFill>
                  <a:schemeClr val="bg2">
                    <a:lumMod val="25000"/>
                  </a:schemeClr>
                </a:solidFill>
              </a:rPr>
              <a:t>A Marcos le encantan los video juegos,  accederá a un auto que se conduce sólo? </a:t>
            </a:r>
          </a:p>
          <a:p>
            <a:pPr algn="ctr"/>
            <a:r>
              <a:rPr lang="es-ES" sz="1600" dirty="0">
                <a:solidFill>
                  <a:schemeClr val="bg2">
                    <a:lumMod val="25000"/>
                  </a:schemeClr>
                </a:solidFill>
              </a:rPr>
              <a:t>Que rol tendrá el internet de las cosas en la vida de Fernando  y su familia fuera del campo ?  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6978B91C-5ED9-4FFE-8932-1D4B37D1F15E}"/>
              </a:ext>
            </a:extLst>
          </p:cNvPr>
          <p:cNvSpPr/>
          <p:nvPr/>
        </p:nvSpPr>
        <p:spPr>
          <a:xfrm>
            <a:off x="475350" y="3690101"/>
            <a:ext cx="3437729" cy="1077218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 Podrá tener acceso a Multirriesgo a un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costo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 razonable ?  Que rol tienen en esto los Paramétricos , los datos / los satélites, drones, la modelización?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FBEAD38-F3E9-4F73-9D02-BA099071E96D}"/>
              </a:ext>
            </a:extLst>
          </p:cNvPr>
          <p:cNvSpPr/>
          <p:nvPr/>
        </p:nvSpPr>
        <p:spPr>
          <a:xfrm>
            <a:off x="475350" y="3125403"/>
            <a:ext cx="3467099" cy="427798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….Podrá pagar un poco menos de tasas en el acceso a su financiamiento?  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CFA273B-7C10-48DF-AB85-BE04DD278FF4}"/>
              </a:ext>
            </a:extLst>
          </p:cNvPr>
          <p:cNvSpPr/>
          <p:nvPr/>
        </p:nvSpPr>
        <p:spPr>
          <a:xfrm>
            <a:off x="7948224" y="3276599"/>
            <a:ext cx="3740149" cy="899241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Se podrá asegurar el Conocimiento?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Todo esto será negocio ?  Y para quién/nes?  Cuales son las variables que configuran estos modelos? 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058FBB6A-CB29-478F-B590-D76565085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586" y="5527540"/>
            <a:ext cx="893351" cy="595567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F27C693B-F482-4067-A6C8-AD00CFAE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762" y="2142706"/>
            <a:ext cx="8441238" cy="224151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AR" sz="3200" dirty="0"/>
              <a:t>Lejos o Cerca? </a:t>
            </a:r>
            <a:br>
              <a:rPr lang="es-AR" sz="3200" dirty="0"/>
            </a:br>
            <a:r>
              <a:rPr lang="es-AR" sz="3200" dirty="0"/>
              <a:t># Será que podemos contestar juntos algunas de estas preguntas? </a:t>
            </a:r>
          </a:p>
        </p:txBody>
      </p:sp>
    </p:spTree>
    <p:extLst>
      <p:ext uri="{BB962C8B-B14F-4D97-AF65-F5344CB8AC3E}">
        <p14:creationId xmlns:p14="http://schemas.microsoft.com/office/powerpoint/2010/main" val="107633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0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FDEA754-BA7C-46F7-B425-112788350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MUCHAS GRACIAS!! </a:t>
            </a:r>
          </a:p>
        </p:txBody>
      </p:sp>
    </p:spTree>
    <p:extLst>
      <p:ext uri="{BB962C8B-B14F-4D97-AF65-F5344CB8AC3E}">
        <p14:creationId xmlns:p14="http://schemas.microsoft.com/office/powerpoint/2010/main" val="874174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014A5-107D-4F22-A514-E95B269C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Back material interesante …con NÚMEROS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276B6D-CBD3-4C13-A28D-C7CE80A8B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1200" dirty="0">
                <a:hlinkClick r:id="rId2"/>
              </a:rPr>
              <a:t>https://www.ennomotive.com/es/casos-de-exito-de-innovacion-abierta</a:t>
            </a:r>
            <a:endParaRPr lang="es-ES" sz="1200" dirty="0"/>
          </a:p>
          <a:p>
            <a:r>
              <a:rPr lang="es-ES" sz="1200" dirty="0">
                <a:hlinkClick r:id="rId3"/>
              </a:rPr>
              <a:t>https://www.telefonica.com/es/compromiso/innovacion/cultura-en-innovacion-abierta/</a:t>
            </a:r>
            <a:endParaRPr lang="es-ES" sz="1200" dirty="0"/>
          </a:p>
          <a:p>
            <a:r>
              <a:rPr lang="es-ES" sz="1200" dirty="0">
                <a:hlinkClick r:id="rId4"/>
              </a:rPr>
              <a:t>https://en.digital/blog/videojuegos-industria-mobile-crecimiento</a:t>
            </a:r>
            <a:r>
              <a:rPr lang="es-ES" sz="1200" dirty="0"/>
              <a:t> </a:t>
            </a:r>
          </a:p>
          <a:p>
            <a:r>
              <a:rPr lang="es-ES" sz="2400" dirty="0">
                <a:hlinkClick r:id="rId5"/>
              </a:rPr>
              <a:t>https://www.youtube.com/watch?v=AY9YVwJZDvw</a:t>
            </a:r>
            <a:endParaRPr lang="es-ES" sz="2400" dirty="0"/>
          </a:p>
          <a:p>
            <a:r>
              <a:rPr lang="en-US" sz="2400" dirty="0">
                <a:hlinkClick r:id="rId6" action="ppaction://hlinkfile"/>
              </a:rPr>
              <a:t>MGI%20Digital%20America_Executive%20Summary_December%202015.pdf</a:t>
            </a:r>
          </a:p>
          <a:p>
            <a:r>
              <a:rPr lang="es-AR" sz="2400" dirty="0">
                <a:hlinkClick r:id="rId6" action="ppaction://hlinkfile"/>
              </a:rPr>
              <a:t>Deloitte-uk-insurance-trends-2019.pdf</a:t>
            </a:r>
            <a:endParaRPr lang="es-AR" sz="2400" dirty="0"/>
          </a:p>
          <a:p>
            <a:r>
              <a:rPr lang="es-ES" sz="2400" dirty="0"/>
              <a:t>transformacion%20digital%20de%20los%20seguros.pdf</a:t>
            </a:r>
          </a:p>
          <a:p>
            <a:r>
              <a:rPr lang="es-ES" sz="2400" dirty="0"/>
              <a:t>COMPLETAR! 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AR" sz="2400" dirty="0"/>
          </a:p>
          <a:p>
            <a:endParaRPr lang="es-AR" sz="2400" dirty="0"/>
          </a:p>
          <a:p>
            <a:endParaRPr lang="es-AR" sz="2400" dirty="0"/>
          </a:p>
          <a:p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2679734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n 80">
            <a:extLst>
              <a:ext uri="{FF2B5EF4-FFF2-40B4-BE49-F238E27FC236}">
                <a16:creationId xmlns:a16="http://schemas.microsoft.com/office/drawing/2014/main" id="{E5A00129-988B-4303-88CE-576C11EA4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2946"/>
          <a:stretch/>
        </p:blipFill>
        <p:spPr>
          <a:xfrm flipH="1">
            <a:off x="8633113" y="4953508"/>
            <a:ext cx="1368564" cy="459602"/>
          </a:xfrm>
          <a:prstGeom prst="roundRect">
            <a:avLst>
              <a:gd name="adj" fmla="val 7037"/>
            </a:avLst>
          </a:prstGeom>
          <a:solidFill>
            <a:schemeClr val="bg1">
              <a:alpha val="14000"/>
            </a:schemeClr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E37A9F-2712-4B6A-951C-0C25147F4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65" t="4848" b="59692"/>
          <a:stretch/>
        </p:blipFill>
        <p:spPr>
          <a:xfrm>
            <a:off x="461964" y="260499"/>
            <a:ext cx="1868887" cy="748459"/>
          </a:xfrm>
          <a:prstGeom prst="round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15E62930-BE1C-48D8-A35C-986F9F2B3E0F}"/>
              </a:ext>
            </a:extLst>
          </p:cNvPr>
          <p:cNvSpPr/>
          <p:nvPr/>
        </p:nvSpPr>
        <p:spPr>
          <a:xfrm>
            <a:off x="7082612" y="1843589"/>
            <a:ext cx="2628900" cy="2417476"/>
          </a:xfrm>
          <a:prstGeom prst="ellipse">
            <a:avLst/>
          </a:prstGeom>
          <a:solidFill>
            <a:schemeClr val="bg1">
              <a:alpha val="14000"/>
            </a:schemeClr>
          </a:solidFill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248" tIns="117856" rIns="206248" bIns="117856" numCol="1" spcCol="1270" anchor="t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Nuevos modelos de relacionamiento</a:t>
            </a:r>
            <a:endParaRPr lang="en-U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72 Condensed" panose="020B0506030000000003" pitchFamily="34" charset="0"/>
              <a:cs typeface="72 Condensed" panose="020B0506030000000003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8E00535-8D87-4ABC-A653-62E23E92799C}"/>
              </a:ext>
            </a:extLst>
          </p:cNvPr>
          <p:cNvSpPr/>
          <p:nvPr/>
        </p:nvSpPr>
        <p:spPr>
          <a:xfrm>
            <a:off x="8061079" y="3387503"/>
            <a:ext cx="2604498" cy="2212368"/>
          </a:xfrm>
          <a:prstGeom prst="ellipse">
            <a:avLst/>
          </a:prstGeom>
          <a:solidFill>
            <a:schemeClr val="bg1">
              <a:alpha val="14000"/>
            </a:schemeClr>
          </a:solidFill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248" tIns="117856" rIns="206248" bIns="117856" numCol="1" spcCol="1270" anchor="t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72 Condensed" panose="020B0506030000000003" pitchFamily="34" charset="0"/>
              <a:cs typeface="72 Condensed" panose="020B0506030000000003" pitchFamily="34" charset="0"/>
              <a:sym typeface="Wingdings" panose="05000000000000000000" pitchFamily="2" charset="2"/>
            </a:endParaRPr>
          </a:p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72 Condensed" panose="020B0506030000000003" pitchFamily="34" charset="0"/>
              <a:cs typeface="72 Condensed" panose="020B0506030000000003" pitchFamily="34" charset="0"/>
              <a:sym typeface="Wingdings" panose="05000000000000000000" pitchFamily="2" charset="2"/>
            </a:endParaRPr>
          </a:p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  <a:sym typeface="Wingdings" panose="05000000000000000000" pitchFamily="2" charset="2"/>
              </a:rPr>
              <a:t>Un Canal Digital Conectado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3E827A8-9E14-41E8-A8D7-1B40921F7A71}"/>
              </a:ext>
            </a:extLst>
          </p:cNvPr>
          <p:cNvSpPr/>
          <p:nvPr/>
        </p:nvSpPr>
        <p:spPr>
          <a:xfrm>
            <a:off x="9019643" y="1831837"/>
            <a:ext cx="2628900" cy="2537222"/>
          </a:xfrm>
          <a:prstGeom prst="ellipse">
            <a:avLst/>
          </a:prstGeom>
          <a:solidFill>
            <a:schemeClr val="bg1">
              <a:alpha val="14000"/>
            </a:schemeClr>
          </a:solidFill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6248" tIns="117856" rIns="206248" bIns="117856" numCol="1" spcCol="1270" anchor="t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Creación de valor                       Productor </a:t>
            </a:r>
            <a:r>
              <a:rPr lang="en-US" sz="1600" b="1">
                <a:solidFill>
                  <a:schemeClr val="tx1">
                    <a:lumMod val="50000"/>
                    <a:lumOff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+  Ecosistema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72 Condensed" panose="020B0506030000000003" pitchFamily="34" charset="0"/>
              <a:cs typeface="72 Condensed" panose="020B0506030000000003" pitchFamily="34" charset="0"/>
            </a:endParaRPr>
          </a:p>
        </p:txBody>
      </p:sp>
      <p:sp>
        <p:nvSpPr>
          <p:cNvPr id="76" name="AutoShape 2">
            <a:extLst>
              <a:ext uri="{FF2B5EF4-FFF2-40B4-BE49-F238E27FC236}">
                <a16:creationId xmlns:a16="http://schemas.microsoft.com/office/drawing/2014/main" id="{00EF18F7-3B40-4078-8277-604CF0439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52543" y="29332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6CD3E6D1-2762-48A7-BA9C-75CF71E0B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349" y="3216270"/>
            <a:ext cx="1344163" cy="736091"/>
          </a:xfrm>
          <a:prstGeom prst="round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5C8DA870-BC23-4465-BD2A-D6E62C6DA6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766"/>
          <a:stretch/>
        </p:blipFill>
        <p:spPr>
          <a:xfrm>
            <a:off x="9350828" y="3271085"/>
            <a:ext cx="1944836" cy="723909"/>
          </a:xfrm>
          <a:prstGeom prst="roundRect">
            <a:avLst>
              <a:gd name="adj" fmla="val 7037"/>
            </a:avLst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634659ED-73FE-435C-BA5D-4B8717863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2946"/>
          <a:stretch/>
        </p:blipFill>
        <p:spPr>
          <a:xfrm>
            <a:off x="8573061" y="4953508"/>
            <a:ext cx="1368564" cy="459602"/>
          </a:xfrm>
          <a:prstGeom prst="roundRect">
            <a:avLst>
              <a:gd name="adj" fmla="val 7037"/>
            </a:avLst>
          </a:prstGeom>
          <a:solidFill>
            <a:schemeClr val="bg1">
              <a:alpha val="14000"/>
            </a:schemeClr>
          </a:solidFill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BAABB523-97F9-41C9-8240-D7CCC72B9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5326" y="3273355"/>
            <a:ext cx="748459" cy="748459"/>
          </a:xfrm>
          <a:prstGeom prst="rect">
            <a:avLst/>
          </a:prstGeom>
        </p:spPr>
      </p:pic>
      <p:sp>
        <p:nvSpPr>
          <p:cNvPr id="83" name="Marcador de contenido 6">
            <a:extLst>
              <a:ext uri="{FF2B5EF4-FFF2-40B4-BE49-F238E27FC236}">
                <a16:creationId xmlns:a16="http://schemas.microsoft.com/office/drawing/2014/main" id="{BE713ABA-0488-4E16-9974-A54D77736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8672" y="1008535"/>
            <a:ext cx="3256257" cy="17149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sz="1200" dirty="0"/>
              <a:t>Empresas de Insumo, de Distribución y Algunas otras dentro y fuera de la industria </a:t>
            </a:r>
          </a:p>
          <a:p>
            <a:r>
              <a:rPr lang="es-ES" sz="1200" dirty="0"/>
              <a:t>Vender más y mejor , a configurar sus negocios más sanos … Generar nuevos diálogos con sus propias redes… En algunos casos evaluamos tecnologías en conjunto ….</a:t>
            </a:r>
          </a:p>
          <a:p>
            <a:r>
              <a:rPr lang="es-ES" sz="1200" dirty="0"/>
              <a:t>Ponemos  tecnología a disposición de las PERSONAS ( Equipos de Trabajo) para ayudarlos a accionar sobre esos datos </a:t>
            </a:r>
          </a:p>
          <a:p>
            <a:r>
              <a:rPr lang="es-ES" sz="1200" dirty="0"/>
              <a:t>Entrenarnos para construir e implementar nuevos productos y Servicios Digitales </a:t>
            </a:r>
          </a:p>
        </p:txBody>
      </p:sp>
      <p:sp>
        <p:nvSpPr>
          <p:cNvPr id="85" name="Marcador de contenido 6">
            <a:extLst>
              <a:ext uri="{FF2B5EF4-FFF2-40B4-BE49-F238E27FC236}">
                <a16:creationId xmlns:a16="http://schemas.microsoft.com/office/drawing/2014/main" id="{0B666755-17E0-45E5-A5D5-15C62410CF54}"/>
              </a:ext>
            </a:extLst>
          </p:cNvPr>
          <p:cNvSpPr txBox="1">
            <a:spLocks/>
          </p:cNvSpPr>
          <p:nvPr/>
        </p:nvSpPr>
        <p:spPr>
          <a:xfrm>
            <a:off x="2040399" y="2777718"/>
            <a:ext cx="3465410" cy="172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A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dirty="0"/>
              <a:t>Productores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Entender como podemos facilitar la adopción de buenas practicas agrícolas 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Explorar si pueden generar nuevos productos para ofrecerles a la sociedad : Carbono / Huella Hídrica / salud del ecosistema , etc.…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Buscar alternativas tecnológicas que les hagan la vida mas fácil </a:t>
            </a:r>
          </a:p>
        </p:txBody>
      </p:sp>
      <p:sp>
        <p:nvSpPr>
          <p:cNvPr id="86" name="Marcador de contenido 6">
            <a:extLst>
              <a:ext uri="{FF2B5EF4-FFF2-40B4-BE49-F238E27FC236}">
                <a16:creationId xmlns:a16="http://schemas.microsoft.com/office/drawing/2014/main" id="{DE67648E-54FD-472A-9CB1-76E6292F49F4}"/>
              </a:ext>
            </a:extLst>
          </p:cNvPr>
          <p:cNvSpPr txBox="1">
            <a:spLocks/>
          </p:cNvSpPr>
          <p:nvPr/>
        </p:nvSpPr>
        <p:spPr>
          <a:xfrm>
            <a:off x="3232155" y="4905717"/>
            <a:ext cx="4642342" cy="10586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s-A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050" dirty="0"/>
              <a:t>Start Ups Tecnológicas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050" dirty="0"/>
              <a:t>Entender si podemos ayudarlos a cerrar la ultima milla de sus productos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050" dirty="0"/>
              <a:t>A bajar el costo de adquisición de nuevos clientes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050" dirty="0"/>
              <a:t>A facilitarles el costo de escala global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385131F7-27CA-4C66-BDB7-169210BB9537}"/>
              </a:ext>
            </a:extLst>
          </p:cNvPr>
          <p:cNvGrpSpPr/>
          <p:nvPr/>
        </p:nvGrpSpPr>
        <p:grpSpPr>
          <a:xfrm>
            <a:off x="569773" y="4470832"/>
            <a:ext cx="1072851" cy="748256"/>
            <a:chOff x="9576546" y="1258610"/>
            <a:chExt cx="2362200" cy="2000250"/>
          </a:xfrm>
        </p:grpSpPr>
        <p:pic>
          <p:nvPicPr>
            <p:cNvPr id="88" name="Imagen 87">
              <a:extLst>
                <a:ext uri="{FF2B5EF4-FFF2-40B4-BE49-F238E27FC236}">
                  <a16:creationId xmlns:a16="http://schemas.microsoft.com/office/drawing/2014/main" id="{28611E02-0552-4F2C-B5D6-44960501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76546" y="1258610"/>
              <a:ext cx="2362200" cy="2000250"/>
            </a:xfrm>
            <a:prstGeom prst="rect">
              <a:avLst/>
            </a:prstGeom>
          </p:spPr>
        </p:pic>
        <p:pic>
          <p:nvPicPr>
            <p:cNvPr id="89" name="Imagen 88">
              <a:extLst>
                <a:ext uri="{FF2B5EF4-FFF2-40B4-BE49-F238E27FC236}">
                  <a16:creationId xmlns:a16="http://schemas.microsoft.com/office/drawing/2014/main" id="{390ADB0B-BD9D-46DA-80A0-7EBB6EB05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863" t="25808" r="29270" b="20000"/>
            <a:stretch/>
          </p:blipFill>
          <p:spPr>
            <a:xfrm>
              <a:off x="9858151" y="1319707"/>
              <a:ext cx="1798989" cy="1079173"/>
            </a:xfrm>
            <a:prstGeom prst="rect">
              <a:avLst/>
            </a:prstGeom>
          </p:spPr>
        </p:pic>
      </p:grpSp>
      <p:grpSp>
        <p:nvGrpSpPr>
          <p:cNvPr id="90" name="Grupo 89">
            <a:extLst>
              <a:ext uri="{FF2B5EF4-FFF2-40B4-BE49-F238E27FC236}">
                <a16:creationId xmlns:a16="http://schemas.microsoft.com/office/drawing/2014/main" id="{AF63B9AB-4003-4637-8071-E8B6ED461C17}"/>
              </a:ext>
            </a:extLst>
          </p:cNvPr>
          <p:cNvGrpSpPr/>
          <p:nvPr/>
        </p:nvGrpSpPr>
        <p:grpSpPr>
          <a:xfrm>
            <a:off x="1953522" y="4356844"/>
            <a:ext cx="944652" cy="1058617"/>
            <a:chOff x="5019675" y="1313315"/>
            <a:chExt cx="3192010" cy="3192010"/>
          </a:xfrm>
        </p:grpSpPr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id="{43798D2A-4A43-4ED3-8FD5-F97D6AFA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19675" y="1313315"/>
              <a:ext cx="3192010" cy="3192010"/>
            </a:xfrm>
            <a:prstGeom prst="rect">
              <a:avLst/>
            </a:prstGeom>
          </p:spPr>
        </p:pic>
        <p:pic>
          <p:nvPicPr>
            <p:cNvPr id="92" name="Picture 8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39F3C06C-921F-4F82-9D1C-4B32D7E2F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702" y="1821201"/>
              <a:ext cx="3045231" cy="1703318"/>
            </a:xfrm>
            <a:prstGeom prst="rect">
              <a:avLst/>
            </a:prstGeom>
          </p:spPr>
        </p:pic>
      </p:grpSp>
      <p:pic>
        <p:nvPicPr>
          <p:cNvPr id="102" name="Imagen 101">
            <a:extLst>
              <a:ext uri="{FF2B5EF4-FFF2-40B4-BE49-F238E27FC236}">
                <a16:creationId xmlns:a16="http://schemas.microsoft.com/office/drawing/2014/main" id="{C8B55CA9-6ED0-4C96-961B-A3CEE5B51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308" y="5353198"/>
            <a:ext cx="1072851" cy="748256"/>
          </a:xfrm>
          <a:prstGeom prst="rect">
            <a:avLst/>
          </a:prstGeom>
        </p:spPr>
      </p:pic>
      <p:pic>
        <p:nvPicPr>
          <p:cNvPr id="100" name="Imagen 99">
            <a:extLst>
              <a:ext uri="{FF2B5EF4-FFF2-40B4-BE49-F238E27FC236}">
                <a16:creationId xmlns:a16="http://schemas.microsoft.com/office/drawing/2014/main" id="{B8954CC0-3474-4AD4-A96A-D84DA12A86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561" y="5366456"/>
            <a:ext cx="789271" cy="421628"/>
          </a:xfrm>
          <a:prstGeom prst="rect">
            <a:avLst/>
          </a:prstGeom>
        </p:spPr>
      </p:pic>
      <p:grpSp>
        <p:nvGrpSpPr>
          <p:cNvPr id="106" name="Grupo 105">
            <a:extLst>
              <a:ext uri="{FF2B5EF4-FFF2-40B4-BE49-F238E27FC236}">
                <a16:creationId xmlns:a16="http://schemas.microsoft.com/office/drawing/2014/main" id="{CFEEA6C4-F600-4677-994F-39D090977DE9}"/>
              </a:ext>
            </a:extLst>
          </p:cNvPr>
          <p:cNvGrpSpPr/>
          <p:nvPr/>
        </p:nvGrpSpPr>
        <p:grpSpPr>
          <a:xfrm>
            <a:off x="2320574" y="5413110"/>
            <a:ext cx="911581" cy="647148"/>
            <a:chOff x="898276" y="4123940"/>
            <a:chExt cx="2190175" cy="1805047"/>
          </a:xfrm>
        </p:grpSpPr>
        <p:pic>
          <p:nvPicPr>
            <p:cNvPr id="107" name="Imagen 106">
              <a:extLst>
                <a:ext uri="{FF2B5EF4-FFF2-40B4-BE49-F238E27FC236}">
                  <a16:creationId xmlns:a16="http://schemas.microsoft.com/office/drawing/2014/main" id="{D4F62839-A4C3-40E0-9853-97E5C1C43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276" y="4123940"/>
              <a:ext cx="2190175" cy="1805047"/>
            </a:xfrm>
            <a:prstGeom prst="rect">
              <a:avLst/>
            </a:prstGeom>
          </p:spPr>
        </p:pic>
        <p:pic>
          <p:nvPicPr>
            <p:cNvPr id="108" name="Imagen 107">
              <a:extLst>
                <a:ext uri="{FF2B5EF4-FFF2-40B4-BE49-F238E27FC236}">
                  <a16:creationId xmlns:a16="http://schemas.microsoft.com/office/drawing/2014/main" id="{78A4C64D-6B77-421A-9768-A24FF8789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9286" b="22801"/>
            <a:stretch/>
          </p:blipFill>
          <p:spPr>
            <a:xfrm>
              <a:off x="1169563" y="4190153"/>
              <a:ext cx="1652701" cy="923089"/>
            </a:xfrm>
            <a:prstGeom prst="rect">
              <a:avLst/>
            </a:prstGeom>
          </p:spPr>
        </p:pic>
      </p:grpSp>
      <p:pic>
        <p:nvPicPr>
          <p:cNvPr id="109" name="Imagen 108">
            <a:extLst>
              <a:ext uri="{FF2B5EF4-FFF2-40B4-BE49-F238E27FC236}">
                <a16:creationId xmlns:a16="http://schemas.microsoft.com/office/drawing/2014/main" id="{6FDF79A6-0F4D-4B40-BDF8-308B1EEC3A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967" y="1283314"/>
            <a:ext cx="1552782" cy="1278762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7EEB6D90-0B21-4084-A2D4-22FFE7CAF7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237" y="5379159"/>
            <a:ext cx="632868" cy="522717"/>
          </a:xfrm>
          <a:prstGeom prst="rect">
            <a:avLst/>
          </a:prstGeom>
        </p:spPr>
      </p:pic>
      <p:pic>
        <p:nvPicPr>
          <p:cNvPr id="112" name="Imagen 111">
            <a:extLst>
              <a:ext uri="{FF2B5EF4-FFF2-40B4-BE49-F238E27FC236}">
                <a16:creationId xmlns:a16="http://schemas.microsoft.com/office/drawing/2014/main" id="{4A935BA8-2436-4F5B-BD8A-EF169F96EF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2595" y="3012170"/>
            <a:ext cx="682463" cy="909950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148DAD90-D01C-47F0-ACDA-B2120D21CC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5441" y="3004485"/>
            <a:ext cx="734802" cy="979736"/>
          </a:xfrm>
          <a:prstGeom prst="rect">
            <a:avLst/>
          </a:prstGeom>
        </p:spPr>
      </p:pic>
      <p:grpSp>
        <p:nvGrpSpPr>
          <p:cNvPr id="114" name="Grupo 113">
            <a:extLst>
              <a:ext uri="{FF2B5EF4-FFF2-40B4-BE49-F238E27FC236}">
                <a16:creationId xmlns:a16="http://schemas.microsoft.com/office/drawing/2014/main" id="{8BEE7BD4-BA29-41C7-AD14-00F70A0F8F90}"/>
              </a:ext>
            </a:extLst>
          </p:cNvPr>
          <p:cNvGrpSpPr/>
          <p:nvPr/>
        </p:nvGrpSpPr>
        <p:grpSpPr>
          <a:xfrm>
            <a:off x="2592240" y="1717186"/>
            <a:ext cx="448469" cy="749078"/>
            <a:chOff x="1811875" y="2178079"/>
            <a:chExt cx="1396769" cy="2648953"/>
          </a:xfrm>
        </p:grpSpPr>
        <p:pic>
          <p:nvPicPr>
            <p:cNvPr id="115" name="Imagen 114">
              <a:extLst>
                <a:ext uri="{FF2B5EF4-FFF2-40B4-BE49-F238E27FC236}">
                  <a16:creationId xmlns:a16="http://schemas.microsoft.com/office/drawing/2014/main" id="{062EDFE3-D388-4207-B7A5-B9EB7D46F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11875" y="2178079"/>
              <a:ext cx="1396769" cy="2648953"/>
            </a:xfrm>
            <a:prstGeom prst="rect">
              <a:avLst/>
            </a:prstGeom>
          </p:spPr>
        </p:pic>
        <p:pic>
          <p:nvPicPr>
            <p:cNvPr id="116" name="Imagen 115">
              <a:extLst>
                <a:ext uri="{FF2B5EF4-FFF2-40B4-BE49-F238E27FC236}">
                  <a16:creationId xmlns:a16="http://schemas.microsoft.com/office/drawing/2014/main" id="{92FD732A-B3AE-43AE-830E-54A77955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899920" y="2413723"/>
              <a:ext cx="1214120" cy="2216808"/>
            </a:xfrm>
            <a:prstGeom prst="rect">
              <a:avLst/>
            </a:prstGeom>
          </p:spPr>
        </p:pic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F2DCB1CD-2BAC-4E2E-A05C-3DE831DA3335}"/>
              </a:ext>
            </a:extLst>
          </p:cNvPr>
          <p:cNvGrpSpPr/>
          <p:nvPr/>
        </p:nvGrpSpPr>
        <p:grpSpPr>
          <a:xfrm>
            <a:off x="930850" y="3622940"/>
            <a:ext cx="448469" cy="749078"/>
            <a:chOff x="1811875" y="2178079"/>
            <a:chExt cx="1396769" cy="2648953"/>
          </a:xfrm>
        </p:grpSpPr>
        <p:pic>
          <p:nvPicPr>
            <p:cNvPr id="118" name="Imagen 117">
              <a:extLst>
                <a:ext uri="{FF2B5EF4-FFF2-40B4-BE49-F238E27FC236}">
                  <a16:creationId xmlns:a16="http://schemas.microsoft.com/office/drawing/2014/main" id="{A532D572-D6BD-402F-AA74-C1D456796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11875" y="2178079"/>
              <a:ext cx="1396769" cy="2648953"/>
            </a:xfrm>
            <a:prstGeom prst="rect">
              <a:avLst/>
            </a:prstGeom>
          </p:spPr>
        </p:pic>
        <p:pic>
          <p:nvPicPr>
            <p:cNvPr id="119" name="Imagen 118">
              <a:extLst>
                <a:ext uri="{FF2B5EF4-FFF2-40B4-BE49-F238E27FC236}">
                  <a16:creationId xmlns:a16="http://schemas.microsoft.com/office/drawing/2014/main" id="{C2F27897-2229-4C7F-91BF-906D8C87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899920" y="2413723"/>
              <a:ext cx="1214120" cy="2216808"/>
            </a:xfrm>
            <a:prstGeom prst="rect">
              <a:avLst/>
            </a:prstGeom>
          </p:spPr>
        </p:pic>
      </p:grpSp>
      <p:pic>
        <p:nvPicPr>
          <p:cNvPr id="120" name="Imagen 119">
            <a:extLst>
              <a:ext uri="{FF2B5EF4-FFF2-40B4-BE49-F238E27FC236}">
                <a16:creationId xmlns:a16="http://schemas.microsoft.com/office/drawing/2014/main" id="{44868560-1339-4A33-857C-AF9BE29419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0209197" y="411447"/>
            <a:ext cx="1439346" cy="100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25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8C3D4-6B8E-4DB6-85E2-31C6E6135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NOTAS …. Borrador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EAE8E1-B13D-4A5B-9B30-F66C2E096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724025"/>
            <a:ext cx="58801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AR" sz="2400" b="1" dirty="0"/>
              <a:t>Modelos de Innovación abierta y un poco más que eso,  porqué ? Colaboración?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400" b="1" dirty="0"/>
              <a:t>Negocios Sanos ( Económica, Ambiental y Socialmente) / basados en las personas? Porque 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400" b="1" dirty="0"/>
              <a:t>Algunos Ejemplos reales, herramientas  y Resultados preliminares - Índices / El problema es tecnológico? </a:t>
            </a:r>
          </a:p>
          <a:p>
            <a:pPr>
              <a:buFont typeface="Wingdings" panose="05000000000000000000" pitchFamily="2" charset="2"/>
              <a:buChar char="§"/>
            </a:pPr>
            <a:endParaRPr lang="es-AR" sz="24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998A868-4E8E-4BBA-BECB-915E358AF835}"/>
              </a:ext>
            </a:extLst>
          </p:cNvPr>
          <p:cNvSpPr/>
          <p:nvPr/>
        </p:nvSpPr>
        <p:spPr>
          <a:xfrm>
            <a:off x="635000" y="52876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/>
              <a:t>file:///C:/Users/30012493/Downloads/deloitte-uk-insurance-trends-2019.pdf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A98C764-3043-44A5-AE38-67C9251EE638}"/>
              </a:ext>
            </a:extLst>
          </p:cNvPr>
          <p:cNvSpPr/>
          <p:nvPr/>
        </p:nvSpPr>
        <p:spPr>
          <a:xfrm>
            <a:off x="6451600" y="834693"/>
            <a:ext cx="5295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ABC de los Modelos de Innovación / Disrupción / Crecimiento ( M&amp;A / Alianzas Estratégicas / Inversiones…etc.) </a:t>
            </a:r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A4FA16-D63B-458B-B5C4-5D3DEEB04EE9}"/>
              </a:ext>
            </a:extLst>
          </p:cNvPr>
          <p:cNvSpPr/>
          <p:nvPr/>
        </p:nvSpPr>
        <p:spPr>
          <a:xfrm>
            <a:off x="6451600" y="1825357"/>
            <a:ext cx="510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ABC de la producción en el Agro y los temas técnicos productivos / de sostenibilidad / Incluido el carbono  </a:t>
            </a:r>
          </a:p>
          <a:p>
            <a:r>
              <a:rPr lang="es-ES" dirty="0"/>
              <a:t>ABC Modelos de Cultura Regenerativa </a:t>
            </a:r>
          </a:p>
          <a:p>
            <a:r>
              <a:rPr lang="es-ES" dirty="0"/>
              <a:t>Modelos de Riesgo y el valor de la construcción de INDICES PARAMETRICOS    / Los niveles de precisión / Los modelos estadísticos que están atrás </a:t>
            </a:r>
            <a:endParaRPr lang="es-AR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E9F8F24-A7B5-4F7C-9EE6-03B8F1FB78E8}"/>
              </a:ext>
            </a:extLst>
          </p:cNvPr>
          <p:cNvSpPr/>
          <p:nvPr/>
        </p:nvSpPr>
        <p:spPr>
          <a:xfrm>
            <a:off x="6451600" y="4133362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ABC sobre Diferentes maneras y metodologías para estructurar Proyectos  ( mas o menos agiles) </a:t>
            </a:r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1D37E50-9B0E-4207-A815-3CF8CBC54320}"/>
              </a:ext>
            </a:extLst>
          </p:cNvPr>
          <p:cNvSpPr/>
          <p:nvPr/>
        </p:nvSpPr>
        <p:spPr>
          <a:xfrm>
            <a:off x="6451600" y="3533357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ABC  sobre diferentes estados del arte de las tecnologías que hoy están disponibles</a:t>
            </a:r>
            <a:endParaRPr lang="es-AR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27177AF-72B5-4A56-B6E1-C0D437577CCD}"/>
              </a:ext>
            </a:extLst>
          </p:cNvPr>
          <p:cNvSpPr/>
          <p:nvPr/>
        </p:nvSpPr>
        <p:spPr>
          <a:xfrm>
            <a:off x="6451600" y="4772945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ABC Teoría y Aplicaciones de Evaluación de Sistemas Complejos / Y entornos complejos ( Modelos VUCA) </a:t>
            </a:r>
            <a:endParaRPr lang="es-AR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1AF9D54-5A92-4B13-A6F6-2485BEFD12C2}"/>
              </a:ext>
            </a:extLst>
          </p:cNvPr>
          <p:cNvSpPr/>
          <p:nvPr/>
        </p:nvSpPr>
        <p:spPr>
          <a:xfrm>
            <a:off x="6451600" y="5414026"/>
            <a:ext cx="501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La teoría de Dunbar / Modelos de relacionamiento y otros varios modelos de comportamiento social </a:t>
            </a:r>
          </a:p>
        </p:txBody>
      </p:sp>
    </p:spTree>
    <p:extLst>
      <p:ext uri="{BB962C8B-B14F-4D97-AF65-F5344CB8AC3E}">
        <p14:creationId xmlns:p14="http://schemas.microsoft.com/office/powerpoint/2010/main" val="503310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CE2CA18-696D-4F15-A236-43436223A9A6}"/>
              </a:ext>
            </a:extLst>
          </p:cNvPr>
          <p:cNvSpPr/>
          <p:nvPr/>
        </p:nvSpPr>
        <p:spPr>
          <a:xfrm>
            <a:off x="556056" y="3568701"/>
            <a:ext cx="2231348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Agricultura 1.0</a:t>
            </a:r>
          </a:p>
          <a:p>
            <a:r>
              <a:rPr lang="es-ES" sz="105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 </a:t>
            </a:r>
            <a:r>
              <a:rPr lang="es-ES" sz="105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Agricultura</a:t>
            </a:r>
            <a:r>
              <a:rPr lang="es-ES" sz="105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es una industria de producción en gran escala. ... Por ejemplo, la industria </a:t>
            </a:r>
            <a:r>
              <a:rPr lang="es-ES" sz="105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1.0</a:t>
            </a:r>
            <a:r>
              <a:rPr lang="es-ES" sz="105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o </a:t>
            </a:r>
            <a:r>
              <a:rPr lang="es-ES" sz="105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Agricultura 1.0</a:t>
            </a:r>
            <a:r>
              <a:rPr lang="es-ES" sz="105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agregó la máquina de vapor como el tractor de vapor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0223EB2-5A66-4709-A9BE-A99E06A07DF4}"/>
              </a:ext>
            </a:extLst>
          </p:cNvPr>
          <p:cNvSpPr/>
          <p:nvPr/>
        </p:nvSpPr>
        <p:spPr>
          <a:xfrm>
            <a:off x="1700680" y="2065888"/>
            <a:ext cx="2751334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rgbClr val="202124"/>
                </a:solidFill>
                <a:latin typeface="arial" panose="020B0604020202020204" pitchFamily="34" charset="0"/>
              </a:rPr>
              <a:t>Agricultura 2.0 </a:t>
            </a:r>
          </a:p>
          <a:p>
            <a:r>
              <a:rPr lang="es-ES" sz="1050" dirty="0">
                <a:solidFill>
                  <a:srgbClr val="202124"/>
                </a:solidFill>
                <a:latin typeface="arial" panose="020B0604020202020204" pitchFamily="34" charset="0"/>
              </a:rPr>
              <a:t>Es la llamada Agricultura de Precisión (o Agricultura 2.0), que puede definirse como la gestión de parcelas agrícolas sobre la base de la observación, la medida y la actuación frente a la variabilidad inter e </a:t>
            </a:r>
            <a:r>
              <a:rPr lang="es-ES" sz="1050" dirty="0" err="1">
                <a:solidFill>
                  <a:srgbClr val="202124"/>
                </a:solidFill>
                <a:latin typeface="arial" panose="020B0604020202020204" pitchFamily="34" charset="0"/>
              </a:rPr>
              <a:t>intra-cultivo</a:t>
            </a:r>
            <a:r>
              <a:rPr lang="es-ES" sz="1050" dirty="0">
                <a:solidFill>
                  <a:srgbClr val="202124"/>
                </a:solidFill>
                <a:latin typeface="arial" panose="020B0604020202020204" pitchFamily="34" charset="0"/>
              </a:rPr>
              <a:t>. ...</a:t>
            </a:r>
            <a:endParaRPr lang="es-AR" sz="105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ADFA9D6-0C27-4BF5-9B66-B8B8DD0105D0}"/>
              </a:ext>
            </a:extLst>
          </p:cNvPr>
          <p:cNvSpPr/>
          <p:nvPr/>
        </p:nvSpPr>
        <p:spPr>
          <a:xfrm>
            <a:off x="3380650" y="3568701"/>
            <a:ext cx="2510531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rgbClr val="202124"/>
                </a:solidFill>
                <a:latin typeface="arial" panose="020B0604020202020204" pitchFamily="34" charset="0"/>
              </a:rPr>
              <a:t>Agricultura 3.0 </a:t>
            </a:r>
          </a:p>
          <a:p>
            <a:r>
              <a:rPr lang="es-ES" sz="1050" dirty="0">
                <a:solidFill>
                  <a:srgbClr val="202124"/>
                </a:solidFill>
                <a:latin typeface="arial" panose="020B0604020202020204" pitchFamily="34" charset="0"/>
              </a:rPr>
              <a:t>La agricultura 3.0 trajo la robótica y la automatización al mundo agrario, lo que puede observarse hoy en la maquinaria agrícola que realiza ciclos completos de labores agrícolas como la siembra, pulverización y la cosecha.</a:t>
            </a:r>
            <a:endParaRPr lang="es-AR" sz="105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2CFEF5-F9C1-42EE-980A-2345973F6430}"/>
              </a:ext>
            </a:extLst>
          </p:cNvPr>
          <p:cNvSpPr/>
          <p:nvPr/>
        </p:nvSpPr>
        <p:spPr>
          <a:xfrm>
            <a:off x="5039329" y="1881544"/>
            <a:ext cx="27513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rgbClr val="202124"/>
                </a:solidFill>
                <a:latin typeface="arial" panose="020B0604020202020204" pitchFamily="34" charset="0"/>
              </a:rPr>
              <a:t>Agricultura 4.0</a:t>
            </a:r>
          </a:p>
          <a:p>
            <a:r>
              <a:rPr lang="es-ES" sz="1050" dirty="0">
                <a:solidFill>
                  <a:srgbClr val="202124"/>
                </a:solidFill>
                <a:latin typeface="arial" panose="020B0604020202020204" pitchFamily="34" charset="0"/>
              </a:rPr>
              <a:t> Por definición, diríamos que la Agricultura 4.0 es la unión entre las Tecnologías de la Información y la Comunicación (</a:t>
            </a:r>
            <a:r>
              <a:rPr lang="es-ES" sz="1050" dirty="0" err="1">
                <a:solidFill>
                  <a:srgbClr val="202124"/>
                </a:solidFill>
                <a:latin typeface="arial" panose="020B0604020202020204" pitchFamily="34" charset="0"/>
              </a:rPr>
              <a:t>TICs</a:t>
            </a:r>
            <a:r>
              <a:rPr lang="es-ES" sz="1050" dirty="0">
                <a:solidFill>
                  <a:srgbClr val="202124"/>
                </a:solidFill>
                <a:latin typeface="arial" panose="020B0604020202020204" pitchFamily="34" charset="0"/>
              </a:rPr>
              <a:t>), las aplicaciones y la agricultura. Es precisamente esta unión la que le ha dado origen a todo un mundo nuevo: Las tecnologías de la agricultura de precisión.</a:t>
            </a:r>
            <a:endParaRPr lang="es-AR" sz="105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3C6C286-906C-4F87-B052-75DB2D2050B9}"/>
              </a:ext>
            </a:extLst>
          </p:cNvPr>
          <p:cNvSpPr/>
          <p:nvPr/>
        </p:nvSpPr>
        <p:spPr>
          <a:xfrm>
            <a:off x="10369836" y="1877332"/>
            <a:ext cx="182216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600" dirty="0">
                <a:solidFill>
                  <a:srgbClr val="202124"/>
                </a:solidFill>
                <a:latin typeface="arial" panose="020B0604020202020204" pitchFamily="34" charset="0"/>
              </a:rPr>
              <a:t>? </a:t>
            </a:r>
            <a:endParaRPr lang="es-AR" sz="1660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Imagen 12" descr="Imagen que contiene persona, pequeño, joven, niño&#10;&#10;Descripción generada automáticamente">
            <a:extLst>
              <a:ext uri="{FF2B5EF4-FFF2-40B4-BE49-F238E27FC236}">
                <a16:creationId xmlns:a16="http://schemas.microsoft.com/office/drawing/2014/main" id="{6EF17342-0918-4354-8328-9E3EBB9C2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7" y="2167146"/>
            <a:ext cx="2751788" cy="24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53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8243BD-0A69-457C-BA0A-08939CAF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865" y="234539"/>
            <a:ext cx="10515600" cy="1325563"/>
          </a:xfrm>
        </p:spPr>
        <p:txBody>
          <a:bodyPr/>
          <a:lstStyle/>
          <a:p>
            <a:r>
              <a:rPr lang="es-AR" dirty="0"/>
              <a:t>GIGATON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084520-7C49-449A-A98D-70C581670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7" r="-1" b="6995"/>
          <a:stretch/>
        </p:blipFill>
        <p:spPr>
          <a:xfrm>
            <a:off x="8430797" y="477579"/>
            <a:ext cx="3246410" cy="37338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050" name="Picture 2" descr="Vista previa de la imagen">
            <a:extLst>
              <a:ext uri="{FF2B5EF4-FFF2-40B4-BE49-F238E27FC236}">
                <a16:creationId xmlns:a16="http://schemas.microsoft.com/office/drawing/2014/main" id="{BA0E967D-47E7-40B5-BBED-860FBEDC5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85" y="3517163"/>
            <a:ext cx="2436698" cy="243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33AB3D-3B46-4A78-8FB7-EE6BA43CF5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94" t="32057" r="37552" b="43703"/>
          <a:stretch/>
        </p:blipFill>
        <p:spPr>
          <a:xfrm>
            <a:off x="3640765" y="1282289"/>
            <a:ext cx="5045066" cy="21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7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A49EECCB-297E-4743-9E2C-7BF4412EE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sz="16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CB74198-EE9E-4991-A4F3-2A025A56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737" y="679450"/>
            <a:ext cx="3895725" cy="519429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01FAC9A-4D23-4712-97BE-43F76D449FA5}"/>
              </a:ext>
            </a:extLst>
          </p:cNvPr>
          <p:cNvSpPr/>
          <p:nvPr/>
        </p:nvSpPr>
        <p:spPr>
          <a:xfrm>
            <a:off x="475350" y="469900"/>
            <a:ext cx="3467099" cy="1316035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Podrá Fernando pagar sus Seguros con su Saldo de Carbono? </a:t>
            </a:r>
            <a:br>
              <a:rPr lang="es-AR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Qué rol tendrá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Blockchain 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en esto? </a:t>
            </a:r>
          </a:p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Lejos o Cerca? Es Suficiente?  </a:t>
            </a:r>
          </a:p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….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o  con su cripto grano? O con su token vaca?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7CE7010-F867-45BB-8D89-4BD576B3065F}"/>
              </a:ext>
            </a:extLst>
          </p:cNvPr>
          <p:cNvSpPr/>
          <p:nvPr/>
        </p:nvSpPr>
        <p:spPr>
          <a:xfrm>
            <a:off x="475350" y="1911733"/>
            <a:ext cx="3467099" cy="1077218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….Pagará  lo mismo que su otro colega / que no produce ambientalmente sostenible 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Que rol tendrá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IA 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en esto ?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Lejos o Cerca ? Es Suficiente?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510E2F9-B0FD-4AC5-8BF7-4D99FBF8F3DD}"/>
              </a:ext>
            </a:extLst>
          </p:cNvPr>
          <p:cNvSpPr/>
          <p:nvPr/>
        </p:nvSpPr>
        <p:spPr>
          <a:xfrm>
            <a:off x="8066564" y="4296427"/>
            <a:ext cx="3704606" cy="1744193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# Se podrá escalar y ver agregado??? Nos pueden resolver algo los índices para crear nuevos productos que estabilicen los Riesgos que asumen diferentes stakeholders respecto a la Seguridad alimentaria y el  Balance de carbono? : EMISIONES 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REDUCCION—COMPENSACIÓN =&gt; SECUESTRO=&gt; AGRICULTURA? </a:t>
            </a:r>
          </a:p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Que % Depende de la tecnología?  Lejos o Cerca?  </a:t>
            </a:r>
            <a:r>
              <a:rPr lang="es-AR" sz="1200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Etc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…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D5F7BE0-010D-4CA1-8417-712B8D43F0D5}"/>
              </a:ext>
            </a:extLst>
          </p:cNvPr>
          <p:cNvSpPr/>
          <p:nvPr/>
        </p:nvSpPr>
        <p:spPr>
          <a:xfrm>
            <a:off x="8045053" y="491719"/>
            <a:ext cx="3740149" cy="689381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Habrá nuevos Dispositivos sostenibles para Asegurar?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Que rol tendrá la Robótica ? 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A2C3A0F-36A9-4227-B719-2B5A785D9FF8}"/>
              </a:ext>
            </a:extLst>
          </p:cNvPr>
          <p:cNvSpPr/>
          <p:nvPr/>
        </p:nvSpPr>
        <p:spPr>
          <a:xfrm>
            <a:off x="1581883" y="4962014"/>
            <a:ext cx="2272170" cy="97104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400" dirty="0">
                <a:solidFill>
                  <a:schemeClr val="bg2">
                    <a:lumMod val="25000"/>
                  </a:schemeClr>
                </a:solidFill>
              </a:rPr>
              <a:t>#Podrá Juan , el Vecino de Fer,  tener protegida a Lola  contra el Stress Calórico  a un costo razonable?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963C0C2-CE48-461D-9BAE-C7582389A1F4}"/>
              </a:ext>
            </a:extLst>
          </p:cNvPr>
          <p:cNvSpPr/>
          <p:nvPr/>
        </p:nvSpPr>
        <p:spPr>
          <a:xfrm>
            <a:off x="8028782" y="1275000"/>
            <a:ext cx="3886994" cy="1910761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Pagara  el mismo Seguro una persona sin importar su aporte o consumo a lo ambiental ? Y a lo social ? 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Tendrá el mismo valor asegurado?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Que rol tienen en la construcción de índices la analítica, la interpretación de las redes sociales, el IA , el Blockchain, </a:t>
            </a:r>
            <a:r>
              <a:rPr lang="es-AR" sz="1600" dirty="0" err="1">
                <a:solidFill>
                  <a:schemeClr val="bg2">
                    <a:lumMod val="25000"/>
                  </a:schemeClr>
                </a:solidFill>
              </a:rPr>
              <a:t>etc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  Cerca o Lejos? 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3369777-F09F-4792-9AF5-B9B71A837E25}"/>
              </a:ext>
            </a:extLst>
          </p:cNvPr>
          <p:cNvSpPr/>
          <p:nvPr/>
        </p:nvSpPr>
        <p:spPr>
          <a:xfrm>
            <a:off x="4004468" y="2478815"/>
            <a:ext cx="3886994" cy="1817186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…..Servirá la tecnología para influir modelos de comportamiento , Y esto bajará  los riesgos y/o incrementar las sumas aseguradas ? 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Tendrán un rol en esto los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Video Juegos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 ? </a:t>
            </a:r>
          </a:p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Lejos o Cerca?  Es Suficiente?  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A32982D-3010-43A1-9E59-7D77B25CABE1}"/>
              </a:ext>
            </a:extLst>
          </p:cNvPr>
          <p:cNvSpPr/>
          <p:nvPr/>
        </p:nvSpPr>
        <p:spPr>
          <a:xfrm>
            <a:off x="3977481" y="469900"/>
            <a:ext cx="3925888" cy="191076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….Los datos del campo ( Incluidos los que necesitamos para medir Servicios Ecosistémicos/  serán levantados cada vez más por dispositivos?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Qué rol  tendrá la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Robótica? La gestión del Conocimiento, el ML en todo esto? </a:t>
            </a:r>
          </a:p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Lejos o Cerca? Es Suficiente? Se podrá Escalar? </a:t>
            </a:r>
          </a:p>
        </p:txBody>
      </p:sp>
      <p:pic>
        <p:nvPicPr>
          <p:cNvPr id="8" name="Imagen 7" descr="Forma&#10;&#10;Descripción generada automáticamente">
            <a:extLst>
              <a:ext uri="{FF2B5EF4-FFF2-40B4-BE49-F238E27FC236}">
                <a16:creationId xmlns:a16="http://schemas.microsoft.com/office/drawing/2014/main" id="{C7436922-2D28-45E4-8EA3-C4062C28F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4" r="52493" b="1"/>
          <a:stretch/>
        </p:blipFill>
        <p:spPr>
          <a:xfrm flipH="1">
            <a:off x="4787395" y="1621673"/>
            <a:ext cx="2697167" cy="269130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CA26CFA-A663-471C-A045-68B08D06FEAE}"/>
              </a:ext>
            </a:extLst>
          </p:cNvPr>
          <p:cNvSpPr txBox="1"/>
          <p:nvPr/>
        </p:nvSpPr>
        <p:spPr>
          <a:xfrm>
            <a:off x="4759219" y="1181100"/>
            <a:ext cx="26971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PRODUCTOR DEL FUTURO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0E097FE-6724-4B77-827E-A434A409E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27" y="5041120"/>
            <a:ext cx="1087849" cy="816612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6084BB60-C55D-45AA-8FDF-D3C2A17FFCA4}"/>
              </a:ext>
            </a:extLst>
          </p:cNvPr>
          <p:cNvSpPr/>
          <p:nvPr/>
        </p:nvSpPr>
        <p:spPr>
          <a:xfrm>
            <a:off x="4024303" y="4402650"/>
            <a:ext cx="3879066" cy="1637969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>
                <a:solidFill>
                  <a:schemeClr val="bg2">
                    <a:lumMod val="25000"/>
                  </a:schemeClr>
                </a:solidFill>
              </a:rPr>
              <a:t>A Marcos le encantan los video juegos,  accederá a un auto que se conduce sólo? </a:t>
            </a:r>
          </a:p>
          <a:p>
            <a:pPr algn="ctr"/>
            <a:r>
              <a:rPr lang="es-ES" sz="1600" dirty="0">
                <a:solidFill>
                  <a:schemeClr val="bg2">
                    <a:lumMod val="25000"/>
                  </a:schemeClr>
                </a:solidFill>
              </a:rPr>
              <a:t>Que rol tendrá el internet de las cosas en la vida de Fernando  y su familia fuera del campo ?  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6978B91C-5ED9-4FFE-8932-1D4B37D1F15E}"/>
              </a:ext>
            </a:extLst>
          </p:cNvPr>
          <p:cNvSpPr/>
          <p:nvPr/>
        </p:nvSpPr>
        <p:spPr>
          <a:xfrm>
            <a:off x="475350" y="3690101"/>
            <a:ext cx="3437729" cy="1077218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 Podrá tener acceso a Multirriesgo a un </a:t>
            </a:r>
            <a:r>
              <a:rPr lang="es-AR" sz="1600" b="1" dirty="0">
                <a:solidFill>
                  <a:schemeClr val="bg2">
                    <a:lumMod val="25000"/>
                  </a:schemeClr>
                </a:solidFill>
              </a:rPr>
              <a:t>costo</a:t>
            </a:r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 razonable ?  Que rol tienen en esto los Paramétricos , los datos / los satélites, drones, la modelización?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FBEAD38-F3E9-4F73-9D02-BA099071E96D}"/>
              </a:ext>
            </a:extLst>
          </p:cNvPr>
          <p:cNvSpPr/>
          <p:nvPr/>
        </p:nvSpPr>
        <p:spPr>
          <a:xfrm>
            <a:off x="475350" y="3125403"/>
            <a:ext cx="3467099" cy="427798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….Podrá pagar un poco menos de tasas en el acceso a su financiamiento?  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CFA273B-7C10-48DF-AB85-BE04DD278FF4}"/>
              </a:ext>
            </a:extLst>
          </p:cNvPr>
          <p:cNvSpPr/>
          <p:nvPr/>
        </p:nvSpPr>
        <p:spPr>
          <a:xfrm>
            <a:off x="7948224" y="3276599"/>
            <a:ext cx="3740149" cy="899241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Se podrá asegurar el Conocimiento?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# Todo esto será negocio ?  Y para quién/nes?  Cuales son las variables que configuran estos modelos? 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058FBB6A-CB29-478F-B590-D76565085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586" y="5527540"/>
            <a:ext cx="893351" cy="5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3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0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07C61F5-A752-41CA-BD60-4FF5C6BA0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365125"/>
            <a:ext cx="10121900" cy="5693569"/>
          </a:xfrm>
          <a:prstGeom prst="roundRect">
            <a:avLst>
              <a:gd name="adj" fmla="val 7037"/>
            </a:avLst>
          </a:prstGeom>
          <a:solidFill>
            <a:srgbClr val="00FF00"/>
          </a:solidFill>
          <a:ln>
            <a:noFill/>
          </a:ln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A99F61CF-F551-4EEF-85A3-849ED1CBD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81" t="18264" r="21576" b="14074"/>
          <a:stretch/>
        </p:blipFill>
        <p:spPr>
          <a:xfrm>
            <a:off x="298611" y="1643171"/>
            <a:ext cx="1232912" cy="132396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E65ED5B-3A81-4634-A9AC-4CC1930E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61" y="517722"/>
            <a:ext cx="10515600" cy="72171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Consideraciones </a:t>
            </a:r>
            <a:br>
              <a:rPr lang="en-US" sz="3200" dirty="0"/>
            </a:br>
            <a:r>
              <a:rPr lang="en-US" sz="3200" dirty="0" err="1"/>
              <a:t>Preliminares</a:t>
            </a:r>
            <a:r>
              <a:rPr lang="en-US" sz="3200" dirty="0"/>
              <a:t> </a:t>
            </a:r>
            <a:endParaRPr lang="en-US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7E58598-F337-43BC-91CA-C97F70D5E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71" y="1613703"/>
            <a:ext cx="3102988" cy="2874009"/>
          </a:xfrm>
          <a:prstGeom prst="ellipse">
            <a:avLst/>
          </a:prstGeom>
        </p:spPr>
      </p:pic>
      <p:sp>
        <p:nvSpPr>
          <p:cNvPr id="20" name="Triángulo isósceles 19">
            <a:extLst>
              <a:ext uri="{FF2B5EF4-FFF2-40B4-BE49-F238E27FC236}">
                <a16:creationId xmlns:a16="http://schemas.microsoft.com/office/drawing/2014/main" id="{447B6709-7572-448C-BBE8-41508462F149}"/>
              </a:ext>
            </a:extLst>
          </p:cNvPr>
          <p:cNvSpPr/>
          <p:nvPr/>
        </p:nvSpPr>
        <p:spPr>
          <a:xfrm flipH="1">
            <a:off x="1061817" y="3505306"/>
            <a:ext cx="177800" cy="135891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Triángulo isósceles 21">
            <a:extLst>
              <a:ext uri="{FF2B5EF4-FFF2-40B4-BE49-F238E27FC236}">
                <a16:creationId xmlns:a16="http://schemas.microsoft.com/office/drawing/2014/main" id="{C9E73AE5-85A8-4FD6-AC34-EB5DE663CCA1}"/>
              </a:ext>
            </a:extLst>
          </p:cNvPr>
          <p:cNvSpPr/>
          <p:nvPr/>
        </p:nvSpPr>
        <p:spPr>
          <a:xfrm>
            <a:off x="8775700" y="5251846"/>
            <a:ext cx="292100" cy="241300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50377AB-5195-42A0-94DC-6C5473628DEC}"/>
              </a:ext>
            </a:extLst>
          </p:cNvPr>
          <p:cNvSpPr/>
          <p:nvPr/>
        </p:nvSpPr>
        <p:spPr>
          <a:xfrm>
            <a:off x="6686549" y="472199"/>
            <a:ext cx="4433511" cy="260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 se puede resolver desde una Pantalla;  EC 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E7F0AE02-BEC0-4510-9CB4-819CDD95AE7D}"/>
              </a:ext>
            </a:extLst>
          </p:cNvPr>
          <p:cNvSpPr/>
          <p:nvPr/>
        </p:nvSpPr>
        <p:spPr>
          <a:xfrm>
            <a:off x="7607546" y="5640591"/>
            <a:ext cx="4083473" cy="1037774"/>
          </a:xfrm>
          <a:prstGeom prst="roundRect">
            <a:avLst/>
          </a:prstGeom>
          <a:solidFill>
            <a:schemeClr val="bg1">
              <a:alpha val="65000"/>
            </a:schemeClr>
          </a:solidFill>
          <a:ln w="38100">
            <a:solidFill>
              <a:srgbClr val="FD5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Es bastante complejo conceptualizar y contar un proceso  en el mientras se esta transitando…. Requiere gran energía aplicada a la </a:t>
            </a:r>
            <a:r>
              <a:rPr lang="es-AR" sz="1600" dirty="0">
                <a:solidFill>
                  <a:srgbClr val="FD5600"/>
                </a:solidFill>
              </a:rPr>
              <a:t>ABSTRACCION y PERSPECTIVA  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B664E5C-59CB-4318-808D-86C46E40E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9302" y="4840662"/>
            <a:ext cx="721717" cy="721717"/>
          </a:xfrm>
          <a:prstGeom prst="ellipse">
            <a:avLst/>
          </a:prstGeom>
        </p:spPr>
      </p:pic>
      <p:sp>
        <p:nvSpPr>
          <p:cNvPr id="35" name="Elipse 34">
            <a:extLst>
              <a:ext uri="{FF2B5EF4-FFF2-40B4-BE49-F238E27FC236}">
                <a16:creationId xmlns:a16="http://schemas.microsoft.com/office/drawing/2014/main" id="{162C496E-6499-4CCC-BE27-0C59D3775D19}"/>
              </a:ext>
            </a:extLst>
          </p:cNvPr>
          <p:cNvSpPr/>
          <p:nvPr/>
        </p:nvSpPr>
        <p:spPr>
          <a:xfrm>
            <a:off x="6773964" y="1203904"/>
            <a:ext cx="2001073" cy="2026309"/>
          </a:xfrm>
          <a:prstGeom prst="ellipse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CONCEPTOS: 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EL MUNDO VIRTUAL 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0C87965-59F7-4D35-955C-F72E8A7F40EE}"/>
              </a:ext>
            </a:extLst>
          </p:cNvPr>
          <p:cNvSpPr/>
          <p:nvPr/>
        </p:nvSpPr>
        <p:spPr>
          <a:xfrm>
            <a:off x="7146186" y="2548405"/>
            <a:ext cx="2192912" cy="2158766"/>
          </a:xfrm>
          <a:prstGeom prst="ellipse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VIDA. </a:t>
            </a:r>
          </a:p>
          <a:p>
            <a:pPr algn="ctr"/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El MUNDO DE LA NATURALEZA</a:t>
            </a: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377EA24C-E8A4-4E5E-84E6-FC9F1D474FE3}"/>
              </a:ext>
            </a:extLst>
          </p:cNvPr>
          <p:cNvGrpSpPr/>
          <p:nvPr/>
        </p:nvGrpSpPr>
        <p:grpSpPr>
          <a:xfrm>
            <a:off x="875516" y="4605711"/>
            <a:ext cx="2596830" cy="1084683"/>
            <a:chOff x="773916" y="4974011"/>
            <a:chExt cx="2596830" cy="1084683"/>
          </a:xfrm>
        </p:grpSpPr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4155EF42-ED8E-49C8-B734-8AA49C2ECB8D}"/>
                </a:ext>
              </a:extLst>
            </p:cNvPr>
            <p:cNvSpPr/>
            <p:nvPr/>
          </p:nvSpPr>
          <p:spPr>
            <a:xfrm>
              <a:off x="773916" y="4974011"/>
              <a:ext cx="2596830" cy="4037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100" dirty="0">
                  <a:solidFill>
                    <a:schemeClr val="bg1"/>
                  </a:solidFill>
                </a:rPr>
                <a:t>Modelos y Estrategias de Innovación y Transformación  </a:t>
              </a: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FD4BF374-DE8B-4D2E-B11F-C3B810B232CA}"/>
                </a:ext>
              </a:extLst>
            </p:cNvPr>
            <p:cNvSpPr/>
            <p:nvPr/>
          </p:nvSpPr>
          <p:spPr>
            <a:xfrm>
              <a:off x="773916" y="5449157"/>
              <a:ext cx="841799" cy="59644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AR" sz="1100" dirty="0">
                  <a:solidFill>
                    <a:schemeClr val="bg2">
                      <a:lumMod val="50000"/>
                    </a:schemeClr>
                  </a:solidFill>
                </a:rPr>
                <a:t>M&amp;A</a:t>
              </a: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85E92694-F0C3-4C95-8EFD-F37407FB31CA}"/>
                </a:ext>
              </a:extLst>
            </p:cNvPr>
            <p:cNvSpPr/>
            <p:nvPr/>
          </p:nvSpPr>
          <p:spPr>
            <a:xfrm>
              <a:off x="1654448" y="5449157"/>
              <a:ext cx="841799" cy="5964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100" dirty="0" err="1">
                  <a:solidFill>
                    <a:schemeClr val="bg2">
                      <a:lumMod val="50000"/>
                    </a:schemeClr>
                  </a:solidFill>
                </a:rPr>
                <a:t>Invest</a:t>
              </a:r>
              <a:r>
                <a:rPr lang="es-AR" sz="11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s-AR" sz="1100" dirty="0" err="1">
                  <a:solidFill>
                    <a:schemeClr val="bg2">
                      <a:lumMod val="50000"/>
                    </a:schemeClr>
                  </a:solidFill>
                </a:rPr>
                <a:t>Stg</a:t>
              </a:r>
              <a:r>
                <a:rPr lang="es-AR" sz="11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</a:p>
            <a:p>
              <a:pPr algn="ctr"/>
              <a:r>
                <a:rPr lang="es-AR" sz="1100" dirty="0">
                  <a:solidFill>
                    <a:schemeClr val="bg2">
                      <a:lumMod val="50000"/>
                    </a:schemeClr>
                  </a:solidFill>
                </a:rPr>
                <a:t>+ / -</a:t>
              </a:r>
            </a:p>
            <a:p>
              <a:pPr algn="ctr"/>
              <a:r>
                <a:rPr lang="es-AR" sz="1100" dirty="0">
                  <a:solidFill>
                    <a:schemeClr val="bg2">
                      <a:lumMod val="50000"/>
                    </a:schemeClr>
                  </a:solidFill>
                </a:rPr>
                <a:t>Control 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A1B856C3-1571-487D-8276-A2ADA94AE61C}"/>
                </a:ext>
              </a:extLst>
            </p:cNvPr>
            <p:cNvSpPr/>
            <p:nvPr/>
          </p:nvSpPr>
          <p:spPr>
            <a:xfrm>
              <a:off x="2528947" y="5462253"/>
              <a:ext cx="841799" cy="59644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100" dirty="0">
                  <a:solidFill>
                    <a:schemeClr val="bg2">
                      <a:lumMod val="50000"/>
                    </a:schemeClr>
                  </a:solidFill>
                </a:rPr>
                <a:t>IN </a:t>
              </a:r>
            </a:p>
            <a:p>
              <a:pPr algn="ctr"/>
              <a:r>
                <a:rPr lang="es-AR" sz="1100" dirty="0">
                  <a:solidFill>
                    <a:schemeClr val="bg2">
                      <a:lumMod val="50000"/>
                    </a:schemeClr>
                  </a:solidFill>
                </a:rPr>
                <a:t>+ / -</a:t>
              </a:r>
            </a:p>
            <a:p>
              <a:pPr algn="ctr"/>
              <a:r>
                <a:rPr lang="es-AR" sz="1100" dirty="0">
                  <a:solidFill>
                    <a:schemeClr val="bg2">
                      <a:lumMod val="50000"/>
                    </a:schemeClr>
                  </a:solidFill>
                </a:rPr>
                <a:t>Ego / Eco </a:t>
              </a:r>
            </a:p>
          </p:txBody>
        </p:sp>
      </p:grp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6D2125B6-6694-453E-81DF-0D1CAF9A4EE4}"/>
              </a:ext>
            </a:extLst>
          </p:cNvPr>
          <p:cNvCxnSpPr>
            <a:stCxn id="37" idx="2"/>
            <a:endCxn id="38" idx="0"/>
          </p:cNvCxnSpPr>
          <p:nvPr/>
        </p:nvCxnSpPr>
        <p:spPr>
          <a:xfrm flipH="1">
            <a:off x="1296416" y="5009442"/>
            <a:ext cx="877515" cy="71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337CB7EA-1314-49D4-B233-B83D701EF1A0}"/>
              </a:ext>
            </a:extLst>
          </p:cNvPr>
          <p:cNvCxnSpPr>
            <a:cxnSpLocks/>
            <a:stCxn id="37" idx="2"/>
            <a:endCxn id="40" idx="0"/>
          </p:cNvCxnSpPr>
          <p:nvPr/>
        </p:nvCxnSpPr>
        <p:spPr>
          <a:xfrm>
            <a:off x="2173931" y="5009442"/>
            <a:ext cx="877516" cy="84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98D3000B-55EC-4D2A-90AF-3256C2F16F68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>
            <a:off x="2173931" y="5009442"/>
            <a:ext cx="3017" cy="71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Triángulo isósceles 53">
            <a:extLst>
              <a:ext uri="{FF2B5EF4-FFF2-40B4-BE49-F238E27FC236}">
                <a16:creationId xmlns:a16="http://schemas.microsoft.com/office/drawing/2014/main" id="{109EBB9D-C5E3-4A60-8035-F78429AF14E4}"/>
              </a:ext>
            </a:extLst>
          </p:cNvPr>
          <p:cNvSpPr/>
          <p:nvPr/>
        </p:nvSpPr>
        <p:spPr>
          <a:xfrm flipH="1">
            <a:off x="3225805" y="5397501"/>
            <a:ext cx="177800" cy="135891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46A50E1B-263B-4158-B689-3864C2896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015" y="275411"/>
            <a:ext cx="1403746" cy="1066412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B3AC6672-57C0-47AF-937F-D6E1FE1BDA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933" t="41481" r="28021" b="24915"/>
          <a:stretch/>
        </p:blipFill>
        <p:spPr>
          <a:xfrm>
            <a:off x="305616" y="3102111"/>
            <a:ext cx="1192738" cy="90933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F1308446-D3C2-4CC7-AFA9-0B952C8B39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974" y="2426889"/>
            <a:ext cx="1029819" cy="1094183"/>
          </a:xfrm>
          <a:prstGeom prst="flowChartProcess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AAEFA3B-3787-4FA9-9BCE-79CF91549A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0459" y="1779289"/>
            <a:ext cx="3102988" cy="2886084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1FD1C5CF-40A9-4963-99EA-05BAD425C4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9203">
            <a:off x="7228886" y="2561017"/>
            <a:ext cx="920816" cy="920816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E8F59DAB-96C3-4041-BDCF-1C18E4FFF5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7408" b="29953"/>
          <a:stretch/>
        </p:blipFill>
        <p:spPr>
          <a:xfrm>
            <a:off x="8623300" y="852212"/>
            <a:ext cx="1033423" cy="979222"/>
          </a:xfrm>
          <a:prstGeom prst="ellipse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0E38C0EE-BB61-4D66-9684-16CBAB04770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377" t="25945" r="1852" b="24110"/>
          <a:stretch/>
        </p:blipFill>
        <p:spPr>
          <a:xfrm>
            <a:off x="9285813" y="1199025"/>
            <a:ext cx="2500408" cy="2455729"/>
          </a:xfrm>
          <a:prstGeom prst="ellipse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873BA4A7-2350-4B45-8A9F-737E292B47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7958" y="3793221"/>
            <a:ext cx="1784808" cy="1661341"/>
          </a:xfrm>
          <a:prstGeom prst="ellipse">
            <a:avLst/>
          </a:prstGeom>
        </p:spPr>
      </p:pic>
      <p:sp>
        <p:nvSpPr>
          <p:cNvPr id="65" name="Rectángulo 64">
            <a:extLst>
              <a:ext uri="{FF2B5EF4-FFF2-40B4-BE49-F238E27FC236}">
                <a16:creationId xmlns:a16="http://schemas.microsoft.com/office/drawing/2014/main" id="{0F67E3E7-7A3C-4FAE-B17B-19649C28F407}"/>
              </a:ext>
            </a:extLst>
          </p:cNvPr>
          <p:cNvSpPr/>
          <p:nvPr/>
        </p:nvSpPr>
        <p:spPr>
          <a:xfrm>
            <a:off x="731974" y="1183443"/>
            <a:ext cx="3873500" cy="487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 b="1" dirty="0">
                <a:solidFill>
                  <a:schemeClr val="tx1"/>
                </a:solidFill>
              </a:rPr>
              <a:t>Datos Matan Relato , AW </a:t>
            </a: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A23E7F78-3513-4569-8941-1BBADFD39EB3}"/>
              </a:ext>
            </a:extLst>
          </p:cNvPr>
          <p:cNvSpPr/>
          <p:nvPr/>
        </p:nvSpPr>
        <p:spPr>
          <a:xfrm>
            <a:off x="158922" y="320731"/>
            <a:ext cx="11893389" cy="5640663"/>
          </a:xfrm>
          <a:prstGeom prst="roundRect">
            <a:avLst>
              <a:gd name="adj" fmla="val 2708"/>
            </a:avLst>
          </a:prstGeom>
          <a:solidFill>
            <a:schemeClr val="bg1">
              <a:lumMod val="95000"/>
              <a:alpha val="7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sz="40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76EA2711-39E2-4C45-8862-6B0D29DC67A3}"/>
              </a:ext>
            </a:extLst>
          </p:cNvPr>
          <p:cNvSpPr/>
          <p:nvPr/>
        </p:nvSpPr>
        <p:spPr>
          <a:xfrm>
            <a:off x="735103" y="1387143"/>
            <a:ext cx="8615630" cy="2874010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4000" dirty="0">
                <a:solidFill>
                  <a:schemeClr val="bg2">
                    <a:lumMod val="25000"/>
                  </a:schemeClr>
                </a:solidFill>
              </a:rPr>
              <a:t>INNOVAR o TRANSFORMAR </a:t>
            </a:r>
          </a:p>
          <a:p>
            <a:pPr algn="ctr"/>
            <a:r>
              <a:rPr lang="es-AR" sz="4000" dirty="0">
                <a:solidFill>
                  <a:schemeClr val="bg2">
                    <a:lumMod val="25000"/>
                  </a:schemeClr>
                </a:solidFill>
              </a:rPr>
              <a:t> Para qué? </a:t>
            </a:r>
          </a:p>
          <a:p>
            <a:pPr algn="ctr"/>
            <a:r>
              <a:rPr lang="es-AR" sz="4000" b="1" dirty="0">
                <a:solidFill>
                  <a:schemeClr val="bg2">
                    <a:lumMod val="25000"/>
                  </a:schemeClr>
                </a:solidFill>
              </a:rPr>
              <a:t># Para competir dentro de la escasez</a:t>
            </a:r>
          </a:p>
          <a:p>
            <a:pPr algn="ctr"/>
            <a:r>
              <a:rPr lang="es-AR" sz="4000" b="1" u="sng" dirty="0">
                <a:solidFill>
                  <a:schemeClr val="bg2">
                    <a:lumMod val="25000"/>
                  </a:schemeClr>
                </a:solidFill>
              </a:rPr>
              <a:t>  o para CREAR NUEVO VALOR? </a:t>
            </a:r>
          </a:p>
        </p:txBody>
      </p:sp>
    </p:spTree>
    <p:extLst>
      <p:ext uri="{BB962C8B-B14F-4D97-AF65-F5344CB8AC3E}">
        <p14:creationId xmlns:p14="http://schemas.microsoft.com/office/powerpoint/2010/main" val="268289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35" grpId="0" animBg="1"/>
      <p:bldP spid="36" grpId="0" animBg="1"/>
      <p:bldP spid="54" grpId="0" animBg="1"/>
      <p:bldP spid="65" grpId="0"/>
      <p:bldP spid="66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0D0A31C2-B532-4435-A6ED-3C3F216D1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88" t="20602" r="10833" b="15018"/>
          <a:stretch/>
        </p:blipFill>
        <p:spPr>
          <a:xfrm>
            <a:off x="7298528" y="505961"/>
            <a:ext cx="4055272" cy="2369453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C55F888-6B07-43C6-B17D-AC2B3C257F46}"/>
              </a:ext>
            </a:extLst>
          </p:cNvPr>
          <p:cNvSpPr/>
          <p:nvPr/>
        </p:nvSpPr>
        <p:spPr>
          <a:xfrm>
            <a:off x="4451350" y="1029943"/>
            <a:ext cx="2743200" cy="2514600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Agricultura </a:t>
            </a: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Alimentos + </a:t>
            </a:r>
          </a:p>
          <a:p>
            <a:pPr algn="ctr"/>
            <a:r>
              <a:rPr lang="es-AR" sz="2400" b="1" dirty="0">
                <a:solidFill>
                  <a:schemeClr val="bg2">
                    <a:lumMod val="25000"/>
                  </a:schemeClr>
                </a:solidFill>
              </a:rPr>
              <a:t>Carbono?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438C38-9CF9-43ED-BDBE-3904BA92DA39}"/>
              </a:ext>
            </a:extLst>
          </p:cNvPr>
          <p:cNvSpPr/>
          <p:nvPr/>
        </p:nvSpPr>
        <p:spPr>
          <a:xfrm>
            <a:off x="3543300" y="2543175"/>
            <a:ext cx="2743200" cy="2514600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2000" b="1" dirty="0">
                <a:solidFill>
                  <a:schemeClr val="bg2">
                    <a:lumMod val="25000"/>
                  </a:schemeClr>
                </a:solidFill>
              </a:rPr>
              <a:t>Video Juegos</a:t>
            </a:r>
            <a:r>
              <a:rPr lang="es-AR" b="1" dirty="0">
                <a:solidFill>
                  <a:schemeClr val="bg2">
                    <a:lumMod val="25000"/>
                  </a:schemeClr>
                </a:solidFill>
              </a:rPr>
              <a:t>? </a:t>
            </a:r>
          </a:p>
          <a:p>
            <a:pPr algn="ctr"/>
            <a:endParaRPr lang="es-AR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Creación del Lenguaje</a:t>
            </a: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Entrenamiento</a:t>
            </a: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Comportamiento 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9CFC032-83A2-4B72-9D18-5A224C7711A7}"/>
              </a:ext>
            </a:extLst>
          </p:cNvPr>
          <p:cNvSpPr/>
          <p:nvPr/>
        </p:nvSpPr>
        <p:spPr>
          <a:xfrm>
            <a:off x="5359400" y="2632075"/>
            <a:ext cx="2743200" cy="2514600"/>
          </a:xfrm>
          <a:prstGeom prst="ellipse">
            <a:avLst/>
          </a:prstGeom>
          <a:solidFill>
            <a:schemeClr val="bg1">
              <a:lumMod val="75000"/>
              <a:alpha val="42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2400" b="1" dirty="0">
                <a:solidFill>
                  <a:schemeClr val="bg2">
                    <a:lumMod val="25000"/>
                  </a:schemeClr>
                </a:solidFill>
              </a:rPr>
              <a:t>Blockchain</a:t>
            </a:r>
          </a:p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Cripto ? </a:t>
            </a:r>
          </a:p>
          <a:p>
            <a:pPr algn="ctr"/>
            <a:endParaRPr lang="es-AR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9B08FA-6381-4DDE-BCE4-E7CA4BA5C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4051159"/>
            <a:ext cx="2870200" cy="161592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D0E065B-E278-4BE7-AFCF-EB7ED327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AR" dirty="0"/>
              <a:t>Para pensar juntos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A1724E0-8304-417E-B226-38CC87BEE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12065" r="4271" b="19832"/>
          <a:stretch/>
        </p:blipFill>
        <p:spPr>
          <a:xfrm>
            <a:off x="7395764" y="4140803"/>
            <a:ext cx="4055271" cy="166446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78F4E6F-3E86-474E-80B5-583C063DFE36}"/>
              </a:ext>
            </a:extLst>
          </p:cNvPr>
          <p:cNvSpPr/>
          <p:nvPr/>
        </p:nvSpPr>
        <p:spPr>
          <a:xfrm>
            <a:off x="8058150" y="3165312"/>
            <a:ext cx="3683000" cy="635163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dirty="0">
                <a:solidFill>
                  <a:schemeClr val="bg2">
                    <a:lumMod val="25000"/>
                  </a:schemeClr>
                </a:solidFill>
              </a:rPr>
              <a:t>DATO</a:t>
            </a:r>
            <a:r>
              <a:rPr lang="es-AR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MODELO  INDICE  SEGURO</a:t>
            </a:r>
            <a:endParaRPr lang="es-A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CDF478-729B-4353-BB65-7C2D65F2F070}"/>
              </a:ext>
            </a:extLst>
          </p:cNvPr>
          <p:cNvSpPr txBox="1"/>
          <p:nvPr/>
        </p:nvSpPr>
        <p:spPr>
          <a:xfrm>
            <a:off x="406400" y="1690688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/>
              <a:t># Hay una oportunidad de valor en esta intersección?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9B8C961-412D-4756-8738-C9095FF9D2F6}"/>
              </a:ext>
            </a:extLst>
          </p:cNvPr>
          <p:cNvSpPr txBox="1"/>
          <p:nvPr/>
        </p:nvSpPr>
        <p:spPr>
          <a:xfrm>
            <a:off x="3670300" y="4997107"/>
            <a:ext cx="443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/>
              <a:t># Hay otras intersecciones posibles? </a:t>
            </a:r>
          </a:p>
        </p:txBody>
      </p:sp>
    </p:spTree>
    <p:extLst>
      <p:ext uri="{BB962C8B-B14F-4D97-AF65-F5344CB8AC3E}">
        <p14:creationId xmlns:p14="http://schemas.microsoft.com/office/powerpoint/2010/main" val="1805362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1F3720-B1A2-4B2D-9D20-03924FFE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</p:spPr>
        <p:txBody>
          <a:bodyPr/>
          <a:lstStyle/>
          <a:p>
            <a:r>
              <a:rPr lang="es-AR" dirty="0"/>
              <a:t>Para pensar juntos </a:t>
            </a:r>
          </a:p>
        </p:txBody>
      </p:sp>
      <p:pic>
        <p:nvPicPr>
          <p:cNvPr id="6" name="Marcador de contenido 5" descr="Una persona parado enfrente de un puente&#10;&#10;Descripción generada automáticamente">
            <a:extLst>
              <a:ext uri="{FF2B5EF4-FFF2-40B4-BE49-F238E27FC236}">
                <a16:creationId xmlns:a16="http://schemas.microsoft.com/office/drawing/2014/main" id="{1BF01BF6-A993-4B88-ABD5-0E1BD5984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1" y="1369020"/>
            <a:ext cx="5493279" cy="4119959"/>
          </a:xfr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7FF21F4-3A6A-482F-BC79-57D228F689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516BA3C-CB53-4B68-98A1-6307B6AD8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68" y="1376363"/>
            <a:ext cx="5493279" cy="4119959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090B5BC8-772A-4250-B853-99A78AE605CC}"/>
              </a:ext>
            </a:extLst>
          </p:cNvPr>
          <p:cNvGrpSpPr/>
          <p:nvPr/>
        </p:nvGrpSpPr>
        <p:grpSpPr>
          <a:xfrm>
            <a:off x="687608" y="1890649"/>
            <a:ext cx="3979639" cy="3438588"/>
            <a:chOff x="687608" y="1890649"/>
            <a:chExt cx="3979639" cy="3438588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6589BD9-0EC8-472A-B509-3962CC74257D}"/>
                </a:ext>
              </a:extLst>
            </p:cNvPr>
            <p:cNvSpPr/>
            <p:nvPr/>
          </p:nvSpPr>
          <p:spPr>
            <a:xfrm>
              <a:off x="1680101" y="1890649"/>
              <a:ext cx="2043086" cy="2047798"/>
            </a:xfrm>
            <a:prstGeom prst="ellipse">
              <a:avLst/>
            </a:prstGeom>
            <a:solidFill>
              <a:schemeClr val="bg1">
                <a:lumMod val="95000"/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AR" b="1" dirty="0">
                  <a:solidFill>
                    <a:schemeClr val="bg2">
                      <a:lumMod val="25000"/>
                    </a:schemeClr>
                  </a:solidFill>
                </a:rPr>
                <a:t>MINDSET </a:t>
              </a:r>
            </a:p>
            <a:p>
              <a:pPr algn="ctr"/>
              <a:r>
                <a:rPr lang="es-AR" sz="1200" dirty="0">
                  <a:solidFill>
                    <a:schemeClr val="bg2">
                      <a:lumMod val="25000"/>
                    </a:schemeClr>
                  </a:solidFill>
                </a:rPr>
                <a:t>NIVEL DE CONCIENCIA </a:t>
              </a:r>
            </a:p>
            <a:p>
              <a:pPr algn="ctr"/>
              <a:r>
                <a:rPr lang="es-AR" sz="1200" dirty="0">
                  <a:solidFill>
                    <a:schemeClr val="bg2">
                      <a:lumMod val="25000"/>
                    </a:schemeClr>
                  </a:solidFill>
                </a:rPr>
                <a:t>( Posibilidades) </a:t>
              </a:r>
              <a:endParaRPr lang="es-AR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C08728AB-EA42-451B-A1CB-31B3E593C1B3}"/>
                </a:ext>
              </a:extLst>
            </p:cNvPr>
            <p:cNvSpPr/>
            <p:nvPr/>
          </p:nvSpPr>
          <p:spPr>
            <a:xfrm>
              <a:off x="687608" y="3115268"/>
              <a:ext cx="2192912" cy="2158766"/>
            </a:xfrm>
            <a:prstGeom prst="ellipse">
              <a:avLst/>
            </a:prstGeom>
            <a:solidFill>
              <a:schemeClr val="bg1">
                <a:lumMod val="95000"/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AR" sz="1600" b="1" dirty="0">
                  <a:solidFill>
                    <a:schemeClr val="bg2">
                      <a:lumMod val="25000"/>
                    </a:schemeClr>
                  </a:solidFill>
                </a:rPr>
                <a:t>METODOS </a:t>
              </a:r>
            </a:p>
            <a:p>
              <a:pPr algn="ctr"/>
              <a:r>
                <a:rPr lang="es-AR" sz="1600" dirty="0">
                  <a:solidFill>
                    <a:schemeClr val="bg2">
                      <a:lumMod val="25000"/>
                    </a:schemeClr>
                  </a:solidFill>
                </a:rPr>
                <a:t>Herramientas , Datos, Procesos,</a:t>
              </a:r>
            </a:p>
            <a:p>
              <a:pPr algn="ctr"/>
              <a:r>
                <a:rPr lang="es-AR" sz="1600" dirty="0">
                  <a:solidFill>
                    <a:schemeClr val="bg2">
                      <a:lumMod val="25000"/>
                    </a:schemeClr>
                  </a:solidFill>
                </a:rPr>
                <a:t>Tecnologías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912D6000-61D5-4C61-A9FE-87F1FE637983}"/>
                </a:ext>
              </a:extLst>
            </p:cNvPr>
            <p:cNvSpPr/>
            <p:nvPr/>
          </p:nvSpPr>
          <p:spPr>
            <a:xfrm>
              <a:off x="2474335" y="3170471"/>
              <a:ext cx="2192912" cy="2158766"/>
            </a:xfrm>
            <a:prstGeom prst="ellipse">
              <a:avLst/>
            </a:prstGeom>
            <a:solidFill>
              <a:schemeClr val="bg1">
                <a:lumMod val="95000"/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AR" sz="1600" b="1" dirty="0">
                  <a:solidFill>
                    <a:schemeClr val="bg2">
                      <a:lumMod val="25000"/>
                    </a:schemeClr>
                  </a:solidFill>
                </a:rPr>
                <a:t>MOTIVACIONES</a:t>
              </a:r>
            </a:p>
            <a:p>
              <a:pPr algn="ctr"/>
              <a:r>
                <a:rPr lang="es-AR" sz="1600" dirty="0">
                  <a:solidFill>
                    <a:schemeClr val="bg2">
                      <a:lumMod val="25000"/>
                    </a:schemeClr>
                  </a:solidFill>
                </a:rPr>
                <a:t>( Propósito) </a:t>
              </a:r>
            </a:p>
          </p:txBody>
        </p:sp>
      </p:grpSp>
      <p:sp>
        <p:nvSpPr>
          <p:cNvPr id="21" name="Elipse 20">
            <a:extLst>
              <a:ext uri="{FF2B5EF4-FFF2-40B4-BE49-F238E27FC236}">
                <a16:creationId xmlns:a16="http://schemas.microsoft.com/office/drawing/2014/main" id="{71C633CF-A5D2-4EED-AC3D-C3D5224802CE}"/>
              </a:ext>
            </a:extLst>
          </p:cNvPr>
          <p:cNvSpPr/>
          <p:nvPr/>
        </p:nvSpPr>
        <p:spPr>
          <a:xfrm>
            <a:off x="4466380" y="3080134"/>
            <a:ext cx="1706619" cy="576109"/>
          </a:xfrm>
          <a:prstGeom prst="ellipse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200" b="1" dirty="0">
                <a:solidFill>
                  <a:schemeClr val="bg2">
                    <a:lumMod val="25000"/>
                  </a:schemeClr>
                </a:solidFill>
              </a:rPr>
              <a:t>LENGUAJE/ IDIOMA 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DFAEC70-5CF6-46A6-B1ED-E1090D9A1792}"/>
              </a:ext>
            </a:extLst>
          </p:cNvPr>
          <p:cNvSpPr/>
          <p:nvPr/>
        </p:nvSpPr>
        <p:spPr>
          <a:xfrm>
            <a:off x="3947257" y="2441704"/>
            <a:ext cx="1706619" cy="546585"/>
          </a:xfrm>
          <a:prstGeom prst="ellipse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200" b="1" dirty="0">
                <a:solidFill>
                  <a:schemeClr val="bg2">
                    <a:lumMod val="25000"/>
                  </a:schemeClr>
                </a:solidFill>
              </a:rPr>
              <a:t>PERSONAS / VINCULOS 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B3C3B5B-8171-48E0-9EE2-708E85E108C6}"/>
              </a:ext>
            </a:extLst>
          </p:cNvPr>
          <p:cNvSpPr/>
          <p:nvPr/>
        </p:nvSpPr>
        <p:spPr>
          <a:xfrm>
            <a:off x="5242690" y="3742106"/>
            <a:ext cx="1706619" cy="668902"/>
          </a:xfrm>
          <a:prstGeom prst="ellipse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000" b="1" dirty="0">
                <a:solidFill>
                  <a:schemeClr val="bg2">
                    <a:lumMod val="25000"/>
                  </a:schemeClr>
                </a:solidFill>
              </a:rPr>
              <a:t>DATOS</a:t>
            </a:r>
            <a:r>
              <a:rPr lang="es-AR" sz="1000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/ </a:t>
            </a:r>
            <a:r>
              <a:rPr lang="es-AR" sz="1000" b="1" dirty="0">
                <a:solidFill>
                  <a:schemeClr val="bg2">
                    <a:lumMod val="25000"/>
                  </a:schemeClr>
                </a:solidFill>
              </a:rPr>
              <a:t>CONOCIMIENTO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BD9481D7-0708-42B9-9DC2-8997177348AF}"/>
              </a:ext>
            </a:extLst>
          </p:cNvPr>
          <p:cNvSpPr/>
          <p:nvPr/>
        </p:nvSpPr>
        <p:spPr>
          <a:xfrm>
            <a:off x="1731142" y="4489742"/>
            <a:ext cx="1941003" cy="5761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200" dirty="0">
                <a:solidFill>
                  <a:srgbClr val="0070C0"/>
                </a:solidFill>
              </a:rPr>
              <a:t>IMPLEMENTACION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881AAB5-EA2D-47BF-BCCC-5F6C6E01ED23}"/>
              </a:ext>
            </a:extLst>
          </p:cNvPr>
          <p:cNvSpPr/>
          <p:nvPr/>
        </p:nvSpPr>
        <p:spPr>
          <a:xfrm>
            <a:off x="1011933" y="3223850"/>
            <a:ext cx="1706619" cy="5761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200" dirty="0">
                <a:solidFill>
                  <a:srgbClr val="0070C0"/>
                </a:solidFill>
              </a:rPr>
              <a:t>IDEACION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9B3CB96A-F539-4DAA-B161-39597E371E28}"/>
              </a:ext>
            </a:extLst>
          </p:cNvPr>
          <p:cNvSpPr/>
          <p:nvPr/>
        </p:nvSpPr>
        <p:spPr>
          <a:xfrm>
            <a:off x="2701643" y="3276600"/>
            <a:ext cx="1941003" cy="5761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200" dirty="0">
                <a:solidFill>
                  <a:srgbClr val="0070C0"/>
                </a:solidFill>
              </a:rPr>
              <a:t>INSPIRACION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0706038-BD58-40C3-B465-BC9C12B91CF8}"/>
              </a:ext>
            </a:extLst>
          </p:cNvPr>
          <p:cNvSpPr/>
          <p:nvPr/>
        </p:nvSpPr>
        <p:spPr>
          <a:xfrm>
            <a:off x="41431" y="6283348"/>
            <a:ext cx="1941003" cy="5761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000" dirty="0">
                <a:solidFill>
                  <a:srgbClr val="0070C0"/>
                </a:solidFill>
              </a:rPr>
              <a:t>MODELO- JIM KWIK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4266B48-04A2-483F-9928-C2B4B8133155}"/>
              </a:ext>
            </a:extLst>
          </p:cNvPr>
          <p:cNvSpPr txBox="1"/>
          <p:nvPr/>
        </p:nvSpPr>
        <p:spPr>
          <a:xfrm>
            <a:off x="8166100" y="6338986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Datos e Imágenes Autorizadas por Carlos Becco , </a:t>
            </a:r>
            <a:r>
              <a:rPr lang="es-AR" sz="1400" dirty="0" err="1"/>
              <a:t>Presentacion</a:t>
            </a:r>
            <a:r>
              <a:rPr lang="es-AR" sz="1400" dirty="0"/>
              <a:t> </a:t>
            </a:r>
            <a:r>
              <a:rPr lang="es-AR" sz="1400" dirty="0" err="1"/>
              <a:t>Larti</a:t>
            </a:r>
            <a:r>
              <a:rPr lang="es-AR" sz="1400" dirty="0"/>
              <a:t> Innova 2021 . </a:t>
            </a:r>
          </a:p>
        </p:txBody>
      </p:sp>
    </p:spTree>
    <p:extLst>
      <p:ext uri="{BB962C8B-B14F-4D97-AF65-F5344CB8AC3E}">
        <p14:creationId xmlns:p14="http://schemas.microsoft.com/office/powerpoint/2010/main" val="21858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F5F91-4D09-4645-BF98-AFC03FB74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Contexto </a:t>
            </a:r>
            <a:br>
              <a:rPr lang="es-AR" dirty="0"/>
            </a:br>
            <a:r>
              <a:rPr lang="es-AR" sz="2000" dirty="0"/>
              <a:t>Desde la Perspectiva de la </a:t>
            </a:r>
            <a:r>
              <a:rPr lang="es-AR" sz="2000" b="1" dirty="0"/>
              <a:t>Tecnología </a:t>
            </a:r>
            <a:r>
              <a:rPr lang="es-AR" sz="2000" dirty="0"/>
              <a:t>Aplicable a la Industria</a:t>
            </a:r>
            <a:endParaRPr lang="es-AR" sz="2400" dirty="0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9CCCDE2D-FA67-4F31-9DE3-D5100BD8E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2" y="521968"/>
            <a:ext cx="5330552" cy="5335284"/>
          </a:xfrm>
          <a:prstGeom prst="roundRect">
            <a:avLst>
              <a:gd name="adj" fmla="val 6938"/>
            </a:avLst>
          </a:prstGeom>
        </p:spPr>
      </p:pic>
      <p:sp>
        <p:nvSpPr>
          <p:cNvPr id="53" name="Rectángulo 52">
            <a:extLst>
              <a:ext uri="{FF2B5EF4-FFF2-40B4-BE49-F238E27FC236}">
                <a16:creationId xmlns:a16="http://schemas.microsoft.com/office/drawing/2014/main" id="{D93A9D0D-736F-439F-A2FB-AB014D3D464F}"/>
              </a:ext>
            </a:extLst>
          </p:cNvPr>
          <p:cNvSpPr/>
          <p:nvPr/>
        </p:nvSpPr>
        <p:spPr>
          <a:xfrm>
            <a:off x="7264425" y="4016538"/>
            <a:ext cx="4283342" cy="1654357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Fáciles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Cuales son las curvas de adopción de estas tecnologías ? Y Porqué </a:t>
            </a:r>
          </a:p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Quién/nes toman… qué decisiones?</a:t>
            </a:r>
          </a:p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Con qué propósito? Cuales son los problemas? </a:t>
            </a:r>
          </a:p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Quién está en escena? </a:t>
            </a:r>
          </a:p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Debería ser la tecnología la protagonista?</a:t>
            </a:r>
            <a:br>
              <a:rPr lang="es-AR" sz="12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Quienes esta detrás de escena?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01B1263-C861-479C-8DF8-4F1C298AA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97" t="24654" r="6875" b="16712"/>
          <a:stretch/>
        </p:blipFill>
        <p:spPr>
          <a:xfrm>
            <a:off x="435247" y="1763416"/>
            <a:ext cx="5624378" cy="4021106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5206404-6FB6-4D8B-9D59-C0BED7DB4FA4}"/>
              </a:ext>
            </a:extLst>
          </p:cNvPr>
          <p:cNvSpPr txBox="1"/>
          <p:nvPr/>
        </p:nvSpPr>
        <p:spPr>
          <a:xfrm rot="16200000">
            <a:off x="-1093806" y="2871273"/>
            <a:ext cx="342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2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TENDENCIAS </a:t>
            </a:r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730C8BF1-7944-453D-A7C8-5B7CC07ABF90}"/>
              </a:ext>
            </a:extLst>
          </p:cNvPr>
          <p:cNvGrpSpPr/>
          <p:nvPr/>
        </p:nvGrpSpPr>
        <p:grpSpPr>
          <a:xfrm>
            <a:off x="1069267" y="2057840"/>
            <a:ext cx="10435203" cy="3497869"/>
            <a:chOff x="739098" y="2124270"/>
            <a:chExt cx="10435203" cy="3497869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25DDAC7-B8DE-427E-9904-7152DFB39D0E}"/>
                </a:ext>
              </a:extLst>
            </p:cNvPr>
            <p:cNvSpPr/>
            <p:nvPr/>
          </p:nvSpPr>
          <p:spPr>
            <a:xfrm>
              <a:off x="7746261" y="2650350"/>
              <a:ext cx="3428040" cy="5064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b="1" dirty="0">
                  <a:solidFill>
                    <a:srgbClr val="00FF00"/>
                  </a:solidFill>
                </a:rPr>
                <a:t>Agricultura 4.0 / AGTECH ? INSURTECH, FINTECH FOODTECH? </a:t>
              </a:r>
            </a:p>
          </p:txBody>
        </p:sp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4475982F-21F0-4BBD-B9E5-8160F1EF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9098" y="2124270"/>
              <a:ext cx="4394199" cy="3497869"/>
            </a:xfrm>
            <a:prstGeom prst="rect">
              <a:avLst/>
            </a:prstGeom>
          </p:spPr>
        </p:pic>
        <p:cxnSp>
          <p:nvCxnSpPr>
            <p:cNvPr id="56" name="Conector: angular 55">
              <a:extLst>
                <a:ext uri="{FF2B5EF4-FFF2-40B4-BE49-F238E27FC236}">
                  <a16:creationId xmlns:a16="http://schemas.microsoft.com/office/drawing/2014/main" id="{E0DC0E51-5D75-4921-BEE2-77CA85401B07}"/>
                </a:ext>
              </a:extLst>
            </p:cNvPr>
            <p:cNvCxnSpPr>
              <a:cxnSpLocks/>
            </p:cNvCxnSpPr>
            <p:nvPr/>
          </p:nvCxnSpPr>
          <p:spPr>
            <a:xfrm>
              <a:off x="5499874" y="3297474"/>
              <a:ext cx="3903584" cy="1"/>
            </a:xfrm>
            <a:prstGeom prst="bentConnector3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Imagen 63" descr="Forma&#10;&#10;Descripción generada automáticamente">
            <a:extLst>
              <a:ext uri="{FF2B5EF4-FFF2-40B4-BE49-F238E27FC236}">
                <a16:creationId xmlns:a16="http://schemas.microsoft.com/office/drawing/2014/main" id="{01351AFB-A291-4ABA-BFE1-49C678D403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1" t="49579" r="4131" b="8289"/>
          <a:stretch/>
        </p:blipFill>
        <p:spPr>
          <a:xfrm>
            <a:off x="2048922" y="2716627"/>
            <a:ext cx="2214320" cy="1875839"/>
          </a:xfrm>
          <a:prstGeom prst="ellipse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CF13E32D-9EAB-4836-AFCC-F8F421621C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96" r="11144"/>
          <a:stretch/>
        </p:blipFill>
        <p:spPr>
          <a:xfrm>
            <a:off x="5328879" y="1187105"/>
            <a:ext cx="2007811" cy="1974770"/>
          </a:xfrm>
          <a:prstGeom prst="ellipse">
            <a:avLst/>
          </a:prstGeom>
        </p:spPr>
      </p:pic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F4E016A2-CBF8-46FE-8E72-4F8FFBE9D2A6}"/>
              </a:ext>
            </a:extLst>
          </p:cNvPr>
          <p:cNvCxnSpPr>
            <a:cxnSpLocks/>
          </p:cNvCxnSpPr>
          <p:nvPr/>
        </p:nvCxnSpPr>
        <p:spPr>
          <a:xfrm flipV="1">
            <a:off x="4263242" y="2164843"/>
            <a:ext cx="1416131" cy="43936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ángulo 77">
            <a:extLst>
              <a:ext uri="{FF2B5EF4-FFF2-40B4-BE49-F238E27FC236}">
                <a16:creationId xmlns:a16="http://schemas.microsoft.com/office/drawing/2014/main" id="{C025F66D-4D57-4D1C-9037-CBF0CD3291EB}"/>
              </a:ext>
            </a:extLst>
          </p:cNvPr>
          <p:cNvSpPr/>
          <p:nvPr/>
        </p:nvSpPr>
        <p:spPr>
          <a:xfrm>
            <a:off x="7264425" y="3446077"/>
            <a:ext cx="4283342" cy="380936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>
                <a:solidFill>
                  <a:schemeClr val="bg2">
                    <a:lumMod val="25000"/>
                  </a:schemeClr>
                </a:solidFill>
              </a:rPr>
              <a:t>Son estas las categorías que necesitamos ? </a:t>
            </a: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34C07E01-509D-4BC3-B9A8-E5AA86D1D9DA}"/>
              </a:ext>
            </a:extLst>
          </p:cNvPr>
          <p:cNvSpPr/>
          <p:nvPr/>
        </p:nvSpPr>
        <p:spPr>
          <a:xfrm>
            <a:off x="440132" y="391098"/>
            <a:ext cx="11893389" cy="5640663"/>
          </a:xfrm>
          <a:prstGeom prst="roundRect">
            <a:avLst>
              <a:gd name="adj" fmla="val 2708"/>
            </a:avLst>
          </a:prstGeom>
          <a:solidFill>
            <a:schemeClr val="bg1">
              <a:lumMod val="95000"/>
              <a:alpha val="7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sz="40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7" name="Imagen 76">
            <a:extLst>
              <a:ext uri="{FF2B5EF4-FFF2-40B4-BE49-F238E27FC236}">
                <a16:creationId xmlns:a16="http://schemas.microsoft.com/office/drawing/2014/main" id="{631E8261-A384-4BD2-A1B5-898E9133E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447" y="489890"/>
            <a:ext cx="5330552" cy="5335284"/>
          </a:xfrm>
          <a:prstGeom prst="roundRect">
            <a:avLst>
              <a:gd name="adj" fmla="val 6938"/>
            </a:avLst>
          </a:prstGeom>
        </p:spPr>
      </p:pic>
      <p:sp>
        <p:nvSpPr>
          <p:cNvPr id="67" name="Rectángulo 66">
            <a:extLst>
              <a:ext uri="{FF2B5EF4-FFF2-40B4-BE49-F238E27FC236}">
                <a16:creationId xmlns:a16="http://schemas.microsoft.com/office/drawing/2014/main" id="{35DD0D39-9F8A-431B-91C9-6092D521FA1A}"/>
              </a:ext>
            </a:extLst>
          </p:cNvPr>
          <p:cNvSpPr/>
          <p:nvPr/>
        </p:nvSpPr>
        <p:spPr>
          <a:xfrm>
            <a:off x="1026888" y="2355825"/>
            <a:ext cx="4459333" cy="2762994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2800" b="1" dirty="0">
                <a:solidFill>
                  <a:schemeClr val="bg2">
                    <a:lumMod val="25000"/>
                  </a:schemeClr>
                </a:solidFill>
              </a:rPr>
              <a:t># Tecnología </a:t>
            </a:r>
          </a:p>
          <a:p>
            <a:pPr algn="ctr"/>
            <a:r>
              <a:rPr lang="es-AR" sz="2800" b="1" dirty="0">
                <a:solidFill>
                  <a:schemeClr val="bg2">
                    <a:lumMod val="25000"/>
                  </a:schemeClr>
                </a:solidFill>
              </a:rPr>
              <a:t> ETICA</a:t>
            </a:r>
            <a:r>
              <a:rPr lang="es-AR" sz="2800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s-AR" sz="2800" b="1" dirty="0">
                <a:solidFill>
                  <a:schemeClr val="bg2">
                    <a:lumMod val="25000"/>
                  </a:schemeClr>
                </a:solidFill>
              </a:rPr>
              <a:t>  RESPONSABLE </a:t>
            </a:r>
            <a:r>
              <a:rPr lang="es-AR" sz="2800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s-AR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AR" sz="2800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# Para m</a:t>
            </a:r>
            <a:r>
              <a:rPr lang="es-AR" sz="2800" b="1" dirty="0">
                <a:solidFill>
                  <a:schemeClr val="bg2">
                    <a:lumMod val="25000"/>
                  </a:schemeClr>
                </a:solidFill>
              </a:rPr>
              <a:t>ejorar la vida a las personas </a:t>
            </a:r>
          </a:p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</a:rPr>
              <a:t>( VISION DEL MUNDO)</a:t>
            </a:r>
          </a:p>
        </p:txBody>
      </p:sp>
    </p:spTree>
    <p:extLst>
      <p:ext uri="{BB962C8B-B14F-4D97-AF65-F5344CB8AC3E}">
        <p14:creationId xmlns:p14="http://schemas.microsoft.com/office/powerpoint/2010/main" val="383285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78" grpId="0" animBg="1"/>
      <p:bldP spid="7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Egosistema o ecosistema? – ECOURBE">
            <a:extLst>
              <a:ext uri="{FF2B5EF4-FFF2-40B4-BE49-F238E27FC236}">
                <a16:creationId xmlns:a16="http://schemas.microsoft.com/office/drawing/2014/main" id="{BD0905DF-1A30-4222-BC82-210274A9A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9" t="-14445" r="-3428"/>
          <a:stretch/>
        </p:blipFill>
        <p:spPr bwMode="auto">
          <a:xfrm>
            <a:off x="2111176" y="4441349"/>
            <a:ext cx="1298153" cy="17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gosistema o ecosistema? – ECOURBE">
            <a:extLst>
              <a:ext uri="{FF2B5EF4-FFF2-40B4-BE49-F238E27FC236}">
                <a16:creationId xmlns:a16="http://schemas.microsoft.com/office/drawing/2014/main" id="{9866483F-166A-4A67-BA77-80FAD706F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-5914" r="45313"/>
          <a:stretch/>
        </p:blipFill>
        <p:spPr bwMode="auto">
          <a:xfrm>
            <a:off x="838199" y="4495143"/>
            <a:ext cx="1347961" cy="157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upo 95">
            <a:extLst>
              <a:ext uri="{FF2B5EF4-FFF2-40B4-BE49-F238E27FC236}">
                <a16:creationId xmlns:a16="http://schemas.microsoft.com/office/drawing/2014/main" id="{E20FF214-6151-478C-B229-426F3AB844D4}"/>
              </a:ext>
            </a:extLst>
          </p:cNvPr>
          <p:cNvGrpSpPr/>
          <p:nvPr/>
        </p:nvGrpSpPr>
        <p:grpSpPr>
          <a:xfrm>
            <a:off x="888217" y="4094932"/>
            <a:ext cx="11127460" cy="2184756"/>
            <a:chOff x="888217" y="4094932"/>
            <a:chExt cx="11127460" cy="2184756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6AFF4D-1E6E-4DB7-A8E7-4D20FA579E55}"/>
                </a:ext>
              </a:extLst>
            </p:cNvPr>
            <p:cNvSpPr/>
            <p:nvPr/>
          </p:nvSpPr>
          <p:spPr>
            <a:xfrm>
              <a:off x="3420313" y="4895834"/>
              <a:ext cx="3871277" cy="646331"/>
            </a:xfrm>
            <a:prstGeom prst="rect">
              <a:avLst/>
            </a:prstGeom>
            <a:solidFill>
              <a:srgbClr val="F4CF6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How to Achive a Valuable Digital Transformation </a:t>
              </a:r>
              <a:endParaRPr lang="es-AR" dirty="0"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F02BC7D6-2194-415C-AD30-BF9318A424ED}"/>
                </a:ext>
              </a:extLst>
            </p:cNvPr>
            <p:cNvGrpSpPr/>
            <p:nvPr/>
          </p:nvGrpSpPr>
          <p:grpSpPr>
            <a:xfrm>
              <a:off x="7845030" y="4094932"/>
              <a:ext cx="4170647" cy="1974661"/>
              <a:chOff x="8110688" y="4862620"/>
              <a:chExt cx="4109366" cy="1905408"/>
            </a:xfrm>
          </p:grpSpPr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60992186-A9BB-41A1-A042-5345FB2F4A6D}"/>
                  </a:ext>
                </a:extLst>
              </p:cNvPr>
              <p:cNvSpPr/>
              <p:nvPr/>
            </p:nvSpPr>
            <p:spPr>
              <a:xfrm>
                <a:off x="8110688" y="5261517"/>
                <a:ext cx="1739425" cy="150651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r"/>
                <a:r>
                  <a:rPr lang="en-US" sz="1200" dirty="0"/>
                  <a:t>Data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 owner</a:t>
                </a:r>
              </a:p>
              <a:p>
                <a:pPr algn="r"/>
                <a:r>
                  <a:rPr lang="en-US" sz="1200" dirty="0"/>
                  <a:t>Platform </a:t>
                </a:r>
              </a:p>
              <a:p>
                <a:pPr algn="r"/>
                <a:r>
                  <a:rPr lang="en-US" sz="1200" dirty="0"/>
                  <a:t>Centralized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 Intelligence  </a:t>
                </a:r>
              </a:p>
              <a:p>
                <a:pPr algn="r"/>
                <a:r>
                  <a:rPr lang="en-US" sz="1200" dirty="0" err="1"/>
                  <a:t>Egosystems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Approach</a:t>
                </a:r>
                <a:r>
                  <a:rPr lang="en-US" sz="1200" dirty="0"/>
                  <a:t> </a:t>
                </a:r>
                <a:r>
                  <a:rPr lang="en-US" sz="1200" dirty="0">
                    <a:highlight>
                      <a:srgbClr val="AECAF5"/>
                    </a:highlight>
                  </a:rPr>
                  <a:t> </a:t>
                </a:r>
              </a:p>
              <a:p>
                <a:pPr algn="r"/>
                <a:r>
                  <a:rPr lang="en-US" sz="1200" dirty="0"/>
                  <a:t>Technology 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First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  <a:highlight>
                    <a:srgbClr val="AECAF5"/>
                  </a:highlight>
                </a:endParaRPr>
              </a:p>
              <a:p>
                <a:pPr algn="r"/>
                <a:r>
                  <a:rPr lang="en-US" sz="1200" dirty="0"/>
                  <a:t>Productivity  </a:t>
                </a:r>
                <a:endParaRPr lang="en-US" sz="1200" dirty="0">
                  <a:highlight>
                    <a:srgbClr val="AECAF5"/>
                  </a:highlight>
                </a:endParaRPr>
              </a:p>
              <a:p>
                <a:pPr algn="r"/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Focus on </a:t>
                </a:r>
                <a:r>
                  <a:rPr lang="en-US" sz="1200" b="1" dirty="0"/>
                  <a:t>Transaction  </a:t>
                </a:r>
                <a:endParaRPr lang="en-US" sz="1200" b="1" dirty="0">
                  <a:highlight>
                    <a:srgbClr val="AECAF5"/>
                  </a:highlight>
                </a:endParaRPr>
              </a:p>
              <a:p>
                <a:pPr algn="r"/>
                <a:r>
                  <a:rPr lang="en-US" sz="1200" dirty="0"/>
                  <a:t>Traditional Dialogs  </a:t>
                </a:r>
                <a:endParaRPr lang="en-US" sz="1200" dirty="0">
                  <a:highlight>
                    <a:srgbClr val="AECAF5"/>
                  </a:highlight>
                </a:endParaRPr>
              </a:p>
            </p:txBody>
          </p:sp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C2937028-5B72-46C6-8053-A81A2BFA7D68}"/>
                  </a:ext>
                </a:extLst>
              </p:cNvPr>
              <p:cNvSpPr/>
              <p:nvPr/>
            </p:nvSpPr>
            <p:spPr>
              <a:xfrm>
                <a:off x="10196010" y="5261516"/>
                <a:ext cx="1850850" cy="150651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200" dirty="0"/>
                  <a:t>Learning Model 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Owner </a:t>
                </a:r>
                <a:r>
                  <a:rPr lang="en-US" sz="1200" dirty="0"/>
                  <a:t> </a:t>
                </a:r>
              </a:p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Connected Digital </a:t>
                </a:r>
                <a:r>
                  <a:rPr lang="en-US" sz="1200" dirty="0"/>
                  <a:t>Channel  </a:t>
                </a:r>
              </a:p>
              <a:p>
                <a:r>
                  <a:rPr lang="en-US" sz="1200" dirty="0"/>
                  <a:t>Distributed 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Intelligence </a:t>
                </a:r>
              </a:p>
              <a:p>
                <a:r>
                  <a:rPr lang="en-US" sz="1200" dirty="0"/>
                  <a:t>Ecosystem 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Approach</a:t>
                </a:r>
              </a:p>
              <a:p>
                <a:r>
                  <a:rPr lang="en-US" sz="1200" dirty="0"/>
                  <a:t>Human 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First</a:t>
                </a:r>
                <a:r>
                  <a:rPr lang="en-US" sz="1200" dirty="0"/>
                  <a:t> ( Culture) </a:t>
                </a:r>
              </a:p>
              <a:p>
                <a:r>
                  <a:rPr lang="en-US" sz="1200" dirty="0"/>
                  <a:t>Triple Impact </a:t>
                </a:r>
              </a:p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Focus on </a:t>
                </a:r>
                <a:r>
                  <a:rPr lang="en-US" sz="1200" b="1" dirty="0"/>
                  <a:t>Value Creation</a:t>
                </a:r>
              </a:p>
              <a:p>
                <a:r>
                  <a:rPr lang="en-US" sz="1200" dirty="0"/>
                  <a:t>Dialogs Based on Data</a:t>
                </a:r>
              </a:p>
            </p:txBody>
          </p:sp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DD24A653-E5C8-4B58-9B57-65A3D677DF95}"/>
                  </a:ext>
                </a:extLst>
              </p:cNvPr>
              <p:cNvGrpSpPr/>
              <p:nvPr/>
            </p:nvGrpSpPr>
            <p:grpSpPr>
              <a:xfrm>
                <a:off x="9744667" y="5400552"/>
                <a:ext cx="542322" cy="1275664"/>
                <a:chOff x="8987934" y="5400552"/>
                <a:chExt cx="1017702" cy="1275664"/>
              </a:xfrm>
            </p:grpSpPr>
            <p:cxnSp>
              <p:nvCxnSpPr>
                <p:cNvPr id="11" name="Conector recto de flecha 10">
                  <a:extLst>
                    <a:ext uri="{FF2B5EF4-FFF2-40B4-BE49-F238E27FC236}">
                      <a16:creationId xmlns:a16="http://schemas.microsoft.com/office/drawing/2014/main" id="{EE2F2DEB-2C90-4B2A-BA99-D2E78DB60D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87934" y="6129504"/>
                  <a:ext cx="1017702" cy="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cto de flecha 11">
                  <a:extLst>
                    <a:ext uri="{FF2B5EF4-FFF2-40B4-BE49-F238E27FC236}">
                      <a16:creationId xmlns:a16="http://schemas.microsoft.com/office/drawing/2014/main" id="{6C6EFD5D-460B-4AE1-87FD-1BB595EB1BCC}"/>
                    </a:ext>
                  </a:extLst>
                </p:cNvPr>
                <p:cNvCxnSpPr/>
                <p:nvPr/>
              </p:nvCxnSpPr>
              <p:spPr>
                <a:xfrm flipV="1">
                  <a:off x="8987934" y="5400552"/>
                  <a:ext cx="1017702" cy="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ector recto de flecha 12">
                  <a:extLst>
                    <a:ext uri="{FF2B5EF4-FFF2-40B4-BE49-F238E27FC236}">
                      <a16:creationId xmlns:a16="http://schemas.microsoft.com/office/drawing/2014/main" id="{ECFA5C30-2240-4686-9FFC-55BD4A62A33A}"/>
                    </a:ext>
                  </a:extLst>
                </p:cNvPr>
                <p:cNvCxnSpPr/>
                <p:nvPr/>
              </p:nvCxnSpPr>
              <p:spPr>
                <a:xfrm flipV="1">
                  <a:off x="8987934" y="5582790"/>
                  <a:ext cx="1017702" cy="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cto de flecha 13">
                  <a:extLst>
                    <a:ext uri="{FF2B5EF4-FFF2-40B4-BE49-F238E27FC236}">
                      <a16:creationId xmlns:a16="http://schemas.microsoft.com/office/drawing/2014/main" id="{C7DDF528-4F72-4ABE-A4D5-5152DFB11E61}"/>
                    </a:ext>
                  </a:extLst>
                </p:cNvPr>
                <p:cNvCxnSpPr/>
                <p:nvPr/>
              </p:nvCxnSpPr>
              <p:spPr>
                <a:xfrm flipV="1">
                  <a:off x="8987934" y="5765028"/>
                  <a:ext cx="1017702" cy="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cto de flecha 14">
                  <a:extLst>
                    <a:ext uri="{FF2B5EF4-FFF2-40B4-BE49-F238E27FC236}">
                      <a16:creationId xmlns:a16="http://schemas.microsoft.com/office/drawing/2014/main" id="{E905907C-8283-4A66-8BB0-CB82CA1E9294}"/>
                    </a:ext>
                  </a:extLst>
                </p:cNvPr>
                <p:cNvCxnSpPr/>
                <p:nvPr/>
              </p:nvCxnSpPr>
              <p:spPr>
                <a:xfrm flipV="1">
                  <a:off x="8987934" y="5947266"/>
                  <a:ext cx="1017702" cy="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cto de flecha 15">
                  <a:extLst>
                    <a:ext uri="{FF2B5EF4-FFF2-40B4-BE49-F238E27FC236}">
                      <a16:creationId xmlns:a16="http://schemas.microsoft.com/office/drawing/2014/main" id="{230E86C3-00A4-4CCF-B209-3E3FB70CA9FC}"/>
                    </a:ext>
                  </a:extLst>
                </p:cNvPr>
                <p:cNvCxnSpPr/>
                <p:nvPr/>
              </p:nvCxnSpPr>
              <p:spPr>
                <a:xfrm flipV="1">
                  <a:off x="8987934" y="6311742"/>
                  <a:ext cx="1017702" cy="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cto de flecha 16">
                  <a:extLst>
                    <a:ext uri="{FF2B5EF4-FFF2-40B4-BE49-F238E27FC236}">
                      <a16:creationId xmlns:a16="http://schemas.microsoft.com/office/drawing/2014/main" id="{28973AC1-48AB-4F47-906A-7219FDFB8D92}"/>
                    </a:ext>
                  </a:extLst>
                </p:cNvPr>
                <p:cNvCxnSpPr/>
                <p:nvPr/>
              </p:nvCxnSpPr>
              <p:spPr>
                <a:xfrm flipV="1">
                  <a:off x="8987934" y="6493980"/>
                  <a:ext cx="1017702" cy="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cto de flecha 17">
                  <a:extLst>
                    <a:ext uri="{FF2B5EF4-FFF2-40B4-BE49-F238E27FC236}">
                      <a16:creationId xmlns:a16="http://schemas.microsoft.com/office/drawing/2014/main" id="{D89F4E5B-514E-4A7E-ACBC-BEA6E8F9C0B5}"/>
                    </a:ext>
                  </a:extLst>
                </p:cNvPr>
                <p:cNvCxnSpPr/>
                <p:nvPr/>
              </p:nvCxnSpPr>
              <p:spPr>
                <a:xfrm flipV="1">
                  <a:off x="8987934" y="6676215"/>
                  <a:ext cx="1017702" cy="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DA61A87-6130-4DF0-8FDC-F8E29865EF58}"/>
                  </a:ext>
                </a:extLst>
              </p:cNvPr>
              <p:cNvSpPr txBox="1"/>
              <p:nvPr/>
            </p:nvSpPr>
            <p:spPr>
              <a:xfrm>
                <a:off x="10211054" y="4862620"/>
                <a:ext cx="2009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b="1" dirty="0" err="1"/>
                  <a:t>Approach</a:t>
                </a:r>
                <a:r>
                  <a:rPr lang="es-ES" sz="1400" b="1" dirty="0"/>
                  <a:t> </a:t>
                </a:r>
                <a:r>
                  <a:rPr lang="es-ES" sz="1400" b="1" dirty="0" err="1"/>
                  <a:t>Dilemma</a:t>
                </a:r>
                <a:r>
                  <a:rPr lang="es-ES" sz="1400" b="1" dirty="0"/>
                  <a:t> </a:t>
                </a:r>
                <a:endParaRPr lang="es-AR" sz="1400" b="1" dirty="0"/>
              </a:p>
            </p:txBody>
          </p:sp>
        </p:grpSp>
        <p:sp>
          <p:nvSpPr>
            <p:cNvPr id="22" name="Signo de multiplicación 21">
              <a:extLst>
                <a:ext uri="{FF2B5EF4-FFF2-40B4-BE49-F238E27FC236}">
                  <a16:creationId xmlns:a16="http://schemas.microsoft.com/office/drawing/2014/main" id="{EBFFF47A-A4D8-4EA9-B8AE-21AFDA169EE2}"/>
                </a:ext>
              </a:extLst>
            </p:cNvPr>
            <p:cNvSpPr/>
            <p:nvPr/>
          </p:nvSpPr>
          <p:spPr>
            <a:xfrm>
              <a:off x="888217" y="4920277"/>
              <a:ext cx="1068219" cy="1359411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90" name="Imagen 89">
            <a:extLst>
              <a:ext uri="{FF2B5EF4-FFF2-40B4-BE49-F238E27FC236}">
                <a16:creationId xmlns:a16="http://schemas.microsoft.com/office/drawing/2014/main" id="{ED30123C-E10E-465D-A5E6-0CD52F36E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23" y="1333745"/>
            <a:ext cx="9412873" cy="3577033"/>
          </a:xfrm>
          <a:prstGeom prst="rect">
            <a:avLst/>
          </a:prstGeom>
        </p:spPr>
      </p:pic>
      <p:sp>
        <p:nvSpPr>
          <p:cNvPr id="91" name="Título 4">
            <a:extLst>
              <a:ext uri="{FF2B5EF4-FFF2-40B4-BE49-F238E27FC236}">
                <a16:creationId xmlns:a16="http://schemas.microsoft.com/office/drawing/2014/main" id="{23FDC7CD-8FA4-4A4D-B2BE-3D00489B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84" y="8182"/>
            <a:ext cx="10515600" cy="1325563"/>
          </a:xfrm>
        </p:spPr>
        <p:txBody>
          <a:bodyPr/>
          <a:lstStyle/>
          <a:p>
            <a:r>
              <a:rPr lang="es-AR" dirty="0"/>
              <a:t>Contexto </a:t>
            </a:r>
            <a:br>
              <a:rPr lang="es-AR" dirty="0"/>
            </a:br>
            <a:r>
              <a:rPr lang="es-AR" sz="2000" dirty="0"/>
              <a:t>Una primer mirada sobre los problemas desde la industria</a:t>
            </a:r>
            <a:r>
              <a:rPr lang="es-AR" sz="2000" dirty="0">
                <a:solidFill>
                  <a:srgbClr val="00B050"/>
                </a:solidFill>
              </a:rPr>
              <a:t> </a:t>
            </a:r>
            <a:endParaRPr lang="es-AR" dirty="0">
              <a:solidFill>
                <a:srgbClr val="00B050"/>
              </a:solidFill>
            </a:endParaRP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38C8FEED-92F5-462C-9877-F2DE61510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786" y="282653"/>
            <a:ext cx="1818728" cy="1939686"/>
          </a:xfrm>
          <a:prstGeom prst="round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DD76E45E-4CEF-40CC-858E-081D5BDFE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63" y="1459050"/>
            <a:ext cx="341246" cy="318991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5342BF2D-B80F-4675-A86B-FB41D0DE3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031" y="1357726"/>
            <a:ext cx="341246" cy="318991"/>
          </a:xfrm>
          <a:prstGeom prst="rect">
            <a:avLst/>
          </a:prstGeom>
        </p:spPr>
      </p:pic>
      <p:sp>
        <p:nvSpPr>
          <p:cNvPr id="99" name="Rectángulo 98">
            <a:extLst>
              <a:ext uri="{FF2B5EF4-FFF2-40B4-BE49-F238E27FC236}">
                <a16:creationId xmlns:a16="http://schemas.microsoft.com/office/drawing/2014/main" id="{B68AFEF3-034A-46EF-B639-1AD8A9E79260}"/>
              </a:ext>
            </a:extLst>
          </p:cNvPr>
          <p:cNvSpPr/>
          <p:nvPr/>
        </p:nvSpPr>
        <p:spPr>
          <a:xfrm>
            <a:off x="8339186" y="338765"/>
            <a:ext cx="14221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Fragmentada</a:t>
            </a:r>
          </a:p>
          <a:p>
            <a:r>
              <a:rPr lang="es-AR" dirty="0"/>
              <a:t>Parcial y </a:t>
            </a:r>
          </a:p>
          <a:p>
            <a:r>
              <a:rPr lang="es-AR" dirty="0"/>
              <a:t>Dilemática </a:t>
            </a: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340B2783-5A82-4219-9004-F8E90B99D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831" y="1126445"/>
            <a:ext cx="1332459" cy="1325563"/>
          </a:xfrm>
          <a:prstGeom prst="ellipse">
            <a:avLst/>
          </a:prstGeom>
        </p:spPr>
      </p:pic>
      <p:pic>
        <p:nvPicPr>
          <p:cNvPr id="102" name="Imagen 101">
            <a:extLst>
              <a:ext uri="{FF2B5EF4-FFF2-40B4-BE49-F238E27FC236}">
                <a16:creationId xmlns:a16="http://schemas.microsoft.com/office/drawing/2014/main" id="{A404C843-9C5D-43E9-BB4D-406798DDF9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96" t="-7838" r="10965"/>
          <a:stretch/>
        </p:blipFill>
        <p:spPr>
          <a:xfrm>
            <a:off x="9115411" y="997407"/>
            <a:ext cx="1291791" cy="12422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241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n 126">
            <a:extLst>
              <a:ext uri="{FF2B5EF4-FFF2-40B4-BE49-F238E27FC236}">
                <a16:creationId xmlns:a16="http://schemas.microsoft.com/office/drawing/2014/main" id="{AA9DAEC9-8623-41FB-AA89-7629B9244C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036923" y="472873"/>
            <a:ext cx="3052993" cy="2022582"/>
          </a:xfrm>
          <a:prstGeom prst="rect">
            <a:avLst/>
          </a:prstGeom>
        </p:spPr>
      </p:pic>
      <p:pic>
        <p:nvPicPr>
          <p:cNvPr id="126" name="Imagen 125">
            <a:extLst>
              <a:ext uri="{FF2B5EF4-FFF2-40B4-BE49-F238E27FC236}">
                <a16:creationId xmlns:a16="http://schemas.microsoft.com/office/drawing/2014/main" id="{51D793AB-DD4A-4B67-BB2E-EE8F2791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461295" y="3498965"/>
            <a:ext cx="3052993" cy="1537178"/>
          </a:xfrm>
          <a:prstGeom prst="rect">
            <a:avLst/>
          </a:prstGeom>
        </p:spPr>
      </p:pic>
      <p:pic>
        <p:nvPicPr>
          <p:cNvPr id="125" name="Imagen 124">
            <a:extLst>
              <a:ext uri="{FF2B5EF4-FFF2-40B4-BE49-F238E27FC236}">
                <a16:creationId xmlns:a16="http://schemas.microsoft.com/office/drawing/2014/main" id="{6105C9D4-9088-47F4-B6EF-BA273CB3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1325" y="1324475"/>
            <a:ext cx="3052993" cy="2022582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A4968DA8-C0B7-43F0-8005-C3125CC78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875" y="653928"/>
            <a:ext cx="717329" cy="670547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6F549FD3-3811-421D-9AEA-F5A99AFC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59"/>
            <a:ext cx="10515600" cy="1325563"/>
          </a:xfrm>
        </p:spPr>
        <p:txBody>
          <a:bodyPr/>
          <a:lstStyle/>
          <a:p>
            <a:r>
              <a:rPr lang="es-AR" dirty="0"/>
              <a:t>Contexto </a:t>
            </a:r>
            <a:br>
              <a:rPr lang="es-AR" dirty="0"/>
            </a:br>
            <a:r>
              <a:rPr lang="es-AR" sz="2000" dirty="0"/>
              <a:t>Otra mirada ….</a:t>
            </a:r>
            <a:endParaRPr lang="es-AR" dirty="0"/>
          </a:p>
        </p:txBody>
      </p:sp>
      <p:pic>
        <p:nvPicPr>
          <p:cNvPr id="86" name="Imagen 85">
            <a:extLst>
              <a:ext uri="{FF2B5EF4-FFF2-40B4-BE49-F238E27FC236}">
                <a16:creationId xmlns:a16="http://schemas.microsoft.com/office/drawing/2014/main" id="{B6A93B06-F04C-42A9-B094-CD8895D74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318" y="1326366"/>
            <a:ext cx="3639908" cy="3362535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8CDC5E6F-F83D-468F-9BFF-62087CCD9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73" y="1410543"/>
            <a:ext cx="717329" cy="670547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D95A28BF-3AC7-4B41-9544-578FDF936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035" y="1983957"/>
            <a:ext cx="717329" cy="670547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C1E65412-3DDF-45C3-ABB5-6A81E7323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692" y="2781443"/>
            <a:ext cx="717329" cy="670547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8A540FFE-BB45-47AE-B87F-130154B97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42" y="3448328"/>
            <a:ext cx="717329" cy="670547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F9064A95-56D7-48CE-9DF0-A9728287D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982" y="4066830"/>
            <a:ext cx="717329" cy="670547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49CFFF69-00E0-4DE7-BC5A-22879364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01" y="2053184"/>
            <a:ext cx="717329" cy="670547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8383C2AE-7319-43A5-8D1E-F9F1C196E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90" y="3820263"/>
            <a:ext cx="717329" cy="670547"/>
          </a:xfrm>
          <a:prstGeom prst="rect">
            <a:avLst/>
          </a:prstGeom>
        </p:spPr>
      </p:pic>
      <p:grpSp>
        <p:nvGrpSpPr>
          <p:cNvPr id="130" name="Grupo 129">
            <a:extLst>
              <a:ext uri="{FF2B5EF4-FFF2-40B4-BE49-F238E27FC236}">
                <a16:creationId xmlns:a16="http://schemas.microsoft.com/office/drawing/2014/main" id="{A09976A6-2434-4370-BEA3-0D3363769B12}"/>
              </a:ext>
            </a:extLst>
          </p:cNvPr>
          <p:cNvGrpSpPr/>
          <p:nvPr/>
        </p:nvGrpSpPr>
        <p:grpSpPr>
          <a:xfrm>
            <a:off x="7635062" y="3816753"/>
            <a:ext cx="3954470" cy="2309800"/>
            <a:chOff x="7635062" y="3816753"/>
            <a:chExt cx="3954470" cy="2309800"/>
          </a:xfrm>
        </p:grpSpPr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900DFE40-F5EE-402D-AE9B-7502DF4BE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86" t="32622" r="15651" b="14173"/>
            <a:stretch/>
          </p:blipFill>
          <p:spPr>
            <a:xfrm>
              <a:off x="9399675" y="3873973"/>
              <a:ext cx="2189857" cy="1567271"/>
            </a:xfrm>
            <a:prstGeom prst="ellipse">
              <a:avLst/>
            </a:prstGeom>
          </p:spPr>
        </p:pic>
        <p:pic>
          <p:nvPicPr>
            <p:cNvPr id="97" name="Imagen 96">
              <a:extLst>
                <a:ext uri="{FF2B5EF4-FFF2-40B4-BE49-F238E27FC236}">
                  <a16:creationId xmlns:a16="http://schemas.microsoft.com/office/drawing/2014/main" id="{848A4155-B005-4BEF-B7E4-A5B95DAF2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380" t="35690" r="16154" b="13337"/>
            <a:stretch/>
          </p:blipFill>
          <p:spPr>
            <a:xfrm>
              <a:off x="7635062" y="3816753"/>
              <a:ext cx="2483210" cy="1601224"/>
            </a:xfrm>
            <a:prstGeom prst="ellipse">
              <a:avLst/>
            </a:prstGeom>
          </p:spPr>
        </p:pic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CFCCF83D-671D-422D-8813-E6C6C0CE3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42135" y="4715941"/>
              <a:ext cx="2756551" cy="1410612"/>
            </a:xfrm>
            <a:prstGeom prst="rect">
              <a:avLst/>
            </a:prstGeom>
          </p:spPr>
        </p:pic>
      </p:grpSp>
      <p:pic>
        <p:nvPicPr>
          <p:cNvPr id="101" name="Imagen 100">
            <a:extLst>
              <a:ext uri="{FF2B5EF4-FFF2-40B4-BE49-F238E27FC236}">
                <a16:creationId xmlns:a16="http://schemas.microsoft.com/office/drawing/2014/main" id="{33E33D62-B8FD-4ADB-9524-1249A8256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078" y="3092004"/>
            <a:ext cx="717329" cy="670547"/>
          </a:xfrm>
          <a:prstGeom prst="rect">
            <a:avLst/>
          </a:prstGeom>
        </p:spPr>
      </p:pic>
      <p:sp>
        <p:nvSpPr>
          <p:cNvPr id="102" name="Rectángulo 101">
            <a:extLst>
              <a:ext uri="{FF2B5EF4-FFF2-40B4-BE49-F238E27FC236}">
                <a16:creationId xmlns:a16="http://schemas.microsoft.com/office/drawing/2014/main" id="{FCC87FE4-D2CF-4D53-9396-32AC18B880D8}"/>
              </a:ext>
            </a:extLst>
          </p:cNvPr>
          <p:cNvSpPr/>
          <p:nvPr/>
        </p:nvSpPr>
        <p:spPr>
          <a:xfrm>
            <a:off x="461294" y="5115371"/>
            <a:ext cx="6650705" cy="646331"/>
          </a:xfrm>
          <a:prstGeom prst="rect">
            <a:avLst/>
          </a:prstGeom>
          <a:solidFill>
            <a:srgbClr val="F4CF65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¿ Las problemáticas pueden ser </a:t>
            </a:r>
          </a:p>
          <a:p>
            <a:pPr algn="ctr"/>
            <a:r>
              <a:rPr lang="es-ES" b="1" dirty="0"/>
              <a:t>resueltas desde una única mirada ? </a:t>
            </a:r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60C8EA31-A96E-47EE-A120-953A0F21FF17}"/>
              </a:ext>
            </a:extLst>
          </p:cNvPr>
          <p:cNvSpPr txBox="1"/>
          <p:nvPr/>
        </p:nvSpPr>
        <p:spPr>
          <a:xfrm>
            <a:off x="1206611" y="1983957"/>
            <a:ext cx="924633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Asesores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583BB775-F4B0-4744-876D-C6388075BA2D}"/>
              </a:ext>
            </a:extLst>
          </p:cNvPr>
          <p:cNvSpPr txBox="1"/>
          <p:nvPr/>
        </p:nvSpPr>
        <p:spPr>
          <a:xfrm>
            <a:off x="2178449" y="2138336"/>
            <a:ext cx="1149855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Contratistas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C4A419F8-F3DE-46DC-921B-83990E82E13B}"/>
              </a:ext>
            </a:extLst>
          </p:cNvPr>
          <p:cNvSpPr txBox="1"/>
          <p:nvPr/>
        </p:nvSpPr>
        <p:spPr>
          <a:xfrm>
            <a:off x="1516866" y="2924421"/>
            <a:ext cx="1149855" cy="430887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Grupos de Afinidad </a:t>
            </a:r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173CE4EA-0AD8-4B9F-AF01-DB5F21336D23}"/>
              </a:ext>
            </a:extLst>
          </p:cNvPr>
          <p:cNvSpPr txBox="1"/>
          <p:nvPr/>
        </p:nvSpPr>
        <p:spPr>
          <a:xfrm>
            <a:off x="627654" y="3553272"/>
            <a:ext cx="1527389" cy="2616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100" dirty="0" err="1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Monitoreadores</a:t>
            </a:r>
            <a:endParaRPr lang="es-AR" sz="1100" dirty="0">
              <a:solidFill>
                <a:schemeClr val="bg2">
                  <a:lumMod val="5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C79A219D-DA96-4EFE-A8EF-D8FAB298E35F}"/>
              </a:ext>
            </a:extLst>
          </p:cNvPr>
          <p:cNvSpPr txBox="1"/>
          <p:nvPr/>
        </p:nvSpPr>
        <p:spPr>
          <a:xfrm>
            <a:off x="678873" y="1451718"/>
            <a:ext cx="1149855" cy="430887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Empresas </a:t>
            </a:r>
          </a:p>
          <a:p>
            <a:r>
              <a:rPr lang="es-AR" sz="11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de Insumo</a:t>
            </a: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5908D2A8-8CFF-4F4A-A241-E6F47604F472}"/>
              </a:ext>
            </a:extLst>
          </p:cNvPr>
          <p:cNvSpPr txBox="1"/>
          <p:nvPr/>
        </p:nvSpPr>
        <p:spPr>
          <a:xfrm>
            <a:off x="2325001" y="3296356"/>
            <a:ext cx="1149855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Bancos 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03FE2C59-734C-478E-840F-A0D14BDEEB92}"/>
              </a:ext>
            </a:extLst>
          </p:cNvPr>
          <p:cNvSpPr txBox="1"/>
          <p:nvPr/>
        </p:nvSpPr>
        <p:spPr>
          <a:xfrm>
            <a:off x="1603255" y="4109070"/>
            <a:ext cx="1149855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Gobiernos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5BBEFF14-75D5-4B51-9586-B19BA44773C7}"/>
              </a:ext>
            </a:extLst>
          </p:cNvPr>
          <p:cNvSpPr txBox="1"/>
          <p:nvPr/>
        </p:nvSpPr>
        <p:spPr>
          <a:xfrm>
            <a:off x="2540738" y="4349397"/>
            <a:ext cx="1149855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Comunidad </a:t>
            </a:r>
            <a:r>
              <a:rPr lang="es-AR" sz="1200" dirty="0" err="1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Cientifica</a:t>
            </a:r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</a:p>
        </p:txBody>
      </p:sp>
      <p:pic>
        <p:nvPicPr>
          <p:cNvPr id="118" name="Imagen 117">
            <a:extLst>
              <a:ext uri="{FF2B5EF4-FFF2-40B4-BE49-F238E27FC236}">
                <a16:creationId xmlns:a16="http://schemas.microsoft.com/office/drawing/2014/main" id="{D427FD02-F8C2-4B1A-A20C-98439132B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672" y="1328941"/>
            <a:ext cx="717329" cy="670547"/>
          </a:xfrm>
          <a:prstGeom prst="rect">
            <a:avLst/>
          </a:prstGeom>
        </p:spPr>
      </p:pic>
      <p:sp>
        <p:nvSpPr>
          <p:cNvPr id="119" name="CuadroTexto 118">
            <a:extLst>
              <a:ext uri="{FF2B5EF4-FFF2-40B4-BE49-F238E27FC236}">
                <a16:creationId xmlns:a16="http://schemas.microsoft.com/office/drawing/2014/main" id="{CB1C6F71-70D8-499E-9BC9-A29C5A0A7F3A}"/>
              </a:ext>
            </a:extLst>
          </p:cNvPr>
          <p:cNvSpPr txBox="1"/>
          <p:nvPr/>
        </p:nvSpPr>
        <p:spPr>
          <a:xfrm>
            <a:off x="1685723" y="1490360"/>
            <a:ext cx="1392725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Distribuidores</a:t>
            </a:r>
          </a:p>
        </p:txBody>
      </p:sp>
      <p:pic>
        <p:nvPicPr>
          <p:cNvPr id="110" name="Imagen 109">
            <a:extLst>
              <a:ext uri="{FF2B5EF4-FFF2-40B4-BE49-F238E27FC236}">
                <a16:creationId xmlns:a16="http://schemas.microsoft.com/office/drawing/2014/main" id="{A9AD232D-1483-4B76-B44B-AAA3B820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160" y="924048"/>
            <a:ext cx="717329" cy="670547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7BB3827D-58D1-4BA3-B948-48D800F7B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447" y="1253281"/>
            <a:ext cx="717329" cy="670547"/>
          </a:xfrm>
          <a:prstGeom prst="rect">
            <a:avLst/>
          </a:prstGeom>
        </p:spPr>
      </p:pic>
      <p:sp>
        <p:nvSpPr>
          <p:cNvPr id="104" name="CuadroTexto 103">
            <a:extLst>
              <a:ext uri="{FF2B5EF4-FFF2-40B4-BE49-F238E27FC236}">
                <a16:creationId xmlns:a16="http://schemas.microsoft.com/office/drawing/2014/main" id="{DBA6C913-D28F-4F7E-B3FB-0CEB83715932}"/>
              </a:ext>
            </a:extLst>
          </p:cNvPr>
          <p:cNvSpPr txBox="1"/>
          <p:nvPr/>
        </p:nvSpPr>
        <p:spPr>
          <a:xfrm>
            <a:off x="7157233" y="737755"/>
            <a:ext cx="1949696" cy="76944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 sz="110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defRPr>
            </a:lvl1pPr>
          </a:lstStyle>
          <a:p>
            <a:r>
              <a:rPr lang="es-AR" dirty="0"/>
              <a:t>Compañías de Seguro </a:t>
            </a:r>
          </a:p>
          <a:p>
            <a:r>
              <a:rPr lang="es-AR" dirty="0"/>
              <a:t>….</a:t>
            </a:r>
            <a:r>
              <a:rPr lang="es-AR" dirty="0" err="1"/>
              <a:t>Brokers</a:t>
            </a:r>
            <a:r>
              <a:rPr lang="es-AR" dirty="0"/>
              <a:t> </a:t>
            </a:r>
          </a:p>
          <a:p>
            <a:r>
              <a:rPr lang="es-AR" dirty="0"/>
              <a:t>……. Reaseguro , ………….</a:t>
            </a:r>
            <a:r>
              <a:rPr lang="es-AR" dirty="0" err="1"/>
              <a:t>Brokers</a:t>
            </a:r>
            <a:r>
              <a:rPr lang="es-AR" dirty="0"/>
              <a:t> </a:t>
            </a:r>
          </a:p>
        </p:txBody>
      </p:sp>
      <p:pic>
        <p:nvPicPr>
          <p:cNvPr id="120" name="Imagen 119">
            <a:extLst>
              <a:ext uri="{FF2B5EF4-FFF2-40B4-BE49-F238E27FC236}">
                <a16:creationId xmlns:a16="http://schemas.microsoft.com/office/drawing/2014/main" id="{E2FD1AD8-D26F-4B96-99D2-ADFF2CFC7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99" y="2495455"/>
            <a:ext cx="717329" cy="670547"/>
          </a:xfrm>
          <a:prstGeom prst="rect">
            <a:avLst/>
          </a:prstGeom>
        </p:spPr>
      </p:pic>
      <p:sp>
        <p:nvSpPr>
          <p:cNvPr id="121" name="CuadroTexto 120">
            <a:extLst>
              <a:ext uri="{FF2B5EF4-FFF2-40B4-BE49-F238E27FC236}">
                <a16:creationId xmlns:a16="http://schemas.microsoft.com/office/drawing/2014/main" id="{63A0168A-398A-40D2-A7D3-0E8373860C53}"/>
              </a:ext>
            </a:extLst>
          </p:cNvPr>
          <p:cNvSpPr txBox="1"/>
          <p:nvPr/>
        </p:nvSpPr>
        <p:spPr>
          <a:xfrm>
            <a:off x="522022" y="2699807"/>
            <a:ext cx="1149855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chemeClr val="bg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Start Ups</a:t>
            </a:r>
          </a:p>
        </p:txBody>
      </p:sp>
      <p:grpSp>
        <p:nvGrpSpPr>
          <p:cNvPr id="131" name="Grupo 130">
            <a:extLst>
              <a:ext uri="{FF2B5EF4-FFF2-40B4-BE49-F238E27FC236}">
                <a16:creationId xmlns:a16="http://schemas.microsoft.com/office/drawing/2014/main" id="{C9FF68B2-EB40-4892-BF24-8C50045D339B}"/>
              </a:ext>
            </a:extLst>
          </p:cNvPr>
          <p:cNvGrpSpPr/>
          <p:nvPr/>
        </p:nvGrpSpPr>
        <p:grpSpPr>
          <a:xfrm>
            <a:off x="5715021" y="3231036"/>
            <a:ext cx="5768619" cy="453041"/>
            <a:chOff x="5715021" y="3231036"/>
            <a:chExt cx="5768619" cy="453041"/>
          </a:xfrm>
        </p:grpSpPr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2E2554CE-1389-4ECE-9AEC-0CB9261A517F}"/>
                </a:ext>
              </a:extLst>
            </p:cNvPr>
            <p:cNvSpPr/>
            <p:nvPr/>
          </p:nvSpPr>
          <p:spPr>
            <a:xfrm>
              <a:off x="7961429" y="3231036"/>
              <a:ext cx="3522211" cy="4227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b="1" dirty="0">
                  <a:solidFill>
                    <a:srgbClr val="00FF00"/>
                  </a:solidFill>
                </a:rPr>
                <a:t>Agricultura 4.0 / Agricultura </a:t>
              </a:r>
              <a:r>
                <a:rPr lang="es-AR" b="1" dirty="0" err="1">
                  <a:solidFill>
                    <a:srgbClr val="00FF00"/>
                  </a:solidFill>
                </a:rPr>
                <a:t>Pi.X</a:t>
              </a:r>
              <a:r>
                <a:rPr lang="es-AR" b="1" dirty="0">
                  <a:solidFill>
                    <a:srgbClr val="00FF00"/>
                  </a:solidFill>
                </a:rPr>
                <a:t> </a:t>
              </a:r>
            </a:p>
          </p:txBody>
        </p:sp>
        <p:cxnSp>
          <p:nvCxnSpPr>
            <p:cNvPr id="123" name="Conector: angular 122">
              <a:extLst>
                <a:ext uri="{FF2B5EF4-FFF2-40B4-BE49-F238E27FC236}">
                  <a16:creationId xmlns:a16="http://schemas.microsoft.com/office/drawing/2014/main" id="{F481FB20-A657-4730-BB97-93E3D8838910}"/>
                </a:ext>
              </a:extLst>
            </p:cNvPr>
            <p:cNvCxnSpPr>
              <a:cxnSpLocks/>
            </p:cNvCxnSpPr>
            <p:nvPr/>
          </p:nvCxnSpPr>
          <p:spPr>
            <a:xfrm>
              <a:off x="5715021" y="3680995"/>
              <a:ext cx="5534937" cy="3082"/>
            </a:xfrm>
            <a:prstGeom prst="bentConnector3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EE348E51-EADF-4A20-99F2-F20BB39D760C}"/>
              </a:ext>
            </a:extLst>
          </p:cNvPr>
          <p:cNvSpPr/>
          <p:nvPr/>
        </p:nvSpPr>
        <p:spPr>
          <a:xfrm>
            <a:off x="7230808" y="1644762"/>
            <a:ext cx="4092725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Social: un nuevo paradigma de la compra de seguros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Móvil: un canal ideal para el servicio post venta, </a:t>
            </a:r>
            <a:r>
              <a:rPr lang="es-ES" sz="1400" dirty="0" err="1"/>
              <a:t>ademas</a:t>
            </a:r>
            <a:r>
              <a:rPr lang="es-ES" sz="1400" dirty="0"/>
              <a:t> de generar mejoras en la oferta de servicios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Pricing</a:t>
            </a:r>
            <a:r>
              <a:rPr lang="es-ES" sz="1400" dirty="0"/>
              <a:t>: el retorno de las pólizas a la medida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Analytics: la información como base de la transformación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 </a:t>
            </a:r>
            <a:r>
              <a:rPr lang="es-ES" sz="1400" dirty="0" err="1"/>
              <a:t>Insurtech</a:t>
            </a:r>
            <a:r>
              <a:rPr lang="es-ES" sz="1400" dirty="0"/>
              <a:t>: enemigos o aliados? </a:t>
            </a:r>
            <a:r>
              <a:rPr lang="es-ES" sz="1000" dirty="0"/>
              <a:t>( BASE DELOITTE) 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425394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6C6E0-E7A0-4677-8A9A-E041EC1D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0" y="415078"/>
            <a:ext cx="10515600" cy="556419"/>
          </a:xfrm>
        </p:spPr>
        <p:txBody>
          <a:bodyPr>
            <a:noAutofit/>
          </a:bodyPr>
          <a:lstStyle/>
          <a:p>
            <a:r>
              <a:rPr lang="es-AR" sz="2400" b="1" dirty="0"/>
              <a:t>Parábola de los 6 sabios ciegos y el elefante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A3B85E0-D71C-4AEC-86A4-A241B81A2764}"/>
              </a:ext>
            </a:extLst>
          </p:cNvPr>
          <p:cNvSpPr/>
          <p:nvPr/>
        </p:nvSpPr>
        <p:spPr>
          <a:xfrm>
            <a:off x="4663574" y="1134840"/>
            <a:ext cx="26162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VISION </a:t>
            </a:r>
            <a:r>
              <a:rPr lang="es-AR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FRAGMENTADA o SILOS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8C1EF1A-FC71-46AD-B90C-1ABDA3B8EA7F}"/>
              </a:ext>
            </a:extLst>
          </p:cNvPr>
          <p:cNvSpPr/>
          <p:nvPr/>
        </p:nvSpPr>
        <p:spPr>
          <a:xfrm>
            <a:off x="1086462" y="1118040"/>
            <a:ext cx="26162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DIFERENCIA ENTRE </a:t>
            </a:r>
          </a:p>
          <a:p>
            <a:pPr algn="ctr"/>
            <a:r>
              <a:rPr lang="es-AR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IDIOMA y LENGUAJE</a:t>
            </a:r>
          </a:p>
        </p:txBody>
      </p:sp>
      <p:pic>
        <p:nvPicPr>
          <p:cNvPr id="5122" name="Picture 2" descr="🙅¿Quién dice la verdad? / Who's telling the truth?🙏 | PeakD">
            <a:extLst>
              <a:ext uri="{FF2B5EF4-FFF2-40B4-BE49-F238E27FC236}">
                <a16:creationId xmlns:a16="http://schemas.microsoft.com/office/drawing/2014/main" id="{0829364F-19AB-4336-80E3-CB1667A8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92" y="2507853"/>
            <a:ext cx="4950378" cy="344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F75ACE9F-E119-4101-8634-AB718556CBAC}"/>
              </a:ext>
            </a:extLst>
          </p:cNvPr>
          <p:cNvGrpSpPr/>
          <p:nvPr/>
        </p:nvGrpSpPr>
        <p:grpSpPr>
          <a:xfrm>
            <a:off x="7159495" y="2417317"/>
            <a:ext cx="4565931" cy="3768034"/>
            <a:chOff x="7082612" y="1831837"/>
            <a:chExt cx="4565931" cy="3768034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386E4E5-95FB-48F4-812C-418983FA1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2946"/>
            <a:stretch/>
          </p:blipFill>
          <p:spPr>
            <a:xfrm flipH="1">
              <a:off x="8633113" y="4953508"/>
              <a:ext cx="1368564" cy="459602"/>
            </a:xfrm>
            <a:prstGeom prst="roundRect">
              <a:avLst>
                <a:gd name="adj" fmla="val 7037"/>
              </a:avLst>
            </a:prstGeom>
            <a:solidFill>
              <a:schemeClr val="bg1">
                <a:alpha val="14000"/>
              </a:schemeClr>
            </a:solidFill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454087EA-95A5-4846-A997-8E769F349235}"/>
                </a:ext>
              </a:extLst>
            </p:cNvPr>
            <p:cNvSpPr/>
            <p:nvPr/>
          </p:nvSpPr>
          <p:spPr>
            <a:xfrm>
              <a:off x="7082612" y="1843589"/>
              <a:ext cx="2628900" cy="2417476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248" tIns="117856" rIns="206248" bIns="117856" numCol="1" spcCol="1270" anchor="t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72 Condensed" panose="020B0506030000000003" pitchFamily="34" charset="0"/>
                  <a:cs typeface="72 Condensed" panose="020B0506030000000003" pitchFamily="34" charset="0"/>
                </a:rPr>
                <a:t>Nuevos modelos de relacionamiento</a:t>
              </a:r>
              <a:endParaRPr lang="en-US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45AE9931-119D-42F6-8841-CBA5B4833F18}"/>
                </a:ext>
              </a:extLst>
            </p:cNvPr>
            <p:cNvSpPr/>
            <p:nvPr/>
          </p:nvSpPr>
          <p:spPr>
            <a:xfrm>
              <a:off x="8061079" y="3387503"/>
              <a:ext cx="2604498" cy="2212368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248" tIns="117856" rIns="206248" bIns="117856" numCol="1" spcCol="1270" anchor="t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  <a:sym typeface="Wingdings" panose="05000000000000000000" pitchFamily="2" charset="2"/>
              </a:endParaRP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  <a:sym typeface="Wingdings" panose="05000000000000000000" pitchFamily="2" charset="2"/>
              </a:endParaRP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72 Condensed" panose="020B0506030000000003" pitchFamily="34" charset="0"/>
                  <a:cs typeface="72 Condensed" panose="020B0506030000000003" pitchFamily="34" charset="0"/>
                  <a:sym typeface="Wingdings" panose="05000000000000000000" pitchFamily="2" charset="2"/>
                </a:rPr>
                <a:t>Un Canal Digital Conectado</a:t>
              </a: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620936C6-DA95-451F-A292-D96BDE733897}"/>
                </a:ext>
              </a:extLst>
            </p:cNvPr>
            <p:cNvSpPr/>
            <p:nvPr/>
          </p:nvSpPr>
          <p:spPr>
            <a:xfrm>
              <a:off x="9019643" y="1831837"/>
              <a:ext cx="2628900" cy="2537222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248" tIns="117856" rIns="206248" bIns="117856" numCol="1" spcCol="1270" anchor="t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72 Condensed" panose="020B0506030000000003" pitchFamily="34" charset="0"/>
                  <a:cs typeface="72 Condensed" panose="020B0506030000000003" pitchFamily="34" charset="0"/>
                </a:rPr>
                <a:t>Creación de valor                       Productor </a:t>
              </a:r>
              <a:r>
                <a:rPr lang="en-US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72 Condensed" panose="020B0506030000000003" pitchFamily="34" charset="0"/>
                  <a:cs typeface="72 Condensed" panose="020B0506030000000003" pitchFamily="34" charset="0"/>
                </a:rPr>
                <a:t>+  Ecosistema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endParaRPr>
            </a:p>
          </p:txBody>
        </p:sp>
        <p:sp>
          <p:nvSpPr>
            <p:cNvPr id="22" name="AutoShape 2">
              <a:extLst>
                <a:ext uri="{FF2B5EF4-FFF2-40B4-BE49-F238E27FC236}">
                  <a16:creationId xmlns:a16="http://schemas.microsoft.com/office/drawing/2014/main" id="{3813CED5-2181-4E5A-A825-A898E4CCC0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952543" y="2933269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D299579-778D-4AD9-BD31-E5D11060C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0349" y="3216270"/>
              <a:ext cx="1344163" cy="736091"/>
            </a:xfrm>
            <a:prstGeom prst="round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48F38D11-F480-4C01-84DC-D5795011B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66"/>
            <a:stretch/>
          </p:blipFill>
          <p:spPr>
            <a:xfrm>
              <a:off x="9350828" y="3271085"/>
              <a:ext cx="1944836" cy="723909"/>
            </a:xfrm>
            <a:prstGeom prst="roundRect">
              <a:avLst>
                <a:gd name="adj" fmla="val 7037"/>
              </a:avLst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4F416AFF-D50F-454E-A10C-1140B1826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2946"/>
            <a:stretch/>
          </p:blipFill>
          <p:spPr>
            <a:xfrm>
              <a:off x="8573061" y="4953508"/>
              <a:ext cx="1368564" cy="459602"/>
            </a:xfrm>
            <a:prstGeom prst="roundRect">
              <a:avLst>
                <a:gd name="adj" fmla="val 7037"/>
              </a:avLst>
            </a:prstGeom>
            <a:solidFill>
              <a:schemeClr val="bg1">
                <a:alpha val="14000"/>
              </a:schemeClr>
            </a:solidFill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E1A7CDA7-68F4-44C2-B34C-904EB5A20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85326" y="3273355"/>
              <a:ext cx="748459" cy="748459"/>
            </a:xfrm>
            <a:prstGeom prst="rect">
              <a:avLst/>
            </a:prstGeom>
          </p:spPr>
        </p:pic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CE1CA6D-83CB-4966-9158-A556C9B96D51}"/>
              </a:ext>
            </a:extLst>
          </p:cNvPr>
          <p:cNvSpPr/>
          <p:nvPr/>
        </p:nvSpPr>
        <p:spPr>
          <a:xfrm>
            <a:off x="8134361" y="1122907"/>
            <a:ext cx="26162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CONTEXTO? </a:t>
            </a:r>
          </a:p>
        </p:txBody>
      </p:sp>
    </p:spTree>
    <p:extLst>
      <p:ext uri="{BB962C8B-B14F-4D97-AF65-F5344CB8AC3E}">
        <p14:creationId xmlns:p14="http://schemas.microsoft.com/office/powerpoint/2010/main" val="3906361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2315</Words>
  <Application>Microsoft Office PowerPoint</Application>
  <PresentationFormat>Panorámica</PresentationFormat>
  <Paragraphs>288</Paragraphs>
  <Slides>19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72 Black</vt:lpstr>
      <vt:lpstr>72 Condensed</vt:lpstr>
      <vt:lpstr>Arial</vt:lpstr>
      <vt:lpstr>Arial</vt:lpstr>
      <vt:lpstr>Calibri</vt:lpstr>
      <vt:lpstr>Calibri Light</vt:lpstr>
      <vt:lpstr>Microsoft Sans Serif</vt:lpstr>
      <vt:lpstr>Wingdings</vt:lpstr>
      <vt:lpstr>Tema de Office</vt:lpstr>
      <vt:lpstr>Modelo de Innovación Abierta Papeles de Trabajo</vt:lpstr>
      <vt:lpstr>Presentación de PowerPoint</vt:lpstr>
      <vt:lpstr>Consideraciones  Preliminares </vt:lpstr>
      <vt:lpstr>Para pensar juntos </vt:lpstr>
      <vt:lpstr>Para pensar juntos </vt:lpstr>
      <vt:lpstr>Contexto  Desde la Perspectiva de la Tecnología Aplicable a la Industria</vt:lpstr>
      <vt:lpstr>Contexto  Una primer mirada sobre los problemas desde la industria </vt:lpstr>
      <vt:lpstr>Contexto  Otra mirada ….</vt:lpstr>
      <vt:lpstr>Parábola de los 6 sabios ciegos y el elefante </vt:lpstr>
      <vt:lpstr>Enfoque Bottom UP</vt:lpstr>
      <vt:lpstr>Presentación de PowerPoint</vt:lpstr>
      <vt:lpstr>Para pensar juntos  # Competir dentro de la escasez   o para CREAR NUEVO VALOR?  </vt:lpstr>
      <vt:lpstr>Lejos o Cerca?  # Será que podemos contestar juntos algunas de estas preguntas? </vt:lpstr>
      <vt:lpstr>MUCHAS GRACIAS!! </vt:lpstr>
      <vt:lpstr>Back material interesante …con NÚMEROS</vt:lpstr>
      <vt:lpstr>Presentación de PowerPoint</vt:lpstr>
      <vt:lpstr>NOTAS …. Borrador</vt:lpstr>
      <vt:lpstr>Presentación de PowerPoint</vt:lpstr>
      <vt:lpstr>GIGATON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Innovación Abierta Papeles de Trabajo</dc:title>
  <dc:creator>Laura Lukasik</dc:creator>
  <cp:lastModifiedBy>Laura Lukasik</cp:lastModifiedBy>
  <cp:revision>32</cp:revision>
  <dcterms:created xsi:type="dcterms:W3CDTF">2021-11-11T18:31:56Z</dcterms:created>
  <dcterms:modified xsi:type="dcterms:W3CDTF">2021-11-11T23:05:11Z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68ad015e-a183-4616-a204-e69f72c5646c</vt:lpwstr>
  </property>
  <property fmtid="{D5CDD505-2E9C-101B-9397-08002B2CF9AE}" pid="3" name="Classification">
    <vt:lpwstr>t_class_1</vt:lpwstr>
  </property>
</Properties>
</file>